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1" r:id="rId2"/>
    <p:sldId id="257" r:id="rId3"/>
    <p:sldId id="282" r:id="rId4"/>
    <p:sldId id="279" r:id="rId5"/>
    <p:sldId id="259" r:id="rId6"/>
    <p:sldId id="261" r:id="rId7"/>
    <p:sldId id="263" r:id="rId8"/>
    <p:sldId id="283" r:id="rId9"/>
    <p:sldId id="284" r:id="rId10"/>
    <p:sldId id="285" r:id="rId11"/>
    <p:sldId id="265" r:id="rId12"/>
    <p:sldId id="266" r:id="rId13"/>
    <p:sldId id="287" r:id="rId14"/>
    <p:sldId id="267" r:id="rId15"/>
    <p:sldId id="288" r:id="rId16"/>
    <p:sldId id="268" r:id="rId17"/>
    <p:sldId id="296" r:id="rId18"/>
    <p:sldId id="289" r:id="rId19"/>
    <p:sldId id="270" r:id="rId20"/>
    <p:sldId id="290" r:id="rId21"/>
    <p:sldId id="291" r:id="rId22"/>
    <p:sldId id="271" r:id="rId23"/>
    <p:sldId id="297" r:id="rId24"/>
    <p:sldId id="272" r:id="rId25"/>
    <p:sldId id="274" r:id="rId26"/>
    <p:sldId id="275" r:id="rId27"/>
    <p:sldId id="276" r:id="rId28"/>
    <p:sldId id="294" r:id="rId29"/>
    <p:sldId id="29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869"/>
    <a:srgbClr val="461E50"/>
    <a:srgbClr val="535556"/>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724" autoAdjust="0"/>
  </p:normalViewPr>
  <p:slideViewPr>
    <p:cSldViewPr snapToGrid="0" snapToObjects="1">
      <p:cViewPr varScale="1">
        <p:scale>
          <a:sx n="96" d="100"/>
          <a:sy n="96" d="100"/>
        </p:scale>
        <p:origin x="20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B8F67-1063-4197-AF7E-E441E9630DC7}" type="datetimeFigureOut">
              <a:rPr lang="en-US" smtClean="0"/>
              <a:t>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2AEE-327B-4AE2-BEA7-E6DE2BA7EAB3}" type="slidenum">
              <a:rPr lang="en-US" smtClean="0"/>
              <a:t>‹#›</a:t>
            </a:fld>
            <a:endParaRPr lang="en-US"/>
          </a:p>
        </p:txBody>
      </p:sp>
    </p:spTree>
    <p:extLst>
      <p:ext uri="{BB962C8B-B14F-4D97-AF65-F5344CB8AC3E}">
        <p14:creationId xmlns:p14="http://schemas.microsoft.com/office/powerpoint/2010/main" val="208639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a:t>
            </a:r>
            <a:r>
              <a:rPr lang="en-US" dirty="0" err="1"/>
              <a:t>Powerpoint</a:t>
            </a:r>
            <a:r>
              <a:rPr lang="en-US" dirty="0"/>
              <a:t> is about 90 minutes long with all the activities. If necessary, one can focus solely on objectives 1 and 2 and drop the "practice" activities, the time </a:t>
            </a:r>
            <a:r>
              <a:rPr lang="en-US" dirty="0" smtClean="0"/>
              <a:t>is</a:t>
            </a:r>
            <a:r>
              <a:rPr lang="en-US" baseline="0" dirty="0" smtClean="0"/>
              <a:t> then</a:t>
            </a:r>
            <a:r>
              <a:rPr lang="en-US" dirty="0" smtClean="0"/>
              <a:t> </a:t>
            </a:r>
            <a:r>
              <a:rPr lang="en-US" dirty="0"/>
              <a:t>closer to 50 minutes</a:t>
            </a:r>
            <a:r>
              <a:rPr lang="en-US" dirty="0" smtClean="0"/>
              <a:t>. Note that objective</a:t>
            </a:r>
            <a:r>
              <a:rPr lang="en-US" baseline="0" dirty="0" smtClean="0"/>
              <a:t> one (completing through slide 9) should take less than 20 minutes.</a:t>
            </a:r>
            <a:endParaRPr lang="en-US" dirty="0"/>
          </a:p>
          <a:p>
            <a:pPr>
              <a:defRPr/>
            </a:pPr>
            <a:endParaRPr lang="en-US" dirty="0"/>
          </a:p>
          <a:p>
            <a:pPr>
              <a:defRPr/>
            </a:pPr>
            <a:r>
              <a:rPr lang="en-US" dirty="0"/>
              <a:t>Welcome everyone to the session and share that the information shared in this session is also available in the 2017 Area Rep Training Manual on</a:t>
            </a:r>
            <a:r>
              <a:rPr lang="en-US" baseline="0" dirty="0"/>
              <a:t> p. 13 – Section III- Guiding Principles and Tools for Success.</a:t>
            </a:r>
            <a:r>
              <a:rPr lang="en-US" dirty="0"/>
              <a:t> </a:t>
            </a:r>
            <a:r>
              <a:rPr lang="en-US" baseline="0" dirty="0"/>
              <a:t> This manual is located in the Volunteer Lounge.</a:t>
            </a:r>
            <a:endParaRPr lang="en-US" dirty="0"/>
          </a:p>
          <a:p>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1</a:t>
            </a:fld>
            <a:endParaRPr lang="en-US"/>
          </a:p>
        </p:txBody>
      </p:sp>
    </p:spTree>
    <p:extLst>
      <p:ext uri="{BB962C8B-B14F-4D97-AF65-F5344CB8AC3E}">
        <p14:creationId xmlns:p14="http://schemas.microsoft.com/office/powerpoint/2010/main" val="95397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a:t>
            </a:r>
            <a:r>
              <a:rPr lang="en-US" baseline="0" dirty="0"/>
              <a:t>t that the next section looks in detail at the steps and actions for mediation.- objective 2!</a:t>
            </a:r>
          </a:p>
          <a:p>
            <a:r>
              <a:rPr lang="en-US" baseline="0" dirty="0"/>
              <a:t>They will talk about five steps and there will be a chance to look at some talking points for each step. Also note that all of this information is in the AR manual. </a:t>
            </a:r>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10</a:t>
            </a:fld>
            <a:endParaRPr lang="en-US"/>
          </a:p>
        </p:txBody>
      </p:sp>
    </p:spTree>
    <p:extLst>
      <p:ext uri="{BB962C8B-B14F-4D97-AF65-F5344CB8AC3E}">
        <p14:creationId xmlns:p14="http://schemas.microsoft.com/office/powerpoint/2010/main" val="3268014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the slide so participants </a:t>
            </a:r>
            <a:r>
              <a:rPr lang="en-US" baseline="0" dirty="0"/>
              <a:t>can be familiar with </a:t>
            </a:r>
            <a:r>
              <a:rPr lang="en-US" dirty="0"/>
              <a:t>terms</a:t>
            </a:r>
            <a:r>
              <a:rPr lang="en-US" baseline="0" dirty="0"/>
              <a:t>. Explain that you will go into each step in detail.</a:t>
            </a:r>
            <a:r>
              <a:rPr lang="en-US" dirty="0"/>
              <a:t> </a:t>
            </a:r>
            <a:endParaRPr lang="en-US" baseline="0" dirty="0"/>
          </a:p>
          <a:p>
            <a:r>
              <a:rPr lang="en-US" dirty="0"/>
              <a:t>The five stages of mediation as found in the Area Rep Training Manual-</a:t>
            </a:r>
            <a:r>
              <a:rPr lang="en-US" baseline="0" dirty="0"/>
              <a:t> note that there is also a sixth step- follow up. Today we will mostly focus on the five</a:t>
            </a:r>
            <a:r>
              <a:rPr lang="en-US" baseline="0" dirty="0" smtClean="0"/>
              <a:t>. Tell the participants that as they go through the five steps to take notice of the images and cartoons associated with each step.</a:t>
            </a:r>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11</a:t>
            </a:fld>
            <a:endParaRPr lang="en-US"/>
          </a:p>
        </p:txBody>
      </p:sp>
    </p:spTree>
    <p:extLst>
      <p:ext uri="{BB962C8B-B14F-4D97-AF65-F5344CB8AC3E}">
        <p14:creationId xmlns:p14="http://schemas.microsoft.com/office/powerpoint/2010/main" val="378297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 the</a:t>
            </a:r>
            <a:r>
              <a:rPr lang="en-US" sz="1200" b="1" kern="1200" baseline="0" dirty="0" smtClean="0">
                <a:solidFill>
                  <a:schemeClr val="tx1"/>
                </a:solidFill>
                <a:effectLst/>
                <a:latin typeface="+mn-lt"/>
                <a:ea typeface="+mn-ea"/>
                <a:cs typeface="+mn-cs"/>
              </a:rPr>
              <a:t> slide </a:t>
            </a:r>
            <a:r>
              <a:rPr lang="en-US" sz="1200" b="0" kern="1200" baseline="0" dirty="0" smtClean="0">
                <a:solidFill>
                  <a:schemeClr val="tx1"/>
                </a:solidFill>
                <a:effectLst/>
                <a:latin typeface="+mn-lt"/>
                <a:ea typeface="+mn-ea"/>
                <a:cs typeface="+mn-cs"/>
              </a:rPr>
              <a:t>(use notes below as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a:t>
            </a:r>
            <a:r>
              <a:rPr lang="en-US" sz="1200" b="1" kern="1200" dirty="0">
                <a:solidFill>
                  <a:schemeClr val="tx1"/>
                </a:solidFill>
                <a:effectLst/>
                <a:latin typeface="+mn-lt"/>
                <a:ea typeface="+mn-ea"/>
                <a:cs typeface="+mn-cs"/>
              </a:rPr>
              <a:t>participants </a:t>
            </a:r>
            <a:r>
              <a:rPr lang="en-US" sz="1200" kern="1200" dirty="0">
                <a:solidFill>
                  <a:schemeClr val="tx1"/>
                </a:solidFill>
                <a:effectLst/>
                <a:latin typeface="+mn-lt"/>
                <a:ea typeface="+mn-ea"/>
                <a:cs typeface="+mn-cs"/>
              </a:rPr>
              <a:t>to share their</a:t>
            </a:r>
            <a:r>
              <a:rPr lang="en-US" sz="1200" kern="1200" baseline="0" dirty="0">
                <a:solidFill>
                  <a:schemeClr val="tx1"/>
                </a:solidFill>
                <a:effectLst/>
                <a:latin typeface="+mn-lt"/>
                <a:ea typeface="+mn-ea"/>
                <a:cs typeface="+mn-cs"/>
              </a:rPr>
              <a:t> views on the tips- why are these </a:t>
            </a:r>
            <a:r>
              <a:rPr lang="en-US" sz="1200" kern="1200" baseline="0" dirty="0" smtClean="0">
                <a:solidFill>
                  <a:schemeClr val="tx1"/>
                </a:solidFill>
                <a:effectLst/>
                <a:latin typeface="+mn-lt"/>
                <a:ea typeface="+mn-ea"/>
                <a:cs typeface="+mn-cs"/>
              </a:rPr>
              <a:t>important? </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Ask the participants </a:t>
            </a:r>
            <a:r>
              <a:rPr lang="en-US" sz="1200" kern="1200" baseline="0" dirty="0">
                <a:solidFill>
                  <a:schemeClr val="tx1"/>
                </a:solidFill>
                <a:effectLst/>
                <a:latin typeface="+mn-lt"/>
                <a:ea typeface="+mn-ea"/>
                <a:cs typeface="+mn-cs"/>
              </a:rPr>
              <a:t>to share some potential talking points for each tip (see next slide for some ideas)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from</a:t>
            </a:r>
            <a:r>
              <a:rPr lang="en-US" sz="1200" b="1" kern="1200" baseline="0" dirty="0" smtClean="0">
                <a:solidFill>
                  <a:schemeClr val="tx1"/>
                </a:solidFill>
                <a:effectLst/>
                <a:latin typeface="+mn-lt"/>
                <a:ea typeface="+mn-ea"/>
                <a:cs typeface="+mn-cs"/>
              </a:rPr>
              <a:t> AR Manual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Gather the information and perspectives of everyone involved. This will require the AR to have individual private conversations with the student and the family. Collect as much information as possible. Ask open-ended questions and use active listening skills to ensure all sides of the story have been heard. At the end of each conversation with the individuals, summarize the main points and confirm that everything is accurate.  </a:t>
            </a:r>
          </a:p>
          <a:p>
            <a:endParaRPr lang="en-US" dirty="0"/>
          </a:p>
          <a:p>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D812AEE-327B-4AE2-BEA7-E6DE2BA7EAB3}" type="slidenum">
              <a:rPr lang="en-US" smtClean="0"/>
              <a:t>12</a:t>
            </a:fld>
            <a:endParaRPr lang="en-US"/>
          </a:p>
        </p:txBody>
      </p:sp>
    </p:spTree>
    <p:extLst>
      <p:ext uri="{BB962C8B-B14F-4D97-AF65-F5344CB8AC3E}">
        <p14:creationId xmlns:p14="http://schemas.microsoft.com/office/powerpoint/2010/main" val="25465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a:t>
            </a:r>
            <a:r>
              <a:rPr lang="en-US" sz="1200" b="1" kern="1200" baseline="0" dirty="0">
                <a:solidFill>
                  <a:schemeClr val="tx1"/>
                </a:solidFill>
                <a:effectLst/>
                <a:latin typeface="+mn-lt"/>
                <a:ea typeface="+mn-ea"/>
                <a:cs typeface="+mn-cs"/>
              </a:rPr>
              <a:t>participants </a:t>
            </a:r>
            <a:r>
              <a:rPr lang="en-US" sz="1200" kern="1200" baseline="0" dirty="0">
                <a:solidFill>
                  <a:schemeClr val="tx1"/>
                </a:solidFill>
                <a:effectLst/>
                <a:latin typeface="+mn-lt"/>
                <a:ea typeface="+mn-ea"/>
                <a:cs typeface="+mn-cs"/>
              </a:rPr>
              <a:t>to take a look and share which ones they like OR is they have a different suggestion on these. </a:t>
            </a:r>
            <a:r>
              <a:rPr lang="en-US" sz="1200" kern="1200" baseline="0" dirty="0" smtClean="0">
                <a:solidFill>
                  <a:schemeClr val="tx1"/>
                </a:solidFill>
                <a:effectLst/>
                <a:latin typeface="+mn-lt"/>
                <a:ea typeface="+mn-ea"/>
                <a:cs typeface="+mn-cs"/>
              </a:rPr>
              <a:t>No </a:t>
            </a:r>
            <a:r>
              <a:rPr lang="en-US" sz="1200" kern="1200" baseline="0" dirty="0">
                <a:solidFill>
                  <a:schemeClr val="tx1"/>
                </a:solidFill>
                <a:effectLst/>
                <a:latin typeface="+mn-lt"/>
                <a:ea typeface="+mn-ea"/>
                <a:cs typeface="+mn-cs"/>
              </a:rPr>
              <a:t>right or wrong answers, emphasize the difference between open-ended and closed (yes/no) questions. Closed questions are good for getting clear facts, although they leave little room for detail. Open-ended will help you learn more about why something happened. WARNING- closed ended can set the wrong tone and come off as judgmental and harsh- think about when it is appropriate to use YES/NO questions. </a:t>
            </a:r>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D812AEE-327B-4AE2-BEA7-E6DE2BA7EAB3}" type="slidenum">
              <a:rPr lang="en-US" smtClean="0"/>
              <a:t>13</a:t>
            </a:fld>
            <a:endParaRPr lang="en-US"/>
          </a:p>
        </p:txBody>
      </p:sp>
    </p:spTree>
    <p:extLst>
      <p:ext uri="{BB962C8B-B14F-4D97-AF65-F5344CB8AC3E}">
        <p14:creationId xmlns:p14="http://schemas.microsoft.com/office/powerpoint/2010/main" val="325388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Review the importance and tips about ground rules. </a:t>
            </a:r>
            <a:endParaRPr lang="en-US" b="1" kern="1200" dirty="0">
              <a:effectLst/>
              <a:latin typeface="+mn-lt"/>
              <a:ea typeface="+mn-ea"/>
              <a:cs typeface="+mn-cs"/>
            </a:endParaRPr>
          </a:p>
          <a:p>
            <a:r>
              <a:rPr lang="en-US" b="1" dirty="0"/>
              <a:t>Ask participants </a:t>
            </a:r>
            <a:r>
              <a:rPr lang="en-US" dirty="0"/>
              <a:t>to explain "equalize authority"-  fill in gaps around this idea as needed: equalize authority means that the rules should empower the student and family equally. In many cases the student can feel like they have no authority and their opinion, thoughts, feelings are not important. Rules need to represent that all participants in the mediation are valued and their feelings, thoughts </a:t>
            </a:r>
            <a:r>
              <a:rPr lang="en-US" dirty="0" err="1"/>
              <a:t>etc</a:t>
            </a:r>
            <a:r>
              <a:rPr lang="en-US" dirty="0"/>
              <a:t> matter. The rules can help prevent "steamrolling."</a:t>
            </a:r>
          </a:p>
          <a:p>
            <a:r>
              <a:rPr lang="en-US" b="1" dirty="0"/>
              <a:t>Ask participants </a:t>
            </a:r>
            <a:r>
              <a:rPr lang="en-US" dirty="0"/>
              <a:t>to share some ideas about possible ground rules. In many cases the mediator may need to share a few ideas to get the ball rolling. Mediators need to be careful to NOT take over this part of the process, but rather encourage the parties to develop the rules.</a:t>
            </a:r>
            <a:endParaRPr lang="en-US" kern="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14</a:t>
            </a:fld>
            <a:endParaRPr lang="en-US"/>
          </a:p>
        </p:txBody>
      </p:sp>
    </p:spTree>
    <p:extLst>
      <p:ext uri="{BB962C8B-B14F-4D97-AF65-F5344CB8AC3E}">
        <p14:creationId xmlns:p14="http://schemas.microsoft.com/office/powerpoint/2010/main" val="143726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b="1" baseline="0" dirty="0"/>
              <a:t> participants </a:t>
            </a:r>
            <a:r>
              <a:rPr lang="en-US" baseline="0" dirty="0"/>
              <a:t>to take a few minutes to look at the list. What do they think? Are there key rules that are missing?</a:t>
            </a:r>
            <a:r>
              <a:rPr lang="en-US" dirty="0"/>
              <a:t> </a:t>
            </a:r>
            <a:r>
              <a:rPr lang="en-US" baseline="0" dirty="0"/>
              <a:t> As a mediator, how could one suggest some of these if the ST and HF are having trouble creating the ground rules for the mediation?</a:t>
            </a:r>
          </a:p>
          <a:p>
            <a:r>
              <a:rPr lang="en-US" baseline="0" dirty="0"/>
              <a:t> </a:t>
            </a:r>
          </a:p>
          <a:p>
            <a:r>
              <a:rPr lang="en-US" baseline="0" dirty="0"/>
              <a:t>What would you do if a “bad” rule is suggested during a mediation? For example the host parent suggests a rule such as: </a:t>
            </a:r>
            <a:r>
              <a:rPr lang="en-US" i="1" baseline="0" dirty="0"/>
              <a:t>You (student) need do exactly as the mediator says</a:t>
            </a:r>
            <a:r>
              <a:rPr lang="en-US" baseline="0" dirty="0"/>
              <a:t>.  Why is this a bad rule, how would you handle this? </a:t>
            </a:r>
            <a:endParaRPr lang="en-US" dirty="0"/>
          </a:p>
          <a:p>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D812AEE-327B-4AE2-BEA7-E6DE2BA7EAB3}" type="slidenum">
              <a:rPr lang="en-US" smtClean="0"/>
              <a:t>15</a:t>
            </a:fld>
            <a:endParaRPr lang="en-US"/>
          </a:p>
        </p:txBody>
      </p:sp>
    </p:spTree>
    <p:extLst>
      <p:ext uri="{BB962C8B-B14F-4D97-AF65-F5344CB8AC3E}">
        <p14:creationId xmlns:p14="http://schemas.microsoft.com/office/powerpoint/2010/main" val="97127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latin typeface="+mn-lt"/>
              </a:rPr>
              <a:t>Share step 3 with</a:t>
            </a:r>
            <a:r>
              <a:rPr lang="en-US" kern="1200" baseline="0" dirty="0" smtClean="0">
                <a:latin typeface="+mn-lt"/>
              </a:rPr>
              <a:t> participants. </a:t>
            </a:r>
            <a:r>
              <a:rPr lang="en-US" b="1" kern="1200" baseline="0" dirty="0" smtClean="0">
                <a:latin typeface="+mn-lt"/>
              </a:rPr>
              <a:t>Ask participants if </a:t>
            </a:r>
            <a:r>
              <a:rPr lang="en-US" kern="1200" baseline="0" dirty="0" smtClean="0">
                <a:latin typeface="+mn-lt"/>
              </a:rPr>
              <a:t>any of these components of step three seem particularly challenging.   Which one, why? </a:t>
            </a:r>
            <a:r>
              <a:rPr lang="en-US" b="1" kern="1200" baseline="0" dirty="0" smtClean="0">
                <a:latin typeface="+mn-lt"/>
              </a:rPr>
              <a:t>What tips can the group provide.</a:t>
            </a:r>
            <a:endParaRPr lang="en-US" b="1" kern="1200" dirty="0">
              <a:latin typeface="+mn-lt"/>
            </a:endParaRPr>
          </a:p>
          <a:p>
            <a:endParaRPr lang="en-US" sz="120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Additional Information from AR manual</a:t>
            </a:r>
            <a:r>
              <a:rPr lang="en-US" sz="1200" b="1" kern="1200" baseline="0" dirty="0" smtClean="0">
                <a:solidFill>
                  <a:schemeClr val="tx1"/>
                </a:solidFill>
                <a:effectLst/>
                <a:latin typeface="+mn-lt"/>
                <a:ea typeface="+mn-ea"/>
                <a:cs typeface="+mn-cs"/>
              </a:rPr>
              <a:t> to include in discussion.</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a:t>
            </a:r>
            <a:r>
              <a:rPr lang="en-US" sz="1200" kern="1200" dirty="0">
                <a:solidFill>
                  <a:schemeClr val="tx1"/>
                </a:solidFill>
                <a:effectLst/>
                <a:latin typeface="+mn-lt"/>
                <a:ea typeface="+mn-ea"/>
                <a:cs typeface="+mn-cs"/>
              </a:rPr>
              <a:t>the ground rules have been established, the AR can explain the process and that the next step is to clarify the issues. Explain that during this stage, all the information that was gathered earlier will be shared by the AR.</a:t>
            </a:r>
            <a:r>
              <a:rPr lang="en-US" sz="1200" kern="1200" baseline="0" dirty="0">
                <a:solidFill>
                  <a:schemeClr val="tx1"/>
                </a:solidFill>
                <a:effectLst/>
                <a:latin typeface="+mn-lt"/>
                <a:ea typeface="+mn-ea"/>
                <a:cs typeface="+mn-cs"/>
              </a:rPr>
              <a:t> Both</a:t>
            </a:r>
            <a:r>
              <a:rPr lang="en-US" sz="1200" kern="1200" dirty="0">
                <a:solidFill>
                  <a:schemeClr val="tx1"/>
                </a:solidFill>
                <a:effectLst/>
                <a:latin typeface="+mn-lt"/>
                <a:ea typeface="+mn-ea"/>
                <a:cs typeface="+mn-cs"/>
              </a:rPr>
              <a:t> parties need to listen. Ask that they withhold objections until all the information is presented.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Restate (without judgment or body language that suggests positives or negatives) what was shared through the independent conversation with the student and the host family. Share all the information that was gathered, including the conflict, and perspectives on why the conflict occurred. This can be done by using phrases such as:</a:t>
            </a:r>
          </a:p>
          <a:p>
            <a:pPr lvl="2"/>
            <a:r>
              <a:rPr lang="en-US" sz="1200" i="1" kern="1200" dirty="0">
                <a:solidFill>
                  <a:schemeClr val="tx1"/>
                </a:solidFill>
                <a:effectLst/>
                <a:latin typeface="+mn-lt"/>
                <a:ea typeface="+mn-ea"/>
                <a:cs typeface="+mn-cs"/>
              </a:rPr>
              <a:t>I heard Mrs. Smith say that she feels ……..</a:t>
            </a:r>
            <a:endParaRPr lang="en-US" sz="1200" kern="1200" dirty="0">
              <a:solidFill>
                <a:schemeClr val="tx1"/>
              </a:solidFill>
              <a:effectLst/>
              <a:latin typeface="+mn-lt"/>
              <a:ea typeface="+mn-ea"/>
              <a:cs typeface="+mn-cs"/>
            </a:endParaRPr>
          </a:p>
          <a:p>
            <a:pPr lvl="2"/>
            <a:r>
              <a:rPr lang="en-US" sz="1200" i="1" kern="1200" dirty="0">
                <a:solidFill>
                  <a:schemeClr val="tx1"/>
                </a:solidFill>
                <a:effectLst/>
                <a:latin typeface="+mn-lt"/>
                <a:ea typeface="+mn-ea"/>
                <a:cs typeface="+mn-cs"/>
              </a:rPr>
              <a:t>I heard Francisco say that he feels…..</a:t>
            </a:r>
            <a:endParaRPr lang="en-US" sz="1200" kern="1200" dirty="0">
              <a:solidFill>
                <a:schemeClr val="tx1"/>
              </a:solidFill>
              <a:effectLst/>
              <a:latin typeface="+mn-lt"/>
              <a:ea typeface="+mn-ea"/>
              <a:cs typeface="+mn-cs"/>
            </a:endParaRPr>
          </a:p>
          <a:p>
            <a:pPr lvl="2"/>
            <a:r>
              <a:rPr lang="en-US" sz="1200" i="1" kern="1200" dirty="0">
                <a:solidFill>
                  <a:schemeClr val="tx1"/>
                </a:solidFill>
                <a:effectLst/>
                <a:latin typeface="+mn-lt"/>
                <a:ea typeface="+mn-ea"/>
                <a:cs typeface="+mn-cs"/>
              </a:rPr>
              <a:t>I understand that x, y and z occurred.</a:t>
            </a:r>
            <a:endParaRPr lang="en-US" sz="1200" kern="1200" dirty="0">
              <a:solidFill>
                <a:schemeClr val="tx1"/>
              </a:solidFill>
              <a:effectLst/>
              <a:latin typeface="+mn-lt"/>
              <a:ea typeface="+mn-ea"/>
              <a:cs typeface="+mn-cs"/>
            </a:endParaRPr>
          </a:p>
          <a:p>
            <a:pPr lvl="2"/>
            <a:r>
              <a:rPr lang="en-US" sz="1200" i="1" kern="1200" dirty="0">
                <a:solidFill>
                  <a:schemeClr val="tx1"/>
                </a:solidFill>
                <a:effectLst/>
                <a:latin typeface="+mn-lt"/>
                <a:ea typeface="+mn-ea"/>
                <a:cs typeface="+mn-cs"/>
              </a:rPr>
              <a:t>I understand that the rule is …….</a:t>
            </a:r>
            <a:endParaRPr lang="en-US" sz="1200" kern="1200" dirty="0">
              <a:solidFill>
                <a:schemeClr val="tx1"/>
              </a:solidFill>
              <a:effectLst/>
              <a:latin typeface="+mn-lt"/>
              <a:ea typeface="+mn-ea"/>
              <a:cs typeface="+mn-cs"/>
            </a:endParaRPr>
          </a:p>
          <a:p>
            <a:pPr lvl="2"/>
            <a:r>
              <a:rPr lang="en-US" sz="1200" i="1" kern="1200" dirty="0">
                <a:solidFill>
                  <a:schemeClr val="tx1"/>
                </a:solidFill>
                <a:effectLst/>
                <a:latin typeface="+mn-lt"/>
                <a:ea typeface="+mn-ea"/>
                <a:cs typeface="+mn-cs"/>
              </a:rPr>
              <a:t>I understand that Francisco feels the rule is…….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this is done, ask if there are different perspectives on what was said. Summarize and describe each area of difficulty and make sure all parties agree that the problem is appropriately identified. For example, an AR might say: </a:t>
            </a:r>
            <a:r>
              <a:rPr lang="en-US" sz="1200" i="1" kern="1200" dirty="0">
                <a:solidFill>
                  <a:schemeClr val="tx1"/>
                </a:solidFill>
                <a:effectLst/>
                <a:latin typeface="+mn-lt"/>
                <a:ea typeface="+mn-ea"/>
                <a:cs typeface="+mn-cs"/>
              </a:rPr>
              <a:t>“It seems like the problem is X, Y, and Z?  Is this correct?” </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812AEE-327B-4AE2-BEA7-E6DE2BA7EAB3}" type="slidenum">
              <a:rPr lang="en-US" smtClean="0"/>
              <a:t>16</a:t>
            </a:fld>
            <a:endParaRPr lang="en-US"/>
          </a:p>
        </p:txBody>
      </p:sp>
    </p:spTree>
    <p:extLst>
      <p:ext uri="{BB962C8B-B14F-4D97-AF65-F5344CB8AC3E}">
        <p14:creationId xmlns:p14="http://schemas.microsoft.com/office/powerpoint/2010/main" val="846760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Take</a:t>
            </a:r>
            <a:r>
              <a:rPr lang="en-US" sz="1200" b="1" kern="1200" baseline="0" dirty="0" smtClean="0">
                <a:solidFill>
                  <a:schemeClr val="tx1"/>
                </a:solidFill>
                <a:effectLst/>
                <a:latin typeface="+mn-lt"/>
                <a:ea typeface="+mn-ea"/>
                <a:cs typeface="+mn-cs"/>
              </a:rPr>
              <a:t> note: </a:t>
            </a:r>
            <a:r>
              <a:rPr lang="en-US" sz="1200" kern="1200" dirty="0" smtClean="0">
                <a:solidFill>
                  <a:schemeClr val="tx1"/>
                </a:solidFill>
                <a:effectLst/>
                <a:latin typeface="+mn-lt"/>
                <a:ea typeface="+mn-ea"/>
                <a:cs typeface="+mn-cs"/>
              </a:rPr>
              <a:t>The participants’ presentations of the problem may not agree. Frequently participants perceive the same situation completely differently. The mediator must remember that the stories do not have to match in order to make mediation work. The goal of mediation is to discover resolutions for the problem that occurred, not to determine who is telling the truth or what happened in the past. </a:t>
            </a:r>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17</a:t>
            </a:fld>
            <a:endParaRPr lang="en-US"/>
          </a:p>
        </p:txBody>
      </p:sp>
    </p:spTree>
    <p:extLst>
      <p:ext uri="{BB962C8B-B14F-4D97-AF65-F5344CB8AC3E}">
        <p14:creationId xmlns:p14="http://schemas.microsoft.com/office/powerpoint/2010/main" val="3717684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participants the slide- ask if they have other examples on things to say to guide the conversation and clarify the issue. Do any of these seem particularly effective?</a:t>
            </a:r>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18</a:t>
            </a:fld>
            <a:endParaRPr lang="en-US"/>
          </a:p>
        </p:txBody>
      </p:sp>
    </p:spTree>
    <p:extLst>
      <p:ext uri="{BB962C8B-B14F-4D97-AF65-F5344CB8AC3E}">
        <p14:creationId xmlns:p14="http://schemas.microsoft.com/office/powerpoint/2010/main" val="1914727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Present step 4.- use additional notes below to add to the conversation.</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participants </a:t>
            </a:r>
            <a:r>
              <a:rPr lang="en-US" sz="1200" kern="1200" dirty="0" smtClean="0">
                <a:solidFill>
                  <a:schemeClr val="tx1"/>
                </a:solidFill>
                <a:effectLst/>
                <a:latin typeface="+mn-lt"/>
                <a:ea typeface="+mn-ea"/>
                <a:cs typeface="+mn-cs"/>
              </a:rPr>
              <a:t>what might be challenging or difficult about this step?  How</a:t>
            </a:r>
            <a:r>
              <a:rPr lang="en-US" sz="1200" kern="1200" baseline="0" dirty="0" smtClean="0">
                <a:solidFill>
                  <a:schemeClr val="tx1"/>
                </a:solidFill>
                <a:effectLst/>
                <a:latin typeface="+mn-lt"/>
                <a:ea typeface="+mn-ea"/>
                <a:cs typeface="+mn-cs"/>
              </a:rPr>
              <a:t> can you overcome that challenge?</a:t>
            </a:r>
          </a:p>
          <a:p>
            <a:r>
              <a:rPr lang="en-US" sz="1200" kern="1200" baseline="0" dirty="0" smtClean="0">
                <a:solidFill>
                  <a:schemeClr val="tx1"/>
                </a:solidFill>
                <a:effectLst/>
                <a:latin typeface="+mn-lt"/>
                <a:ea typeface="+mn-ea"/>
                <a:cs typeface="+mn-cs"/>
              </a:rPr>
              <a:t>Potential challenges or difficulties: hard to NOT put forth your own solutions, difficult to accept all ideas and not discount ones that seem inappropriate. It could be difficult to keep host parents in line with the rules- are host parents steamrolling the process and forcing their perspective?  How should a mediator handle that?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Additional notes from</a:t>
            </a:r>
            <a:r>
              <a:rPr lang="en-US" sz="1200" b="1" kern="1200" baseline="0" dirty="0" smtClean="0">
                <a:solidFill>
                  <a:schemeClr val="tx1"/>
                </a:solidFill>
                <a:effectLst/>
                <a:latin typeface="+mn-lt"/>
                <a:ea typeface="+mn-ea"/>
                <a:cs typeface="+mn-cs"/>
              </a:rPr>
              <a:t> the AR manual:</a:t>
            </a:r>
          </a:p>
          <a:p>
            <a:r>
              <a:rPr lang="en-US" sz="1200" kern="1200" dirty="0" smtClean="0">
                <a:solidFill>
                  <a:schemeClr val="tx1"/>
                </a:solidFill>
                <a:effectLst/>
                <a:latin typeface="+mn-lt"/>
                <a:ea typeface="+mn-ea"/>
                <a:cs typeface="+mn-cs"/>
              </a:rPr>
              <a:t>Once </a:t>
            </a:r>
            <a:r>
              <a:rPr lang="en-US" sz="1200" kern="1200" dirty="0">
                <a:solidFill>
                  <a:schemeClr val="tx1"/>
                </a:solidFill>
                <a:effectLst/>
                <a:latin typeface="+mn-lt"/>
                <a:ea typeface="+mn-ea"/>
                <a:cs typeface="+mn-cs"/>
              </a:rPr>
              <a:t>everyone has agreed on what the issue is, try to come up with possible solutions. The Area Representative’s role is to assist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host family and student in coming up with their own solutions. Creating their own solutions provides a sense of ownership in the solution; they are more likely to develop a plan that will actually work for them. In many cases, creating a list of possible solutions is a productive way to start. Let each person put forth ideas. Don’t judge or discount any idea even if the solution does not seem appropriate. Review each possible solution and then guide the participants in looking at the positives and negatives of each idea. Use additional questions to help participants come to a solution that they think can work</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812AEE-327B-4AE2-BEA7-E6DE2BA7EAB3}" type="slidenum">
              <a:rPr lang="en-US" smtClean="0"/>
              <a:t>19</a:t>
            </a:fld>
            <a:endParaRPr lang="en-US"/>
          </a:p>
        </p:txBody>
      </p:sp>
    </p:spTree>
    <p:extLst>
      <p:ext uri="{BB962C8B-B14F-4D97-AF65-F5344CB8AC3E}">
        <p14:creationId xmlns:p14="http://schemas.microsoft.com/office/powerpoint/2010/main" val="294434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shared in this session is also available in the 2017 Area Rep Training Manual on</a:t>
            </a:r>
            <a:r>
              <a:rPr lang="en-US" baseline="0" dirty="0"/>
              <a:t> p. 13 – Section III- Guiding Principles and Tools for Success.  This manual is located in the Volunteer Lounge.</a:t>
            </a:r>
            <a:endParaRPr lang="en-US" dirty="0"/>
          </a:p>
          <a:p>
            <a:endParaRPr lang="en-US" dirty="0"/>
          </a:p>
          <a:p>
            <a:r>
              <a:rPr lang="en-US" dirty="0"/>
              <a:t>Ask a volunteer to read the session objectives. </a:t>
            </a:r>
          </a:p>
          <a:p>
            <a:r>
              <a:rPr lang="en-US" dirty="0"/>
              <a:t>Ask</a:t>
            </a:r>
            <a:r>
              <a:rPr lang="en-US" baseline="0" dirty="0"/>
              <a:t> for examples, and provide examples related to each objective. </a:t>
            </a:r>
            <a:r>
              <a:rPr lang="en-US" dirty="0"/>
              <a:t> </a:t>
            </a:r>
          </a:p>
        </p:txBody>
      </p:sp>
      <p:sp>
        <p:nvSpPr>
          <p:cNvPr id="4" name="Slide Number Placeholder 3"/>
          <p:cNvSpPr>
            <a:spLocks noGrp="1"/>
          </p:cNvSpPr>
          <p:nvPr>
            <p:ph type="sldNum" sz="quarter" idx="10"/>
          </p:nvPr>
        </p:nvSpPr>
        <p:spPr/>
        <p:txBody>
          <a:bodyPr/>
          <a:lstStyle/>
          <a:p>
            <a:fld id="{5D812AEE-327B-4AE2-BEA7-E6DE2BA7EAB3}" type="slidenum">
              <a:rPr lang="en-US" smtClean="0"/>
              <a:t>2</a:t>
            </a:fld>
            <a:endParaRPr lang="en-US"/>
          </a:p>
        </p:txBody>
      </p:sp>
    </p:spTree>
    <p:extLst>
      <p:ext uri="{BB962C8B-B14F-4D97-AF65-F5344CB8AC3E}">
        <p14:creationId xmlns:p14="http://schemas.microsoft.com/office/powerpoint/2010/main" val="191869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Very quick! Ask</a:t>
            </a:r>
            <a:r>
              <a:rPr lang="en-US" sz="1200" b="1" kern="1200" baseline="0" dirty="0" smtClean="0">
                <a:solidFill>
                  <a:schemeClr val="tx1"/>
                </a:solidFill>
                <a:effectLst/>
                <a:latin typeface="+mn-lt"/>
                <a:ea typeface="+mn-ea"/>
                <a:cs typeface="+mn-cs"/>
              </a:rPr>
              <a:t> participants </a:t>
            </a:r>
            <a:r>
              <a:rPr lang="en-US" sz="1200" kern="1200" baseline="0" dirty="0" smtClean="0">
                <a:solidFill>
                  <a:schemeClr val="tx1"/>
                </a:solidFill>
                <a:effectLst/>
                <a:latin typeface="+mn-lt"/>
                <a:ea typeface="+mn-ea"/>
                <a:cs typeface="+mn-cs"/>
              </a:rPr>
              <a:t>to work with their partner. Assign the challenges to the different teams. Ask them to talk about how to handle this challenge.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Possible strategies to address this problem.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chemeClr val="tx1"/>
                </a:solidFill>
              </a:rPr>
              <a:t>Difficult to </a:t>
            </a:r>
            <a:r>
              <a:rPr lang="en-US" sz="1200" b="1" dirty="0" smtClean="0">
                <a:solidFill>
                  <a:schemeClr val="tx1"/>
                </a:solidFill>
              </a:rPr>
              <a:t>not</a:t>
            </a:r>
            <a:r>
              <a:rPr lang="en-US" sz="1200" dirty="0" smtClean="0">
                <a:solidFill>
                  <a:schemeClr val="tx1"/>
                </a:solidFill>
              </a:rPr>
              <a:t> put forth your own ideas to solve the issue. </a:t>
            </a:r>
            <a:r>
              <a:rPr lang="en-US" sz="1200" baseline="0" dirty="0" smtClean="0">
                <a:solidFill>
                  <a:schemeClr val="tx1"/>
                </a:solidFill>
              </a:rPr>
              <a:t>Focus on the job of asking questions and encouraging the participants to talk to one another. Be conscience of how much you are talking and if you are asking questions, versus giving opinions. </a:t>
            </a:r>
            <a:r>
              <a:rPr lang="en-US" sz="1200" dirty="0" smtClean="0">
                <a:solidFill>
                  <a:schemeClr val="tx1"/>
                </a:solidFill>
              </a:rPr>
              <a:t>Be candid</a:t>
            </a:r>
            <a:r>
              <a:rPr lang="en-US" sz="1200" baseline="0" dirty="0" smtClean="0">
                <a:solidFill>
                  <a:schemeClr val="tx1"/>
                </a:solidFill>
              </a:rPr>
              <a:t> with the group, remind them of your role. Ask them to speak up if you, as the mediator, are doing all the problem solving. OR Focus on the job of asking questions and encouraging the participants to talk to one another.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Difficult to accept all ideas and not discount those that seem inappropriate to you. Focus on the task of writing all the ideas and seeking clarification. Think about body language are you nodding or are your facial expressions suggesting that you disagree. </a:t>
            </a:r>
          </a:p>
          <a:p>
            <a:pPr marL="228600" indent="-228600">
              <a:buAutoNum type="arabicPeriod"/>
            </a:pPr>
            <a:r>
              <a:rPr lang="en-US" sz="1200" kern="1200" baseline="0" dirty="0" smtClean="0">
                <a:solidFill>
                  <a:schemeClr val="tx1"/>
                </a:solidFill>
                <a:effectLst/>
                <a:latin typeface="+mn-lt"/>
                <a:ea typeface="+mn-ea"/>
                <a:cs typeface="+mn-cs"/>
              </a:rPr>
              <a:t>Steamrolling- reminder about specific rules as soon as a rule is “broken”. Ask for participants to look for a way to compromise. Remind parents that the process works best when both the family and the student put forth ideas. </a:t>
            </a:r>
          </a:p>
        </p:txBody>
      </p:sp>
      <p:sp>
        <p:nvSpPr>
          <p:cNvPr id="4" name="Slide Number Placeholder 3"/>
          <p:cNvSpPr>
            <a:spLocks noGrp="1"/>
          </p:cNvSpPr>
          <p:nvPr>
            <p:ph type="sldNum" sz="quarter" idx="10"/>
          </p:nvPr>
        </p:nvSpPr>
        <p:spPr/>
        <p:txBody>
          <a:bodyPr/>
          <a:lstStyle/>
          <a:p>
            <a:fld id="{5D812AEE-327B-4AE2-BEA7-E6DE2BA7EAB3}" type="slidenum">
              <a:rPr lang="en-US" smtClean="0"/>
              <a:t>20</a:t>
            </a:fld>
            <a:endParaRPr lang="en-US"/>
          </a:p>
        </p:txBody>
      </p:sp>
    </p:spTree>
    <p:extLst>
      <p:ext uri="{BB962C8B-B14F-4D97-AF65-F5344CB8AC3E}">
        <p14:creationId xmlns:p14="http://schemas.microsoft.com/office/powerpoint/2010/main" val="4262905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Share examples with participants. Point out that these are all open-ended questions in order to promote more discussion. Ask for additional examples.</a:t>
            </a:r>
          </a:p>
        </p:txBody>
      </p:sp>
      <p:sp>
        <p:nvSpPr>
          <p:cNvPr id="4" name="Slide Number Placeholder 3"/>
          <p:cNvSpPr>
            <a:spLocks noGrp="1"/>
          </p:cNvSpPr>
          <p:nvPr>
            <p:ph type="sldNum" sz="quarter" idx="10"/>
          </p:nvPr>
        </p:nvSpPr>
        <p:spPr/>
        <p:txBody>
          <a:bodyPr/>
          <a:lstStyle/>
          <a:p>
            <a:fld id="{5D812AEE-327B-4AE2-BEA7-E6DE2BA7EAB3}" type="slidenum">
              <a:rPr lang="en-US" smtClean="0"/>
              <a:t>21</a:t>
            </a:fld>
            <a:endParaRPr lang="en-US"/>
          </a:p>
        </p:txBody>
      </p:sp>
    </p:spTree>
    <p:extLst>
      <p:ext uri="{BB962C8B-B14F-4D97-AF65-F5344CB8AC3E}">
        <p14:creationId xmlns:p14="http://schemas.microsoft.com/office/powerpoint/2010/main" val="282848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a:t>
            </a:r>
            <a:r>
              <a:rPr lang="en-US" sz="1200" b="1" kern="1200" baseline="0" dirty="0" smtClean="0">
                <a:solidFill>
                  <a:schemeClr val="tx1"/>
                </a:solidFill>
                <a:effectLst/>
                <a:latin typeface="+mn-lt"/>
                <a:ea typeface="+mn-ea"/>
                <a:cs typeface="+mn-cs"/>
              </a:rPr>
              <a:t> the slide and ask participants t</a:t>
            </a:r>
            <a:r>
              <a:rPr lang="en-US" sz="1200" b="0" kern="1200" baseline="0" dirty="0" smtClean="0">
                <a:solidFill>
                  <a:schemeClr val="tx1"/>
                </a:solidFill>
                <a:effectLst/>
                <a:latin typeface="+mn-lt"/>
                <a:ea typeface="+mn-ea"/>
                <a:cs typeface="+mn-cs"/>
              </a:rPr>
              <a:t>o explain why the solution (s) need to be specific and feasible.</a:t>
            </a: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from AR Manual</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Once </a:t>
            </a:r>
            <a:r>
              <a:rPr lang="en-US" sz="1200" kern="1200" dirty="0">
                <a:solidFill>
                  <a:schemeClr val="tx1"/>
                </a:solidFill>
                <a:effectLst/>
                <a:latin typeface="+mn-lt"/>
                <a:ea typeface="+mn-ea"/>
                <a:cs typeface="+mn-cs"/>
              </a:rPr>
              <a:t>the list of possible solutions is narrowed down, ask participants which solution (or solutions) they would like to implement. Support the student and the host family to create a plan that will work for both parties. The agreed upon solution(s) should be specific and have concrete steps that will foster success. Confirm with the participants that the plan is realistic and has their full commitment to following through with it. After the meeting, report back to the SSM in an email to share the student and host family plan to provide appropriate documentation and to help the SSM design next steps, if needed.</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Possible discussion questions for Implementing Resolution</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Which of these solutions would really allow the issue to be resolved?</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How does everyone feel or think about this solution?</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Is there anything else we need to add to it to make it a success?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What are the exact steps that everyone will need to take in moving forward?</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How committed is everyone to following through?</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How realistic is this plan? And what can we change about this plan that would make it more realistic?</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22</a:t>
            </a:fld>
            <a:endParaRPr lang="en-US"/>
          </a:p>
        </p:txBody>
      </p:sp>
    </p:spTree>
    <p:extLst>
      <p:ext uri="{BB962C8B-B14F-4D97-AF65-F5344CB8AC3E}">
        <p14:creationId xmlns:p14="http://schemas.microsoft.com/office/powerpoint/2010/main" val="382956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a:t>
            </a:r>
            <a:r>
              <a:rPr lang="en-US" sz="1200" kern="1200" baseline="0" dirty="0" smtClean="0">
                <a:solidFill>
                  <a:schemeClr val="tx1"/>
                </a:solidFill>
                <a:effectLst/>
                <a:latin typeface="+mn-lt"/>
                <a:ea typeface="+mn-ea"/>
                <a:cs typeface="+mn-cs"/>
              </a:rPr>
              <a:t> these are all open-ended questions. </a:t>
            </a:r>
            <a:r>
              <a:rPr lang="en-US" sz="1200" kern="1200" dirty="0" smtClean="0">
                <a:solidFill>
                  <a:schemeClr val="tx1"/>
                </a:solidFill>
                <a:effectLst/>
                <a:latin typeface="+mn-lt"/>
                <a:ea typeface="+mn-ea"/>
                <a:cs typeface="+mn-cs"/>
              </a:rPr>
              <a:t>Are</a:t>
            </a:r>
            <a:r>
              <a:rPr lang="en-US" sz="1200" kern="1200" baseline="0" dirty="0" smtClean="0">
                <a:solidFill>
                  <a:schemeClr val="tx1"/>
                </a:solidFill>
                <a:effectLst/>
                <a:latin typeface="+mn-lt"/>
                <a:ea typeface="+mn-ea"/>
                <a:cs typeface="+mn-cs"/>
              </a:rPr>
              <a:t> there other suggestions </a:t>
            </a:r>
            <a:r>
              <a:rPr lang="en-US" sz="1200" kern="1200" baseline="0" dirty="0" smtClean="0">
                <a:solidFill>
                  <a:schemeClr val="tx1"/>
                </a:solidFill>
                <a:effectLst/>
                <a:latin typeface="+mn-lt"/>
                <a:ea typeface="+mn-ea"/>
                <a:cs typeface="+mn-cs"/>
              </a:rPr>
              <a:t>from </a:t>
            </a:r>
            <a:r>
              <a:rPr lang="en-US" sz="1200" kern="1200" baseline="0" dirty="0" smtClean="0">
                <a:solidFill>
                  <a:schemeClr val="tx1"/>
                </a:solidFill>
                <a:effectLst/>
                <a:latin typeface="+mn-lt"/>
                <a:ea typeface="+mn-ea"/>
                <a:cs typeface="+mn-cs"/>
              </a:rPr>
              <a:t>the participants that can be added to this list?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812AEE-327B-4AE2-BEA7-E6DE2BA7EAB3}" type="slidenum">
              <a:rPr lang="en-US" smtClean="0"/>
              <a:t>23</a:t>
            </a:fld>
            <a:endParaRPr lang="en-US"/>
          </a:p>
        </p:txBody>
      </p:sp>
    </p:spTree>
    <p:extLst>
      <p:ext uri="{BB962C8B-B14F-4D97-AF65-F5344CB8AC3E}">
        <p14:creationId xmlns:p14="http://schemas.microsoft.com/office/powerpoint/2010/main" val="2464898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Present</a:t>
            </a:r>
            <a:r>
              <a:rPr lang="en-US" sz="1200" kern="1200" baseline="0" dirty="0" smtClean="0">
                <a:solidFill>
                  <a:schemeClr val="tx1"/>
                </a:solidFill>
                <a:effectLst/>
                <a:latin typeface="+mn-lt"/>
                <a:ea typeface="+mn-ea"/>
                <a:cs typeface="+mn-cs"/>
              </a:rPr>
              <a:t> the final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 participants </a:t>
            </a:r>
            <a:r>
              <a:rPr lang="en-US" sz="1200" kern="1200" baseline="0" dirty="0" smtClean="0">
                <a:solidFill>
                  <a:schemeClr val="tx1"/>
                </a:solidFill>
                <a:effectLst/>
                <a:latin typeface="+mn-lt"/>
                <a:ea typeface="+mn-ea"/>
                <a:cs typeface="+mn-cs"/>
              </a:rPr>
              <a:t>what should be in the written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 from</a:t>
            </a:r>
            <a:r>
              <a:rPr lang="en-US" sz="1200" b="1" kern="1200" baseline="0" dirty="0" smtClean="0">
                <a:solidFill>
                  <a:schemeClr val="tx1"/>
                </a:solidFill>
                <a:effectLst/>
                <a:latin typeface="+mn-lt"/>
                <a:ea typeface="+mn-ea"/>
                <a:cs typeface="+mn-cs"/>
              </a:rPr>
              <a:t> AR manual: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t>
            </a:r>
            <a:r>
              <a:rPr lang="en-US" sz="1200" kern="1200" dirty="0">
                <a:solidFill>
                  <a:schemeClr val="tx1"/>
                </a:solidFill>
                <a:effectLst/>
                <a:latin typeface="+mn-lt"/>
                <a:ea typeface="+mn-ea"/>
                <a:cs typeface="+mn-cs"/>
              </a:rPr>
              <a:t>the end of the conversation, determine together when the AR should follow-up to see how things are going. At the mutually agreed upon time, follow-up with the student and the host family to see whether things have improved. Hopefully they overcame the challenge and were brought even closer together.  However, once these steps have occurred, if the problem persists or even escalates, inform the SSM who will become more involved and propose additional solutions.</a:t>
            </a:r>
          </a:p>
          <a:p>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24</a:t>
            </a:fld>
            <a:endParaRPr lang="en-US"/>
          </a:p>
        </p:txBody>
      </p:sp>
    </p:spTree>
    <p:extLst>
      <p:ext uri="{BB962C8B-B14F-4D97-AF65-F5344CB8AC3E}">
        <p14:creationId xmlns:p14="http://schemas.microsoft.com/office/powerpoint/2010/main" val="3835497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meeting, report back to the SSM immediately in an email to share the student and host family plan to provide appropriate documentation and to help the SSM design next steps, if needed.</a:t>
            </a:r>
          </a:p>
          <a:p>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25</a:t>
            </a:fld>
            <a:endParaRPr lang="en-US"/>
          </a:p>
        </p:txBody>
      </p:sp>
    </p:spTree>
    <p:extLst>
      <p:ext uri="{BB962C8B-B14F-4D97-AF65-F5344CB8AC3E}">
        <p14:creationId xmlns:p14="http://schemas.microsoft.com/office/powerpoint/2010/main" val="2929147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This role play will take at least 20-25 minutes in groups, plus a 10 minute debrief.</a:t>
            </a:r>
          </a:p>
          <a:p>
            <a:endParaRPr lang="en-US" b="0" baseline="0" dirty="0" smtClean="0"/>
          </a:p>
          <a:p>
            <a:r>
              <a:rPr lang="en-US" b="0" baseline="0" dirty="0" smtClean="0"/>
              <a:t>Pass out one situation per group of three and explain the process. After groups complete their practice, bring the whole back together to debrief. See the additional debrief questions on the facilitators notes.</a:t>
            </a:r>
          </a:p>
          <a:p>
            <a:endParaRPr lang="en-US" b="1" baseline="0" dirty="0" smtClean="0"/>
          </a:p>
          <a:p>
            <a:r>
              <a:rPr lang="en-US" b="1" baseline="0" dirty="0" smtClean="0"/>
              <a:t>Rotating Roles- </a:t>
            </a:r>
            <a:r>
              <a:rPr lang="en-US" b="0" baseline="0" dirty="0" smtClean="0"/>
              <a:t>Group of three people. </a:t>
            </a:r>
            <a:r>
              <a:rPr lang="en-US" baseline="0" dirty="0" smtClean="0"/>
              <a:t>The group assigns roles between student, family and mediator, and goes through the steps, starting at step one. After step </a:t>
            </a:r>
            <a:r>
              <a:rPr lang="en-US" baseline="0" dirty="0" smtClean="0"/>
              <a:t>one (after ~4 minutes) </a:t>
            </a:r>
            <a:r>
              <a:rPr lang="en-US" baseline="0" dirty="0" smtClean="0"/>
              <a:t>is completed, the roles change so that someone new in the group carries out step two as the mediator. Then the roles change again for step three and the final person is the mediator. The group can continue to go through steps four and five changing who gets a chance to be the mediator.  </a:t>
            </a:r>
          </a:p>
          <a:p>
            <a:endParaRPr lang="en-US" b="1" baseline="0" dirty="0" smtClean="0"/>
          </a:p>
          <a:p>
            <a:r>
              <a:rPr lang="en-US" baseline="0" dirty="0" smtClean="0"/>
              <a:t>Give groups time markers to keep them moving along. Each step should take no more than 4 minutes for the purpose of this activity. Tell people when then need to change roles.</a:t>
            </a:r>
            <a:endParaRPr lang="en-US" baseline="0" dirty="0"/>
          </a:p>
        </p:txBody>
      </p:sp>
      <p:sp>
        <p:nvSpPr>
          <p:cNvPr id="4" name="Slide Number Placeholder 3"/>
          <p:cNvSpPr>
            <a:spLocks noGrp="1"/>
          </p:cNvSpPr>
          <p:nvPr>
            <p:ph type="sldNum" sz="quarter" idx="10"/>
          </p:nvPr>
        </p:nvSpPr>
        <p:spPr/>
        <p:txBody>
          <a:bodyPr/>
          <a:lstStyle/>
          <a:p>
            <a:fld id="{5D812AEE-327B-4AE2-BEA7-E6DE2BA7EAB3}" type="slidenum">
              <a:rPr lang="en-US" smtClean="0"/>
              <a:t>26</a:t>
            </a:fld>
            <a:endParaRPr lang="en-US"/>
          </a:p>
        </p:txBody>
      </p:sp>
    </p:spTree>
    <p:extLst>
      <p:ext uri="{BB962C8B-B14F-4D97-AF65-F5344CB8AC3E}">
        <p14:creationId xmlns:p14="http://schemas.microsoft.com/office/powerpoint/2010/main" val="2186497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debriefing from the</a:t>
            </a:r>
            <a:r>
              <a:rPr lang="en-US" baseline="0" dirty="0" smtClean="0"/>
              <a:t> practice ask if there are any remaining questions. </a:t>
            </a:r>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27</a:t>
            </a:fld>
            <a:endParaRPr lang="en-US"/>
          </a:p>
        </p:txBody>
      </p:sp>
    </p:spTree>
    <p:extLst>
      <p:ext uri="{BB962C8B-B14F-4D97-AF65-F5344CB8AC3E}">
        <p14:creationId xmlns:p14="http://schemas.microsoft.com/office/powerpoint/2010/main" val="4039526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Redirect participants back to the objectives. Ask individuals to share some of the ways these objectives were achieved and what new information was learned</a:t>
            </a:r>
          </a:p>
          <a:p>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28</a:t>
            </a:fld>
            <a:endParaRPr lang="en-US"/>
          </a:p>
        </p:txBody>
      </p:sp>
    </p:spTree>
    <p:extLst>
      <p:ext uri="{BB962C8B-B14F-4D97-AF65-F5344CB8AC3E}">
        <p14:creationId xmlns:p14="http://schemas.microsoft.com/office/powerpoint/2010/main" val="285365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Large group brainstorming: </a:t>
            </a:r>
            <a:r>
              <a:rPr lang="en-US" dirty="0"/>
              <a:t>Ask participants to provide ideas on both</a:t>
            </a:r>
            <a:r>
              <a:rPr lang="en-US" baseline="0" dirty="0"/>
              <a:t> questions. List these on flip chart paper using a “T-chart</a:t>
            </a:r>
            <a:r>
              <a:rPr lang="en-US" dirty="0"/>
              <a:t>”- this should be very brief and quick!</a:t>
            </a:r>
            <a:endParaRPr lang="en-US" baseline="0" dirty="0"/>
          </a:p>
          <a:p>
            <a:r>
              <a:rPr lang="en-US" u="sng" baseline="0" dirty="0"/>
              <a:t>What is Mediation 		Important to YFU</a:t>
            </a:r>
          </a:p>
          <a:p>
            <a:endParaRPr lang="en-US" u="sng" baseline="0" dirty="0"/>
          </a:p>
          <a:p>
            <a:endParaRPr lang="en-US" baseline="0" dirty="0"/>
          </a:p>
          <a:p>
            <a:r>
              <a:rPr lang="en-US" b="1" baseline="0" dirty="0"/>
              <a:t>Ask Participants: </a:t>
            </a:r>
            <a:r>
              <a:rPr lang="en-US" b="0" baseline="0" dirty="0"/>
              <a:t>What are some topics that come up with students and families that require mediation? </a:t>
            </a:r>
            <a:r>
              <a:rPr lang="en-US" baseline="0" dirty="0"/>
              <a:t>(answers are on next slide)</a:t>
            </a:r>
            <a:endParaRPr lang="en-US" dirty="0"/>
          </a:p>
          <a:p>
            <a:endParaRPr lang="en-US" u="sng" baseline="0" dirty="0"/>
          </a:p>
        </p:txBody>
      </p:sp>
      <p:sp>
        <p:nvSpPr>
          <p:cNvPr id="4" name="Slide Number Placeholder 3"/>
          <p:cNvSpPr>
            <a:spLocks noGrp="1"/>
          </p:cNvSpPr>
          <p:nvPr>
            <p:ph type="sldNum" sz="quarter" idx="10"/>
          </p:nvPr>
        </p:nvSpPr>
        <p:spPr/>
        <p:txBody>
          <a:bodyPr/>
          <a:lstStyle/>
          <a:p>
            <a:fld id="{5D812AEE-327B-4AE2-BEA7-E6DE2BA7EAB3}" type="slidenum">
              <a:rPr lang="en-US" smtClean="0"/>
              <a:t>3</a:t>
            </a:fld>
            <a:endParaRPr lang="en-US"/>
          </a:p>
        </p:txBody>
      </p:sp>
    </p:spTree>
    <p:extLst>
      <p:ext uri="{BB962C8B-B14F-4D97-AF65-F5344CB8AC3E}">
        <p14:creationId xmlns:p14="http://schemas.microsoft.com/office/powerpoint/2010/main" val="179147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YFU SSM’s these are the most common support</a:t>
            </a:r>
            <a:r>
              <a:rPr lang="en-US" baseline="0" dirty="0"/>
              <a:t> issues with our students/host families. Mediation is a great way to resolve these</a:t>
            </a:r>
          </a:p>
          <a:p>
            <a:endParaRPr lang="en-US" b="1" baseline="0" dirty="0" smtClean="0"/>
          </a:p>
          <a:p>
            <a:r>
              <a:rPr lang="en-US" b="1" baseline="0" dirty="0" smtClean="0"/>
              <a:t>Ask </a:t>
            </a:r>
            <a:r>
              <a:rPr lang="en-US" b="1" baseline="0" dirty="0"/>
              <a:t>participants </a:t>
            </a:r>
            <a:r>
              <a:rPr lang="en-US" baseline="0" dirty="0"/>
              <a:t>for concrete examples about these kinds of challenges. Example: Family feels like the student needs to make more friends and that the student is too dependent on the family for “fun.”  Family is getting frustrated that they “have to” entertain the student all weekend.</a:t>
            </a:r>
          </a:p>
          <a:p>
            <a:endParaRPr lang="en-US" dirty="0"/>
          </a:p>
          <a:p>
            <a:r>
              <a:rPr lang="en-US" dirty="0"/>
              <a:t>Make the</a:t>
            </a:r>
            <a:r>
              <a:rPr lang="en-US" baseline="0" dirty="0"/>
              <a:t> connection to why mediation is important to YFU.  </a:t>
            </a:r>
            <a:endParaRPr lang="en-US" baseline="0" dirty="0" smtClean="0"/>
          </a:p>
          <a:p>
            <a:pPr marL="171450" indent="-171450">
              <a:buFont typeface="Arial" panose="020B0604020202020204" pitchFamily="34" charset="0"/>
              <a:buChar char="•"/>
            </a:pPr>
            <a:r>
              <a:rPr lang="en-US" baseline="0" dirty="0" smtClean="0"/>
              <a:t>We </a:t>
            </a:r>
            <a:r>
              <a:rPr lang="en-US" baseline="0" dirty="0"/>
              <a:t>want students and families to have a good experience. </a:t>
            </a:r>
            <a:endParaRPr lang="en-US" baseline="0" dirty="0" smtClean="0"/>
          </a:p>
          <a:p>
            <a:pPr marL="171450" indent="-171450">
              <a:buFont typeface="Arial" panose="020B0604020202020204" pitchFamily="34" charset="0"/>
              <a:buChar char="•"/>
            </a:pPr>
            <a:r>
              <a:rPr lang="en-US" baseline="0" dirty="0" smtClean="0"/>
              <a:t>Conflict </a:t>
            </a:r>
            <a:r>
              <a:rPr lang="en-US" baseline="0" dirty="0"/>
              <a:t>with a family is normal. Mediation can help solve conflict before the conflict becomes reprehensible. And </a:t>
            </a:r>
            <a:endParaRPr lang="en-US" baseline="0" dirty="0" smtClean="0"/>
          </a:p>
          <a:p>
            <a:pPr marL="171450" indent="-171450">
              <a:buFont typeface="Arial" panose="020B0604020202020204" pitchFamily="34" charset="0"/>
              <a:buChar char="•"/>
            </a:pPr>
            <a:r>
              <a:rPr lang="en-US" baseline="0" dirty="0" smtClean="0"/>
              <a:t>mediation </a:t>
            </a:r>
            <a:r>
              <a:rPr lang="en-US" baseline="0" dirty="0"/>
              <a:t>teaches valuable communication skills between students and families.  </a:t>
            </a:r>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4</a:t>
            </a:fld>
            <a:endParaRPr lang="en-US"/>
          </a:p>
        </p:txBody>
      </p:sp>
    </p:spTree>
    <p:extLst>
      <p:ext uri="{BB962C8B-B14F-4D97-AF65-F5344CB8AC3E}">
        <p14:creationId xmlns:p14="http://schemas.microsoft.com/office/powerpoint/2010/main" val="50909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Ask participants </a:t>
            </a:r>
            <a:r>
              <a:rPr lang="en-US" b="0" baseline="0" dirty="0"/>
              <a:t>to share </a:t>
            </a:r>
            <a:r>
              <a:rPr lang="en-US" baseline="0" dirty="0"/>
              <a:t>their experiences with mediation. Ask someone to read the definition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solidFill>
                  <a:schemeClr val="tx2"/>
                </a:solidFill>
              </a:rPr>
              <a:t>A process, guided by a trained</a:t>
            </a:r>
          </a:p>
          <a:p>
            <a:r>
              <a:rPr lang="en-US" dirty="0">
                <a:solidFill>
                  <a:schemeClr val="tx2"/>
                </a:solidFill>
              </a:rPr>
              <a:t>and impartial mediator, through</a:t>
            </a:r>
          </a:p>
          <a:p>
            <a:r>
              <a:rPr lang="en-US" dirty="0">
                <a:solidFill>
                  <a:schemeClr val="tx2"/>
                </a:solidFill>
              </a:rPr>
              <a:t>which the participants arrive at a</a:t>
            </a:r>
          </a:p>
          <a:p>
            <a:r>
              <a:rPr lang="en-US" dirty="0">
                <a:solidFill>
                  <a:schemeClr val="tx2"/>
                </a:solidFill>
              </a:rPr>
              <a:t>mutually acceptable agreement.</a:t>
            </a:r>
          </a:p>
          <a:p>
            <a:endParaRPr lang="en-US" dirty="0"/>
          </a:p>
          <a:p>
            <a:r>
              <a:rPr lang="en-US" b="1" dirty="0"/>
              <a:t>Ask participants </a:t>
            </a:r>
            <a:r>
              <a:rPr lang="en-US" dirty="0"/>
              <a:t>what components of this definition resonate with them the most- or what words</a:t>
            </a:r>
            <a:r>
              <a:rPr lang="en-US" baseline="0" dirty="0"/>
              <a:t> do they see as being critical and why.  No right or wrong answer. </a:t>
            </a:r>
            <a:r>
              <a:rPr lang="en-US" baseline="0" dirty="0" smtClean="0"/>
              <a:t>The </a:t>
            </a:r>
            <a:r>
              <a:rPr lang="en-US" baseline="0" dirty="0"/>
              <a:t>purpose is to encourage participants to think deeply about the definition. Highlight   ”process”- they will learn a process or the steps to mediate; highlight impartial- emphasize the important of being impartial and mutually acceptable agreement- mediating only works if all parties want to find a solution. </a:t>
            </a:r>
          </a:p>
          <a:p>
            <a:endParaRPr lang="en-US" baseline="0" dirty="0"/>
          </a:p>
          <a:p>
            <a:r>
              <a:rPr lang="en-US" baseline="0" dirty="0"/>
              <a:t> </a:t>
            </a:r>
            <a:r>
              <a:rPr lang="en-US" b="1" baseline="0" dirty="0"/>
              <a:t>Review the bullet points   </a:t>
            </a:r>
            <a:r>
              <a:rPr lang="en-US" baseline="0" dirty="0"/>
              <a:t>Mediation is:</a:t>
            </a:r>
          </a:p>
          <a:p>
            <a:r>
              <a:rPr lang="en-US" baseline="0" dirty="0"/>
              <a:t>Voluntary- both the student and the host family need to agree and want to participate in the mediation. If there is resistance, talk with the SSM. If both parties are not invested in the process and </a:t>
            </a:r>
            <a:r>
              <a:rPr lang="en-US" baseline="0" dirty="0" smtClean="0"/>
              <a:t>do not want </a:t>
            </a:r>
            <a:r>
              <a:rPr lang="en-US" baseline="0" dirty="0"/>
              <a:t>to do the mediation, </a:t>
            </a:r>
            <a:r>
              <a:rPr lang="en-US" baseline="0" dirty="0" smtClean="0"/>
              <a:t>YFU needs to find a another solution.</a:t>
            </a:r>
            <a:endParaRPr lang="en-US" baseline="0" dirty="0"/>
          </a:p>
          <a:p>
            <a:r>
              <a:rPr lang="en-US" baseline="0" dirty="0"/>
              <a:t>Managed by the participants. – the mediator is a guide- participants need to share and develop solutions.</a:t>
            </a:r>
          </a:p>
          <a:p>
            <a:r>
              <a:rPr lang="en-US" baseline="0" dirty="0"/>
              <a:t>Solution orientated- mediation is </a:t>
            </a:r>
            <a:r>
              <a:rPr lang="en-US" b="1" baseline="0" dirty="0"/>
              <a:t>not </a:t>
            </a:r>
            <a:r>
              <a:rPr lang="en-US" baseline="0" dirty="0"/>
              <a:t>about blame, shame or who is at fault. Stay focused on a solution. What is in the past  is in the past; mediation wants to make the future better.</a:t>
            </a:r>
          </a:p>
        </p:txBody>
      </p:sp>
      <p:sp>
        <p:nvSpPr>
          <p:cNvPr id="4" name="Slide Number Placeholder 3"/>
          <p:cNvSpPr>
            <a:spLocks noGrp="1"/>
          </p:cNvSpPr>
          <p:nvPr>
            <p:ph type="sldNum" sz="quarter" idx="10"/>
          </p:nvPr>
        </p:nvSpPr>
        <p:spPr/>
        <p:txBody>
          <a:bodyPr/>
          <a:lstStyle/>
          <a:p>
            <a:fld id="{5D812AEE-327B-4AE2-BEA7-E6DE2BA7EAB3}" type="slidenum">
              <a:rPr lang="en-US" smtClean="0"/>
              <a:t>5</a:t>
            </a:fld>
            <a:endParaRPr lang="en-US"/>
          </a:p>
        </p:txBody>
      </p:sp>
    </p:spTree>
    <p:extLst>
      <p:ext uri="{BB962C8B-B14F-4D97-AF65-F5344CB8AC3E}">
        <p14:creationId xmlns:p14="http://schemas.microsoft.com/office/powerpoint/2010/main" val="188694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Post the slide. Ask the participants to share with their partner (Think pair share) </a:t>
            </a:r>
            <a:r>
              <a:rPr lang="en-US" dirty="0"/>
              <a:t> why these points are critical. Provide participants three minutes</a:t>
            </a:r>
            <a:r>
              <a:rPr lang="en-US" baseline="0" dirty="0"/>
              <a:t> to talk about these. Then ask groups to share a few ideas. </a:t>
            </a:r>
          </a:p>
          <a:p>
            <a:r>
              <a:rPr lang="en-US" baseline="0" dirty="0" smtClean="0"/>
              <a:t>Fill </a:t>
            </a:r>
            <a:r>
              <a:rPr lang="en-US" baseline="0" dirty="0"/>
              <a:t>in gaps as needed to bring up the following points: </a:t>
            </a:r>
          </a:p>
          <a:p>
            <a:pPr marL="171450" indent="-171450">
              <a:buFont typeface="Arial" panose="020B0604020202020204" pitchFamily="34" charset="0"/>
              <a:buChar char="•"/>
            </a:pPr>
            <a:r>
              <a:rPr lang="en-US" dirty="0"/>
              <a:t>Counseling- counseling</a:t>
            </a:r>
            <a:r>
              <a:rPr lang="en-US" baseline="0" dirty="0"/>
              <a:t> suggests that one of the parties has a problem that you- the mediator should counsel, provide advice</a:t>
            </a:r>
            <a:r>
              <a:rPr lang="en-US" dirty="0"/>
              <a:t>,</a:t>
            </a:r>
            <a:r>
              <a:rPr lang="en-US" baseline="0" dirty="0"/>
              <a:t> and </a:t>
            </a:r>
            <a:r>
              <a:rPr lang="en-US" dirty="0"/>
              <a:t>fix</a:t>
            </a:r>
            <a:r>
              <a:rPr lang="en-US" baseline="0" dirty="0"/>
              <a:t>.</a:t>
            </a:r>
            <a:r>
              <a:rPr lang="en-US" dirty="0"/>
              <a:t> This</a:t>
            </a:r>
            <a:r>
              <a:rPr lang="en-US" baseline="0" dirty="0"/>
              <a:t> is not mediation. In </a:t>
            </a:r>
            <a:r>
              <a:rPr lang="en-US" dirty="0"/>
              <a:t>mediation</a:t>
            </a:r>
            <a:r>
              <a:rPr lang="en-US" baseline="0" dirty="0"/>
              <a:t>, the participants need to develop their own solution.</a:t>
            </a:r>
            <a:endParaRPr lang="en-US" dirty="0"/>
          </a:p>
          <a:p>
            <a:r>
              <a:rPr lang="en-US" dirty="0"/>
              <a:t>• past focused- digging up old problems</a:t>
            </a:r>
            <a:r>
              <a:rPr lang="en-US" baseline="0" dirty="0"/>
              <a:t> does not typically help. Focus on one specific issue</a:t>
            </a:r>
            <a:r>
              <a:rPr lang="en-US" dirty="0"/>
              <a:t> that </a:t>
            </a:r>
            <a:r>
              <a:rPr lang="en-US" dirty="0" smtClean="0"/>
              <a:t>is the root </a:t>
            </a:r>
            <a:r>
              <a:rPr lang="en-US" dirty="0"/>
              <a:t>of the issue</a:t>
            </a:r>
          </a:p>
          <a:p>
            <a:r>
              <a:rPr lang="en-US" dirty="0"/>
              <a:t>• talking about problems- focus</a:t>
            </a:r>
            <a:r>
              <a:rPr lang="en-US" baseline="0" dirty="0"/>
              <a:t> on feelings and actions that </a:t>
            </a:r>
            <a:r>
              <a:rPr lang="en-US" dirty="0"/>
              <a:t>cause </a:t>
            </a:r>
            <a:r>
              <a:rPr lang="en-US" baseline="0" dirty="0"/>
              <a:t>the feelings. These actions are likely the “problem” or issue. Stayed </a:t>
            </a:r>
            <a:r>
              <a:rPr lang="en-US" baseline="0" dirty="0" smtClean="0"/>
              <a:t>focused </a:t>
            </a:r>
            <a:r>
              <a:rPr lang="en-US" baseline="0" dirty="0"/>
              <a:t>on just one issue.</a:t>
            </a:r>
            <a:r>
              <a:rPr lang="en-US" dirty="0"/>
              <a:t> </a:t>
            </a:r>
          </a:p>
          <a:p>
            <a:r>
              <a:rPr lang="en-US" dirty="0">
                <a:solidFill>
                  <a:schemeClr val="tx2"/>
                </a:solidFill>
              </a:rPr>
              <a:t>• a judgment of right or wrong- avoid judgment, maintain neutrality! This is key!</a:t>
            </a:r>
            <a:r>
              <a:rPr lang="en-US" baseline="0" dirty="0">
                <a:solidFill>
                  <a:schemeClr val="tx2"/>
                </a:solidFill>
              </a:rPr>
              <a:t> As a mediator, you must stay neutral and help the participants follow the process and speak to one another. </a:t>
            </a:r>
            <a:endParaRPr lang="en-US"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6</a:t>
            </a:fld>
            <a:endParaRPr lang="en-US"/>
          </a:p>
        </p:txBody>
      </p:sp>
    </p:spTree>
    <p:extLst>
      <p:ext uri="{BB962C8B-B14F-4D97-AF65-F5344CB8AC3E}">
        <p14:creationId xmlns:p14="http://schemas.microsoft.com/office/powerpoint/2010/main" val="142242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Small group work:</a:t>
            </a:r>
            <a:r>
              <a:rPr lang="en-US" b="1" baseline="0" dirty="0"/>
              <a:t> </a:t>
            </a:r>
            <a:r>
              <a:rPr lang="en-US" dirty="0"/>
              <a:t>Put</a:t>
            </a:r>
            <a:r>
              <a:rPr lang="en-US" baseline="0" dirty="0"/>
              <a:t> people in groups. Ask them list the skills and the characteristics of a good </a:t>
            </a:r>
            <a:r>
              <a:rPr lang="en-US" baseline="0" dirty="0" smtClean="0"/>
              <a:t>mediator on flipchart paper. </a:t>
            </a:r>
            <a:endParaRPr lang="en-US" baseline="0" dirty="0"/>
          </a:p>
          <a:p>
            <a:r>
              <a:rPr lang="en-US" baseline="0" dirty="0"/>
              <a:t>Ask groups to </a:t>
            </a:r>
            <a:r>
              <a:rPr lang="en-US" baseline="0" dirty="0" smtClean="0"/>
              <a:t>share briefly </a:t>
            </a:r>
            <a:r>
              <a:rPr lang="en-US" baseline="0" dirty="0"/>
              <a:t>and post the flipcharts on the wall. Correct any misconceptions</a:t>
            </a:r>
            <a:r>
              <a:rPr lang="en-US" baseline="0" dirty="0" smtClean="0"/>
              <a:t>.</a:t>
            </a:r>
          </a:p>
          <a:p>
            <a:r>
              <a:rPr lang="en-US" baseline="0" dirty="0" smtClean="0"/>
              <a:t>Take no more than 7-10 minutes for this activity- beginning to end.</a:t>
            </a:r>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7</a:t>
            </a:fld>
            <a:endParaRPr lang="en-US"/>
          </a:p>
        </p:txBody>
      </p:sp>
    </p:spTree>
    <p:extLst>
      <p:ext uri="{BB962C8B-B14F-4D97-AF65-F5344CB8AC3E}">
        <p14:creationId xmlns:p14="http://schemas.microsoft.com/office/powerpoint/2010/main" val="382641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skills/ideas above, ask participants to expand on specific ideas or provide examples. </a:t>
            </a:r>
            <a:endParaRPr lang="en-US" baseline="0" dirty="0" smtClean="0"/>
          </a:p>
          <a:p>
            <a:endParaRPr lang="en-US" baseline="0" dirty="0" smtClean="0"/>
          </a:p>
          <a:p>
            <a:r>
              <a:rPr lang="en-US" baseline="0" dirty="0" smtClean="0"/>
              <a:t>Other </a:t>
            </a:r>
            <a:r>
              <a:rPr lang="en-US" dirty="0" smtClean="0"/>
              <a:t>Characteristics </a:t>
            </a:r>
            <a:r>
              <a:rPr lang="en-US" dirty="0"/>
              <a:t>to highlight: </a:t>
            </a:r>
            <a:r>
              <a:rPr lang="en-US" b="1" dirty="0"/>
              <a:t>patience</a:t>
            </a:r>
            <a:r>
              <a:rPr lang="en-US" dirty="0"/>
              <a:t>- the process is difficult and can take a long time; </a:t>
            </a:r>
            <a:r>
              <a:rPr lang="en-US" b="1" dirty="0"/>
              <a:t>understanding</a:t>
            </a:r>
            <a:r>
              <a:rPr lang="en-US" dirty="0"/>
              <a:t>; </a:t>
            </a:r>
            <a:r>
              <a:rPr lang="en-US" b="1" dirty="0"/>
              <a:t>show empathy</a:t>
            </a:r>
            <a:r>
              <a:rPr lang="en-US" dirty="0"/>
              <a:t>; </a:t>
            </a:r>
            <a:r>
              <a:rPr lang="en-US" b="1" dirty="0" smtClean="0"/>
              <a:t>be positive- </a:t>
            </a:r>
            <a:r>
              <a:rPr lang="en-US" dirty="0"/>
              <a:t>a mediator believes that people are good and a solution is possible.</a:t>
            </a:r>
          </a:p>
        </p:txBody>
      </p:sp>
      <p:sp>
        <p:nvSpPr>
          <p:cNvPr id="4" name="Slide Number Placeholder 3"/>
          <p:cNvSpPr>
            <a:spLocks noGrp="1"/>
          </p:cNvSpPr>
          <p:nvPr>
            <p:ph type="sldNum" sz="quarter" idx="10"/>
          </p:nvPr>
        </p:nvSpPr>
        <p:spPr/>
        <p:txBody>
          <a:bodyPr/>
          <a:lstStyle/>
          <a:p>
            <a:fld id="{5D812AEE-327B-4AE2-BEA7-E6DE2BA7EAB3}" type="slidenum">
              <a:rPr lang="en-US" smtClean="0"/>
              <a:t>8</a:t>
            </a:fld>
            <a:endParaRPr lang="en-US"/>
          </a:p>
        </p:txBody>
      </p:sp>
    </p:spTree>
    <p:extLst>
      <p:ext uri="{BB962C8B-B14F-4D97-AF65-F5344CB8AC3E}">
        <p14:creationId xmlns:p14="http://schemas.microsoft.com/office/powerpoint/2010/main" val="115476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participants a few </a:t>
            </a:r>
            <a:r>
              <a:rPr lang="en-US" dirty="0" smtClean="0"/>
              <a:t>minutes (less than 5) </a:t>
            </a:r>
            <a:r>
              <a:rPr lang="en-US" dirty="0"/>
              <a:t>to work on</a:t>
            </a:r>
            <a:r>
              <a:rPr lang="en-US" baseline="0" dirty="0"/>
              <a:t> this quick reflection. Ask for a few responses. Clarify, correct as needed. </a:t>
            </a:r>
          </a:p>
          <a:p>
            <a:endParaRPr lang="en-US" dirty="0"/>
          </a:p>
        </p:txBody>
      </p:sp>
      <p:sp>
        <p:nvSpPr>
          <p:cNvPr id="4" name="Slide Number Placeholder 3"/>
          <p:cNvSpPr>
            <a:spLocks noGrp="1"/>
          </p:cNvSpPr>
          <p:nvPr>
            <p:ph type="sldNum" sz="quarter" idx="10"/>
          </p:nvPr>
        </p:nvSpPr>
        <p:spPr/>
        <p:txBody>
          <a:bodyPr/>
          <a:lstStyle/>
          <a:p>
            <a:fld id="{5D812AEE-327B-4AE2-BEA7-E6DE2BA7EAB3}" type="slidenum">
              <a:rPr lang="en-US" smtClean="0"/>
              <a:t>9</a:t>
            </a:fld>
            <a:endParaRPr lang="en-US"/>
          </a:p>
        </p:txBody>
      </p:sp>
    </p:spTree>
    <p:extLst>
      <p:ext uri="{BB962C8B-B14F-4D97-AF65-F5344CB8AC3E}">
        <p14:creationId xmlns:p14="http://schemas.microsoft.com/office/powerpoint/2010/main" val="4157219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rgbClr val="64286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2074224"/>
            <a:ext cx="7306200" cy="1470025"/>
          </a:xfrm>
        </p:spPr>
        <p:txBody>
          <a:bodyPr>
            <a:noAutofit/>
          </a:bodyPr>
          <a:lstStyle>
            <a:lvl1pPr algn="l">
              <a:defRPr sz="5000" b="1">
                <a:solidFill>
                  <a:schemeClr val="bg1"/>
                </a:solidFill>
                <a:latin typeface="National-Medium"/>
                <a:cs typeface="National-Medium"/>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FFFFFF"/>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Bild 6" descr="YFU_Landscape_Logo_Name_whit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3600000" cy="1336133"/>
          </a:xfrm>
          <a:prstGeom prst="rect">
            <a:avLst/>
          </a:prstGeom>
        </p:spPr>
      </p:pic>
      <p:sp>
        <p:nvSpPr>
          <p:cNvPr id="8" name="Datumsplatzhalter 3"/>
          <p:cNvSpPr txBox="1">
            <a:spLocks/>
          </p:cNvSpPr>
          <p:nvPr userDrawn="1"/>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FFFFFF"/>
                </a:solidFill>
                <a:latin typeface="National-Book"/>
                <a:cs typeface="National-Book"/>
              </a:rPr>
              <a:pPr algn="r"/>
              <a:t>19.01.2018</a:t>
            </a:fld>
            <a:endParaRPr lang="de-DE" b="0" i="0" dirty="0">
              <a:solidFill>
                <a:srgbClr val="FFFFFF"/>
              </a:solidFill>
              <a:latin typeface="National-Book"/>
              <a:cs typeface="National-Book"/>
            </a:endParaRPr>
          </a:p>
        </p:txBody>
      </p:sp>
    </p:spTree>
    <p:extLst>
      <p:ext uri="{BB962C8B-B14F-4D97-AF65-F5344CB8AC3E}">
        <p14:creationId xmlns:p14="http://schemas.microsoft.com/office/powerpoint/2010/main" val="427014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7" name="Bild 6"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00000" cy="1336133"/>
          </a:xfrm>
          <a:prstGeom prst="rect">
            <a:avLst/>
          </a:prstGeom>
        </p:spPr>
      </p:pic>
      <p:sp>
        <p:nvSpPr>
          <p:cNvPr id="8" name="Title 1"/>
          <p:cNvSpPr>
            <a:spLocks noGrp="1"/>
          </p:cNvSpPr>
          <p:nvPr>
            <p:ph type="ctrTitle" hasCustomPrompt="1"/>
          </p:nvPr>
        </p:nvSpPr>
        <p:spPr>
          <a:xfrm>
            <a:off x="1152000" y="2074224"/>
            <a:ext cx="7306200" cy="1470025"/>
          </a:xfrm>
        </p:spPr>
        <p:txBody>
          <a:bodyPr>
            <a:noAutofit/>
          </a:bodyPr>
          <a:lstStyle>
            <a:lvl1pPr algn="l">
              <a:defRPr sz="5000" b="1">
                <a:solidFill>
                  <a:srgbClr val="642869"/>
                </a:solidFill>
                <a:latin typeface="National-Medium"/>
                <a:cs typeface="National-Medium"/>
              </a:defRPr>
            </a:lvl1pPr>
          </a:lstStyle>
          <a:p>
            <a:r>
              <a:rPr lang="en-US" dirty="0"/>
              <a:t>Click to edit Master </a:t>
            </a:r>
            <a:br>
              <a:rPr lang="en-US" dirty="0"/>
            </a:br>
            <a:r>
              <a:rPr lang="en-US" dirty="0"/>
              <a:t>title style</a:t>
            </a:r>
          </a:p>
        </p:txBody>
      </p:sp>
      <p:sp>
        <p:nvSpPr>
          <p:cNvPr id="9"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535556"/>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umsplatzhalter 3"/>
          <p:cNvSpPr txBox="1">
            <a:spLocks/>
          </p:cNvSpPr>
          <p:nvPr userDrawn="1"/>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555555"/>
                </a:solidFill>
                <a:latin typeface="National-Book"/>
                <a:cs typeface="National-Book"/>
              </a:rPr>
              <a:pPr algn="r"/>
              <a:t>19.01.2018</a:t>
            </a:fld>
            <a:endParaRPr lang="de-DE" b="0" i="0" dirty="0">
              <a:solidFill>
                <a:srgbClr val="555555"/>
              </a:solidFill>
              <a:latin typeface="National-Book"/>
              <a:cs typeface="National-Book"/>
            </a:endParaRPr>
          </a:p>
        </p:txBody>
      </p:sp>
    </p:spTree>
    <p:extLst>
      <p:ext uri="{BB962C8B-B14F-4D97-AF65-F5344CB8AC3E}">
        <p14:creationId xmlns:p14="http://schemas.microsoft.com/office/powerpoint/2010/main" val="241600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3" name="Text Placeholder 2"/>
          <p:cNvSpPr>
            <a:spLocks noGrp="1"/>
          </p:cNvSpPr>
          <p:nvPr>
            <p:ph type="body" idx="1"/>
          </p:nvPr>
        </p:nvSpPr>
        <p:spPr>
          <a:xfrm>
            <a:off x="810307" y="1809393"/>
            <a:ext cx="7772400" cy="4091120"/>
          </a:xfrm>
        </p:spPr>
        <p:txBody>
          <a:bodyPr anchor="t">
            <a:norm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baseline="0" dirty="0" smtClean="0">
                <a:solidFill>
                  <a:srgbClr val="535556"/>
                </a:solidFill>
                <a:latin typeface="National-Medium"/>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a:solidFill>
                  <a:srgbClr val="535556"/>
                </a:solidFill>
                <a:latin typeface="National-Book"/>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a:solidFill>
                  <a:srgbClr val="535556"/>
                </a:solidFill>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a:solidFill>
                  <a:srgbClr val="535556"/>
                </a:solidFill>
              </a:defRPr>
            </a:lvl4pPr>
            <a:lvl5pPr marL="0" marR="0" indent="0" algn="l" defTabSz="457200" rtl="0" eaLnBrk="1" fontAlgn="auto" latinLnBrk="0" hangingPunct="1">
              <a:lnSpc>
                <a:spcPts val="1400"/>
              </a:lnSpc>
              <a:spcBef>
                <a:spcPts val="500"/>
              </a:spcBef>
              <a:spcAft>
                <a:spcPts val="0"/>
              </a:spcAft>
              <a:buClrTx/>
              <a:buSzTx/>
              <a:buFontTx/>
              <a:buNone/>
              <a:tabLst/>
              <a:defRPr sz="1400" baseline="0">
                <a:solidFill>
                  <a:srgbClr val="535556"/>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8" name="TextBox 17"/>
          <p:cNvSpPr txBox="1"/>
          <p:nvPr userDrawn="1"/>
        </p:nvSpPr>
        <p:spPr>
          <a:xfrm>
            <a:off x="3133627" y="3758857"/>
            <a:ext cx="184666" cy="369332"/>
          </a:xfrm>
          <a:prstGeom prst="rect">
            <a:avLst/>
          </a:prstGeom>
          <a:noFill/>
        </p:spPr>
        <p:txBody>
          <a:bodyPr wrap="none" rtlCol="0">
            <a:spAutoFit/>
          </a:bodyPr>
          <a:lstStyle/>
          <a:p>
            <a:endParaRPr lang="en-US" dirty="0"/>
          </a:p>
        </p:txBody>
      </p:sp>
      <p:pic>
        <p:nvPicPr>
          <p:cNvPr id="25"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6"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19.01.2018</a:t>
            </a:fld>
            <a:endParaRPr lang="de-DE" dirty="0"/>
          </a:p>
        </p:txBody>
      </p:sp>
      <p:sp>
        <p:nvSpPr>
          <p:cNvPr id="27"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8"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169632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10" name="Textplatzhalter 9"/>
          <p:cNvSpPr>
            <a:spLocks noGrp="1"/>
          </p:cNvSpPr>
          <p:nvPr>
            <p:ph type="body" sz="quarter" idx="13"/>
          </p:nvPr>
        </p:nvSpPr>
        <p:spPr>
          <a:xfrm>
            <a:off x="792163"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baseline="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platzhalter 9"/>
          <p:cNvSpPr>
            <a:spLocks noGrp="1"/>
          </p:cNvSpPr>
          <p:nvPr>
            <p:ph type="body" sz="quarter" idx="15"/>
          </p:nvPr>
        </p:nvSpPr>
        <p:spPr>
          <a:xfrm>
            <a:off x="4680000" y="1800000"/>
            <a:ext cx="3600000" cy="4100513"/>
          </a:xfrm>
        </p:spPr>
        <p:txBody>
          <a:bodyPr/>
          <a:lstStyle>
            <a:lvl1pPr>
              <a:defRPr sz="3000" b="1" i="0" baseline="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pic>
        <p:nvPicPr>
          <p:cNvPr id="17"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8"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19.01.2018</a:t>
            </a:fld>
            <a:endParaRPr lang="de-DE" dirty="0"/>
          </a:p>
        </p:txBody>
      </p:sp>
      <p:sp>
        <p:nvSpPr>
          <p:cNvPr id="19"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0"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47890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4000" cy="5821363"/>
          </a:xfrm>
        </p:spPr>
        <p:txBody>
          <a:bodyPr/>
          <a:lstStyle/>
          <a:p>
            <a:r>
              <a:rPr lang="en-US"/>
              <a:t>Click icon to add picture</a:t>
            </a:r>
            <a:endParaRPr lang="en-US" dirty="0"/>
          </a:p>
        </p:txBody>
      </p:sp>
      <p:pic>
        <p:nvPicPr>
          <p:cNvPr id="19"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0"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19.01.2018</a:t>
            </a:fld>
            <a:endParaRPr lang="de-DE" dirty="0"/>
          </a:p>
        </p:txBody>
      </p:sp>
      <p:sp>
        <p:nvSpPr>
          <p:cNvPr id="21"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2"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357971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6" name="Titel 1"/>
          <p:cNvSpPr>
            <a:spLocks noGrp="1"/>
          </p:cNvSpPr>
          <p:nvPr>
            <p:ph type="title"/>
          </p:nvPr>
        </p:nvSpPr>
        <p:spPr>
          <a:xfrm>
            <a:off x="792164" y="1080000"/>
            <a:ext cx="7947108" cy="615553"/>
          </a:xfrm>
        </p:spPr>
        <p:txBody>
          <a:bodyPr/>
          <a:lstStyle>
            <a:lvl1pPr algn="l">
              <a:defRPr b="1" i="0" baseline="0">
                <a:solidFill>
                  <a:srgbClr val="642869"/>
                </a:solidFill>
                <a:latin typeface="National-Medium"/>
                <a:cs typeface="National-Medium"/>
              </a:defRPr>
            </a:lvl1pPr>
          </a:lstStyle>
          <a:p>
            <a:r>
              <a:rPr lang="en-US"/>
              <a:t>Click to edit Master title style</a:t>
            </a:r>
            <a:endParaRPr lang="de-DE" dirty="0"/>
          </a:p>
        </p:txBody>
      </p:sp>
      <p:sp>
        <p:nvSpPr>
          <p:cNvPr id="7" name="Bildplatzhalter 9"/>
          <p:cNvSpPr>
            <a:spLocks noGrp="1"/>
          </p:cNvSpPr>
          <p:nvPr>
            <p:ph type="pic" sz="quarter" idx="15"/>
          </p:nvPr>
        </p:nvSpPr>
        <p:spPr>
          <a:xfrm>
            <a:off x="792164" y="1910665"/>
            <a:ext cx="2520000" cy="3600000"/>
          </a:xfrm>
        </p:spPr>
        <p:txBody>
          <a:bodyPr/>
          <a:lstStyle/>
          <a:p>
            <a:r>
              <a:rPr lang="en-US"/>
              <a:t>Click icon to add picture</a:t>
            </a:r>
            <a:endParaRPr lang="de-DE"/>
          </a:p>
        </p:txBody>
      </p:sp>
      <p:sp>
        <p:nvSpPr>
          <p:cNvPr id="8" name="Bildplatzhalter 9"/>
          <p:cNvSpPr>
            <a:spLocks noGrp="1"/>
          </p:cNvSpPr>
          <p:nvPr>
            <p:ph type="pic" sz="quarter" idx="16"/>
          </p:nvPr>
        </p:nvSpPr>
        <p:spPr>
          <a:xfrm>
            <a:off x="3503997" y="1910665"/>
            <a:ext cx="2520000" cy="3600000"/>
          </a:xfrm>
        </p:spPr>
        <p:txBody>
          <a:bodyPr/>
          <a:lstStyle/>
          <a:p>
            <a:r>
              <a:rPr lang="en-US"/>
              <a:t>Click icon to add picture</a:t>
            </a:r>
            <a:endParaRPr lang="de-DE"/>
          </a:p>
        </p:txBody>
      </p:sp>
      <p:sp>
        <p:nvSpPr>
          <p:cNvPr id="9" name="Bildplatzhalter 9"/>
          <p:cNvSpPr>
            <a:spLocks noGrp="1"/>
          </p:cNvSpPr>
          <p:nvPr>
            <p:ph type="pic" sz="quarter" idx="17"/>
          </p:nvPr>
        </p:nvSpPr>
        <p:spPr>
          <a:xfrm>
            <a:off x="6219271" y="1910665"/>
            <a:ext cx="2520000" cy="3600000"/>
          </a:xfrm>
        </p:spPr>
        <p:txBody>
          <a:bodyPr/>
          <a:lstStyle/>
          <a:p>
            <a:r>
              <a:rPr lang="en-US"/>
              <a:t>Click icon to add picture</a:t>
            </a:r>
            <a:endParaRPr lang="de-DE"/>
          </a:p>
        </p:txBody>
      </p:sp>
      <p:sp>
        <p:nvSpPr>
          <p:cNvPr id="10" name="Textplatzhalter 7"/>
          <p:cNvSpPr>
            <a:spLocks noGrp="1"/>
          </p:cNvSpPr>
          <p:nvPr>
            <p:ph type="body" sz="quarter" idx="18" hasCustomPrompt="1"/>
          </p:nvPr>
        </p:nvSpPr>
        <p:spPr>
          <a:xfrm>
            <a:off x="792165"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1" name="Textplatzhalter 7"/>
          <p:cNvSpPr>
            <a:spLocks noGrp="1"/>
          </p:cNvSpPr>
          <p:nvPr>
            <p:ph type="body" sz="quarter" idx="19" hasCustomPrompt="1"/>
          </p:nvPr>
        </p:nvSpPr>
        <p:spPr>
          <a:xfrm>
            <a:off x="3503997"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marL="0" marR="0" lvl="0" indent="0" algn="l" defTabSz="457200" rtl="0" eaLnBrk="1" fontAlgn="auto" latinLnBrk="0" hangingPunct="1">
              <a:lnSpc>
                <a:spcPts val="1400"/>
              </a:lnSpc>
              <a:spcBef>
                <a:spcPts val="0"/>
              </a:spcBef>
              <a:spcAft>
                <a:spcPts val="0"/>
              </a:spcAft>
              <a:buClrTx/>
              <a:buSzTx/>
              <a:buFontTx/>
              <a:buNone/>
              <a:tabLst/>
              <a:defRPr/>
            </a:pPr>
            <a:r>
              <a:rPr lang="de-DE" dirty="0"/>
              <a:t>Caption</a:t>
            </a:r>
          </a:p>
        </p:txBody>
      </p:sp>
      <p:sp>
        <p:nvSpPr>
          <p:cNvPr id="12" name="Textplatzhalter 7"/>
          <p:cNvSpPr>
            <a:spLocks noGrp="1"/>
          </p:cNvSpPr>
          <p:nvPr>
            <p:ph type="body" sz="quarter" idx="20" hasCustomPrompt="1"/>
          </p:nvPr>
        </p:nvSpPr>
        <p:spPr>
          <a:xfrm>
            <a:off x="6219272"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19.01.2018</a:t>
            </a:fld>
            <a:endParaRPr lang="de-DE" dirty="0"/>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pic>
        <p:nvPicPr>
          <p:cNvPr id="16"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359890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5" name="Titel 1"/>
          <p:cNvSpPr>
            <a:spLocks noGrp="1"/>
          </p:cNvSpPr>
          <p:nvPr>
            <p:ph type="title"/>
          </p:nvPr>
        </p:nvSpPr>
        <p:spPr>
          <a:xfrm>
            <a:off x="792164" y="1080000"/>
            <a:ext cx="7947108" cy="615553"/>
          </a:xfrm>
        </p:spPr>
        <p:txBody>
          <a:bodyPr/>
          <a:lstStyle>
            <a:lvl1pPr algn="l">
              <a:defRPr b="1" i="0">
                <a:solidFill>
                  <a:srgbClr val="642869"/>
                </a:solidFill>
                <a:latin typeface="National-Medium"/>
                <a:cs typeface="National-Medium"/>
              </a:defRPr>
            </a:lvl1pPr>
          </a:lstStyle>
          <a:p>
            <a:r>
              <a:rPr lang="en-US"/>
              <a:t>Click to edit Master title style</a:t>
            </a:r>
            <a:endParaRPr lang="de-DE" dirty="0"/>
          </a:p>
        </p:txBody>
      </p:sp>
      <p:sp>
        <p:nvSpPr>
          <p:cNvPr id="6" name="Textplatzhalter 8"/>
          <p:cNvSpPr>
            <a:spLocks noGrp="1"/>
          </p:cNvSpPr>
          <p:nvPr>
            <p:ph type="body" sz="quarter" idx="15" hasCustomPrompt="1"/>
          </p:nvPr>
        </p:nvSpPr>
        <p:spPr>
          <a:xfrm>
            <a:off x="792163" y="1800225"/>
            <a:ext cx="5231834" cy="2986088"/>
          </a:xfrm>
        </p:spPr>
        <p:txBody>
          <a:bodyPr/>
          <a:lstStyle>
            <a:lvl1pPr>
              <a:defRPr sz="3000" b="1" i="0" baseline="0">
                <a:latin typeface="National-Medium"/>
                <a:cs typeface="National-Medium"/>
              </a:defRPr>
            </a:lvl1pPr>
            <a:lvl2pPr>
              <a:defRPr sz="3000">
                <a:latin typeface="National-Book"/>
                <a:cs typeface="National-Book"/>
              </a:defRPr>
            </a:lvl2pPr>
            <a:lvl3pPr>
              <a:defRPr sz="2400">
                <a:latin typeface="National-Book"/>
                <a:cs typeface="National-Book"/>
              </a:defRPr>
            </a:lvl3pPr>
            <a:lvl4pPr>
              <a:defRPr sz="2400">
                <a:latin typeface="National-Book"/>
                <a:cs typeface="National-Book"/>
              </a:defRPr>
            </a:lvl4pPr>
            <a:lvl5pPr>
              <a:defRPr sz="1200" i="1">
                <a:latin typeface="National-Book"/>
                <a:cs typeface="National-Book"/>
              </a:defRPr>
            </a:lvl5pPr>
          </a:lstStyle>
          <a:p>
            <a:pPr lvl="0"/>
            <a:r>
              <a:rPr lang="de-DE" dirty="0"/>
              <a:t>Click </a:t>
            </a:r>
            <a:r>
              <a:rPr lang="de-DE" dirty="0" err="1"/>
              <a:t>to</a:t>
            </a:r>
            <a:r>
              <a:rPr lang="de-DE" dirty="0"/>
              <a:t> </a:t>
            </a:r>
            <a:r>
              <a:rPr lang="de-DE" dirty="0" err="1"/>
              <a:t>edit</a:t>
            </a:r>
            <a:r>
              <a:rPr lang="de-DE" dirty="0"/>
              <a:t> Master title style</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7" name="Textplatzhalter 7"/>
          <p:cNvSpPr>
            <a:spLocks noGrp="1"/>
          </p:cNvSpPr>
          <p:nvPr>
            <p:ph type="body" sz="quarter" idx="18" hasCustomPrompt="1"/>
          </p:nvPr>
        </p:nvSpPr>
        <p:spPr>
          <a:xfrm>
            <a:off x="6219271" y="5547241"/>
            <a:ext cx="2520001" cy="184666"/>
          </a:xfrm>
        </p:spPr>
        <p:txBody>
          <a:bodyPr/>
          <a:lstStyle>
            <a:lvl1pPr>
              <a:lnSpc>
                <a:spcPts val="1400"/>
              </a:lnSpc>
              <a:spcAft>
                <a:spcPts val="0"/>
              </a:spcAft>
              <a:defRPr sz="1400" b="0" i="1">
                <a:latin typeface="National-Book"/>
                <a:cs typeface="National-Book"/>
              </a:defRPr>
            </a:lvl1pPr>
          </a:lstStyle>
          <a:p>
            <a:pPr lvl="0"/>
            <a:r>
              <a:rPr lang="de-DE" dirty="0"/>
              <a:t>Caption</a:t>
            </a:r>
          </a:p>
        </p:txBody>
      </p:sp>
      <p:sp>
        <p:nvSpPr>
          <p:cNvPr id="8" name="Bildplatzhalter 9"/>
          <p:cNvSpPr>
            <a:spLocks noGrp="1"/>
          </p:cNvSpPr>
          <p:nvPr>
            <p:ph type="pic" sz="quarter" idx="17"/>
          </p:nvPr>
        </p:nvSpPr>
        <p:spPr>
          <a:xfrm>
            <a:off x="6219271" y="1800225"/>
            <a:ext cx="2520000" cy="3600000"/>
          </a:xfrm>
        </p:spPr>
        <p:txBody>
          <a:bodyPr/>
          <a:lstStyle/>
          <a:p>
            <a:r>
              <a:rPr lang="en-US"/>
              <a:t>Click icon to add picture</a:t>
            </a:r>
            <a:endParaRPr lang="de-DE"/>
          </a:p>
        </p:txBody>
      </p:sp>
      <p:pic>
        <p:nvPicPr>
          <p:cNvPr id="12"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19.01.2018</a:t>
            </a:fld>
            <a:endParaRPr lang="de-DE" dirty="0"/>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82061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42322"/>
            <a:ext cx="8163866" cy="7063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30387"/>
            <a:ext cx="8229600" cy="3922599"/>
          </a:xfrm>
          <a:prstGeom prst="rect">
            <a:avLst/>
          </a:prstGeom>
        </p:spPr>
        <p:txBody>
          <a:bodyPr vert="horz" lIns="91440" tIns="45720" rIns="91440" bIns="45720" rtlCol="0">
            <a:normAutofit/>
          </a:body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6" name="Datumsplatzhalter 2"/>
          <p:cNvSpPr>
            <a:spLocks noGrp="1"/>
          </p:cNvSpPr>
          <p:nvPr>
            <p:ph type="dt" sz="half" idx="2"/>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19.01.2018</a:t>
            </a:fld>
            <a:endParaRPr lang="de-DE" dirty="0"/>
          </a:p>
        </p:txBody>
      </p:sp>
      <p:sp>
        <p:nvSpPr>
          <p:cNvPr id="17" name="Fußzeilenplatzhalter 3"/>
          <p:cNvSpPr>
            <a:spLocks noGrp="1"/>
          </p:cNvSpPr>
          <p:nvPr>
            <p:ph type="ftr" sz="quarter" idx="3"/>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8" name="Foliennummernplatzhalter 4"/>
          <p:cNvSpPr>
            <a:spLocks noGrp="1"/>
          </p:cNvSpPr>
          <p:nvPr>
            <p:ph type="sldNum" sz="quarter" idx="4"/>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181136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4000" b="1" i="0" kern="1200">
          <a:solidFill>
            <a:srgbClr val="642869"/>
          </a:solidFill>
          <a:latin typeface="National-Medium"/>
          <a:ea typeface="+mj-ea"/>
          <a:cs typeface="National-Medium"/>
        </a:defRPr>
      </a:lvl1pPr>
    </p:titleStyle>
    <p:bodyStyle>
      <a:lvl1pPr marL="0" marR="0" indent="0" algn="l" defTabSz="457200" rtl="0" eaLnBrk="1" fontAlgn="auto" latinLnBrk="0" hangingPunct="1">
        <a:lnSpc>
          <a:spcPts val="3400"/>
        </a:lnSpc>
        <a:spcBef>
          <a:spcPts val="0"/>
        </a:spcBef>
        <a:spcAft>
          <a:spcPts val="500"/>
        </a:spcAft>
        <a:buClrTx/>
        <a:buSzTx/>
        <a:buFontTx/>
        <a:buNone/>
        <a:tabLst/>
        <a:defRPr sz="3200" kern="1200">
          <a:solidFill>
            <a:srgbClr val="535556"/>
          </a:solidFill>
          <a:latin typeface="+mn-lt"/>
          <a:ea typeface="+mn-ea"/>
          <a:cs typeface="+mn-cs"/>
        </a:defRPr>
      </a:lvl1pPr>
      <a:lvl2pPr marL="0" marR="0" indent="0" algn="l" defTabSz="457200" rtl="0" eaLnBrk="1" fontAlgn="auto" latinLnBrk="0" hangingPunct="1">
        <a:lnSpc>
          <a:spcPts val="3400"/>
        </a:lnSpc>
        <a:spcBef>
          <a:spcPts val="0"/>
        </a:spcBef>
        <a:spcAft>
          <a:spcPts val="1000"/>
        </a:spcAft>
        <a:buClrTx/>
        <a:buSzPct val="100000"/>
        <a:buFontTx/>
        <a:buNone/>
        <a:tabLst/>
        <a:defRPr sz="2800" kern="1200">
          <a:solidFill>
            <a:srgbClr val="535556"/>
          </a:solidFill>
          <a:latin typeface="+mn-lt"/>
          <a:ea typeface="+mn-ea"/>
          <a:cs typeface="+mn-cs"/>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24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20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2000" kern="1200">
          <a:solidFill>
            <a:srgbClr val="5355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2913" y="1100190"/>
            <a:ext cx="7306200" cy="2448079"/>
          </a:xfrm>
        </p:spPr>
        <p:txBody>
          <a:bodyPr/>
          <a:lstStyle/>
          <a:p>
            <a:pPr algn="ctr"/>
            <a:r>
              <a:rPr lang="en-US" sz="6600" dirty="0"/>
              <a:t>Basic </a:t>
            </a:r>
            <a:br>
              <a:rPr lang="en-US" sz="6600" dirty="0"/>
            </a:br>
            <a:r>
              <a:rPr lang="en-US" sz="6600" dirty="0"/>
              <a:t>Mediation </a:t>
            </a:r>
            <a:br>
              <a:rPr lang="en-US" sz="6600" dirty="0"/>
            </a:br>
            <a:r>
              <a:rPr lang="en-US" sz="6600" dirty="0"/>
              <a:t>Skills</a:t>
            </a:r>
          </a:p>
        </p:txBody>
      </p:sp>
      <p:pic>
        <p:nvPicPr>
          <p:cNvPr id="4" name="Picture 3"/>
          <p:cNvPicPr>
            <a:picLocks noChangeAspect="1"/>
          </p:cNvPicPr>
          <p:nvPr/>
        </p:nvPicPr>
        <p:blipFill>
          <a:blip r:embed="rId3"/>
          <a:stretch>
            <a:fillRect/>
          </a:stretch>
        </p:blipFill>
        <p:spPr>
          <a:xfrm>
            <a:off x="3505882" y="4652377"/>
            <a:ext cx="2609314" cy="1469263"/>
          </a:xfrm>
          <a:prstGeom prst="rect">
            <a:avLst/>
          </a:prstGeom>
        </p:spPr>
      </p:pic>
    </p:spTree>
    <p:extLst>
      <p:ext uri="{BB962C8B-B14F-4D97-AF65-F5344CB8AC3E}">
        <p14:creationId xmlns:p14="http://schemas.microsoft.com/office/powerpoint/2010/main" val="3137102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000" y="1138559"/>
            <a:ext cx="7306200" cy="1470025"/>
          </a:xfrm>
        </p:spPr>
        <p:txBody>
          <a:bodyPr/>
          <a:lstStyle/>
          <a:p>
            <a:pPr algn="ctr"/>
            <a:r>
              <a:rPr lang="en-US" sz="3600" dirty="0"/>
              <a:t>Steps of Mediation</a:t>
            </a:r>
          </a:p>
        </p:txBody>
      </p:sp>
      <p:sp>
        <p:nvSpPr>
          <p:cNvPr id="3" name="Subtitle 2"/>
          <p:cNvSpPr>
            <a:spLocks noGrp="1"/>
          </p:cNvSpPr>
          <p:nvPr>
            <p:ph type="subTitle" idx="1"/>
          </p:nvPr>
        </p:nvSpPr>
        <p:spPr>
          <a:xfrm>
            <a:off x="1159271" y="2494212"/>
            <a:ext cx="7298929" cy="2960290"/>
          </a:xfrm>
        </p:spPr>
        <p:txBody>
          <a:bodyPr>
            <a:noAutofit/>
          </a:bodyPr>
          <a:lstStyle/>
          <a:p>
            <a:pPr marL="457200" indent="-457200">
              <a:lnSpc>
                <a:spcPct val="150000"/>
              </a:lnSpc>
              <a:buFont typeface="Arial" panose="020B0604020202020204" pitchFamily="34" charset="0"/>
              <a:buChar char="•"/>
            </a:pPr>
            <a:r>
              <a:rPr lang="en-US" sz="3600" dirty="0"/>
              <a:t>5 Steps</a:t>
            </a:r>
          </a:p>
          <a:p>
            <a:pPr marL="457200" indent="-457200">
              <a:lnSpc>
                <a:spcPct val="150000"/>
              </a:lnSpc>
              <a:buFont typeface="Arial" panose="020B0604020202020204" pitchFamily="34" charset="0"/>
              <a:buChar char="•"/>
            </a:pPr>
            <a:r>
              <a:rPr lang="en-US" sz="3600" dirty="0"/>
              <a:t>Talking points for each step</a:t>
            </a:r>
          </a:p>
          <a:p>
            <a:pPr marL="457200" indent="-457200">
              <a:lnSpc>
                <a:spcPct val="150000"/>
              </a:lnSpc>
              <a:buFont typeface="Arial" panose="020B0604020202020204" pitchFamily="34" charset="0"/>
              <a:buChar char="•"/>
            </a:pPr>
            <a:r>
              <a:rPr lang="en-US" sz="3600" dirty="0"/>
              <a:t>AR Manual</a:t>
            </a:r>
          </a:p>
        </p:txBody>
      </p:sp>
    </p:spTree>
    <p:extLst>
      <p:ext uri="{BB962C8B-B14F-4D97-AF65-F5344CB8AC3E}">
        <p14:creationId xmlns:p14="http://schemas.microsoft.com/office/powerpoint/2010/main" val="1405461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6306" y="1018829"/>
            <a:ext cx="7306200" cy="965190"/>
          </a:xfrm>
        </p:spPr>
        <p:txBody>
          <a:bodyPr/>
          <a:lstStyle/>
          <a:p>
            <a:pPr algn="ctr"/>
            <a:r>
              <a:rPr lang="en-US" sz="3600" dirty="0"/>
              <a:t>Steps of Mediation- Overview</a:t>
            </a:r>
          </a:p>
        </p:txBody>
      </p:sp>
      <p:sp>
        <p:nvSpPr>
          <p:cNvPr id="3" name="Subtitle 2"/>
          <p:cNvSpPr>
            <a:spLocks noGrp="1"/>
          </p:cNvSpPr>
          <p:nvPr>
            <p:ph type="subTitle" idx="1"/>
          </p:nvPr>
        </p:nvSpPr>
        <p:spPr>
          <a:xfrm>
            <a:off x="642435" y="2073360"/>
            <a:ext cx="7895509" cy="3618962"/>
          </a:xfrm>
        </p:spPr>
        <p:txBody>
          <a:bodyPr>
            <a:normAutofit fontScale="92500"/>
          </a:bodyPr>
          <a:lstStyle/>
          <a:p>
            <a:pPr marL="514350" lvl="0" indent="-514350">
              <a:lnSpc>
                <a:spcPct val="150000"/>
              </a:lnSpc>
              <a:buFont typeface="+mj-lt"/>
              <a:buAutoNum type="arabicPeriod"/>
            </a:pPr>
            <a:r>
              <a:rPr lang="en-US" sz="2800" b="1" dirty="0">
                <a:solidFill>
                  <a:srgbClr val="461E50"/>
                </a:solidFill>
              </a:rPr>
              <a:t>Gather Information</a:t>
            </a:r>
          </a:p>
          <a:p>
            <a:pPr marL="514350" lvl="0" indent="-514350">
              <a:lnSpc>
                <a:spcPct val="150000"/>
              </a:lnSpc>
              <a:buFont typeface="+mj-lt"/>
              <a:buAutoNum type="arabicPeriod"/>
            </a:pPr>
            <a:r>
              <a:rPr lang="en-US" sz="2800" b="1" dirty="0">
                <a:solidFill>
                  <a:srgbClr val="461E50"/>
                </a:solidFill>
              </a:rPr>
              <a:t>Set the </a:t>
            </a:r>
            <a:r>
              <a:rPr lang="en-US" sz="2800" b="1" i="1" dirty="0">
                <a:solidFill>
                  <a:srgbClr val="461E50"/>
                </a:solidFill>
              </a:rPr>
              <a:t>Ground Rules </a:t>
            </a:r>
            <a:r>
              <a:rPr lang="en-US" sz="2800" b="1" dirty="0">
                <a:solidFill>
                  <a:srgbClr val="461E50"/>
                </a:solidFill>
              </a:rPr>
              <a:t>with the participants</a:t>
            </a:r>
          </a:p>
          <a:p>
            <a:pPr marL="514350" lvl="0" indent="-514350">
              <a:lnSpc>
                <a:spcPct val="150000"/>
              </a:lnSpc>
              <a:buFont typeface="+mj-lt"/>
              <a:buAutoNum type="arabicPeriod"/>
            </a:pPr>
            <a:r>
              <a:rPr lang="en-US" sz="2800" b="1" dirty="0">
                <a:solidFill>
                  <a:srgbClr val="461E50"/>
                </a:solidFill>
              </a:rPr>
              <a:t>Clarify the Issue</a:t>
            </a:r>
          </a:p>
          <a:p>
            <a:pPr marL="514350" lvl="0" indent="-514350">
              <a:lnSpc>
                <a:spcPct val="150000"/>
              </a:lnSpc>
              <a:buFont typeface="+mj-lt"/>
              <a:buAutoNum type="arabicPeriod"/>
            </a:pPr>
            <a:r>
              <a:rPr lang="en-US" sz="2800" b="1" dirty="0">
                <a:solidFill>
                  <a:srgbClr val="461E50"/>
                </a:solidFill>
              </a:rPr>
              <a:t>Assist in developing solutions</a:t>
            </a:r>
          </a:p>
          <a:p>
            <a:pPr marL="514350" lvl="0" indent="-514350">
              <a:lnSpc>
                <a:spcPct val="150000"/>
              </a:lnSpc>
              <a:buFont typeface="+mj-lt"/>
              <a:buAutoNum type="arabicPeriod"/>
            </a:pPr>
            <a:r>
              <a:rPr lang="en-US" sz="2800" b="1" dirty="0">
                <a:solidFill>
                  <a:srgbClr val="461E50"/>
                </a:solidFill>
              </a:rPr>
              <a:t>Create and implement the solution</a:t>
            </a:r>
          </a:p>
        </p:txBody>
      </p:sp>
    </p:spTree>
    <p:extLst>
      <p:ext uri="{BB962C8B-B14F-4D97-AF65-F5344CB8AC3E}">
        <p14:creationId xmlns:p14="http://schemas.microsoft.com/office/powerpoint/2010/main" val="1039331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2625" y="733697"/>
            <a:ext cx="7306200" cy="787416"/>
          </a:xfrm>
        </p:spPr>
        <p:txBody>
          <a:bodyPr/>
          <a:lstStyle/>
          <a:p>
            <a:pPr algn="ctr"/>
            <a:r>
              <a:rPr lang="en-US" sz="3200" dirty="0"/>
              <a:t>Step 1: Gather Information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0474">
            <a:off x="6057303" y="4002824"/>
            <a:ext cx="2465989" cy="1659800"/>
          </a:xfrm>
          <a:prstGeom prst="rect">
            <a:avLst/>
          </a:prstGeom>
        </p:spPr>
      </p:pic>
      <p:sp>
        <p:nvSpPr>
          <p:cNvPr id="3" name="Subtitle 2"/>
          <p:cNvSpPr>
            <a:spLocks noGrp="1"/>
          </p:cNvSpPr>
          <p:nvPr>
            <p:ph type="subTitle" idx="1"/>
          </p:nvPr>
        </p:nvSpPr>
        <p:spPr>
          <a:xfrm>
            <a:off x="298697" y="4141663"/>
            <a:ext cx="8538152" cy="2120034"/>
          </a:xfrm>
        </p:spPr>
        <p:txBody>
          <a:bodyPr>
            <a:normAutofit/>
          </a:bodyPr>
          <a:lstStyle/>
          <a:p>
            <a:r>
              <a:rPr lang="en-US" sz="1600" u="sng" dirty="0">
                <a:solidFill>
                  <a:schemeClr val="tx2"/>
                </a:solidFill>
                <a:sym typeface="Wingdings" panose="05000000000000000000" pitchFamily="2" charset="2"/>
              </a:rPr>
              <a:t></a:t>
            </a:r>
            <a:r>
              <a:rPr lang="en-US" sz="1800" u="sng" dirty="0">
                <a:solidFill>
                  <a:schemeClr val="tx2"/>
                </a:solidFill>
                <a:sym typeface="Wingdings" panose="05000000000000000000" pitchFamily="2" charset="2"/>
              </a:rPr>
              <a:t>Tips for </a:t>
            </a:r>
            <a:r>
              <a:rPr lang="en-US" sz="1800" u="sng" dirty="0">
                <a:solidFill>
                  <a:schemeClr val="tx2"/>
                </a:solidFill>
              </a:rPr>
              <a:t>gathering information</a:t>
            </a:r>
            <a:r>
              <a:rPr lang="en-US" sz="1800" dirty="0">
                <a:solidFill>
                  <a:schemeClr val="tx2"/>
                </a:solidFill>
              </a:rPr>
              <a:t>:</a:t>
            </a:r>
          </a:p>
          <a:p>
            <a:r>
              <a:rPr lang="en-US" sz="1800" dirty="0">
                <a:solidFill>
                  <a:schemeClr val="tx2"/>
                </a:solidFill>
              </a:rPr>
              <a:t>• establish credibility &amp; create a positive atmosphere</a:t>
            </a:r>
          </a:p>
          <a:p>
            <a:r>
              <a:rPr lang="en-US" sz="1800" dirty="0">
                <a:solidFill>
                  <a:schemeClr val="tx2"/>
                </a:solidFill>
              </a:rPr>
              <a:t>• explain your role (not judging)</a:t>
            </a:r>
          </a:p>
          <a:p>
            <a:r>
              <a:rPr lang="en-US" sz="1800" dirty="0">
                <a:solidFill>
                  <a:schemeClr val="tx2"/>
                </a:solidFill>
              </a:rPr>
              <a:t>• Ask open-ended questions and confirm your understanding</a:t>
            </a:r>
          </a:p>
        </p:txBody>
      </p:sp>
      <p:sp>
        <p:nvSpPr>
          <p:cNvPr id="6" name="TextBox 5"/>
          <p:cNvSpPr txBox="1"/>
          <p:nvPr/>
        </p:nvSpPr>
        <p:spPr>
          <a:xfrm>
            <a:off x="298697" y="1459772"/>
            <a:ext cx="8746446" cy="2646878"/>
          </a:xfrm>
          <a:prstGeom prst="rect">
            <a:avLst/>
          </a:prstGeom>
          <a:noFill/>
        </p:spPr>
        <p:txBody>
          <a:bodyPr wrap="square" rtlCol="0" anchor="t">
            <a:spAutoFit/>
          </a:bodyPr>
          <a:lstStyle/>
          <a:p>
            <a:r>
              <a:rPr lang="en-US" sz="1600" b="1" dirty="0">
                <a:solidFill>
                  <a:schemeClr val="tx2"/>
                </a:solidFill>
                <a:latin typeface="National-Medium"/>
                <a:cs typeface="National-Medium"/>
              </a:rPr>
              <a:t>Before the mediation:</a:t>
            </a:r>
            <a:endParaRPr lang="en-US" sz="1600" dirty="0">
              <a:solidFill>
                <a:schemeClr val="tx2"/>
              </a:solidFill>
              <a:latin typeface="National-Medium"/>
              <a:cs typeface="National-Medium"/>
            </a:endParaRPr>
          </a:p>
          <a:p>
            <a:pPr marL="285750" indent="-285750">
              <a:buFont typeface="Arial" panose="020B0604020202020204" pitchFamily="34" charset="0"/>
              <a:buChar char="•"/>
            </a:pPr>
            <a:r>
              <a:rPr lang="en-US" sz="1600" dirty="0">
                <a:solidFill>
                  <a:schemeClr val="tx2"/>
                </a:solidFill>
                <a:latin typeface="National-Medium"/>
                <a:cs typeface="National-Medium"/>
              </a:rPr>
              <a:t>Review </a:t>
            </a:r>
            <a:r>
              <a:rPr lang="en-US" sz="1600" dirty="0" smtClean="0">
                <a:solidFill>
                  <a:schemeClr val="tx2"/>
                </a:solidFill>
                <a:latin typeface="National-Medium"/>
                <a:cs typeface="National-Medium"/>
              </a:rPr>
              <a:t>MCR &amp; </a:t>
            </a:r>
            <a:r>
              <a:rPr lang="en-US" sz="1600" dirty="0">
                <a:solidFill>
                  <a:schemeClr val="tx2"/>
                </a:solidFill>
                <a:latin typeface="National-Medium"/>
                <a:cs typeface="National-Medium"/>
              </a:rPr>
              <a:t>notes (SSM)</a:t>
            </a:r>
          </a:p>
          <a:p>
            <a:pPr marL="285750" indent="-285750">
              <a:buFont typeface="Arial" panose="020B0604020202020204" pitchFamily="34" charset="0"/>
              <a:buChar char="•"/>
            </a:pPr>
            <a:r>
              <a:rPr lang="en-US" sz="1600" dirty="0">
                <a:solidFill>
                  <a:schemeClr val="tx2"/>
                </a:solidFill>
                <a:latin typeface="National-Medium"/>
                <a:cs typeface="National-Medium"/>
              </a:rPr>
              <a:t>One-on-one conversations with the student and host parent </a:t>
            </a:r>
            <a:r>
              <a:rPr lang="en-US" sz="1600" b="1" dirty="0">
                <a:solidFill>
                  <a:schemeClr val="tx2"/>
                </a:solidFill>
                <a:latin typeface="National-Medium"/>
                <a:cs typeface="National-Medium"/>
              </a:rPr>
              <a:t>separately so each person can share their perspective</a:t>
            </a:r>
          </a:p>
          <a:p>
            <a:pPr marL="285750" indent="-285750">
              <a:lnSpc>
                <a:spcPct val="150000"/>
              </a:lnSpc>
              <a:buFont typeface="Arial" panose="020B0604020202020204" pitchFamily="34" charset="0"/>
              <a:buChar char="•"/>
            </a:pPr>
            <a:endParaRPr lang="en-US" sz="1600" dirty="0">
              <a:solidFill>
                <a:schemeClr val="tx2"/>
              </a:solidFill>
              <a:latin typeface="National-Medium"/>
              <a:cs typeface="National-Medium"/>
            </a:endParaRPr>
          </a:p>
          <a:p>
            <a:pPr>
              <a:lnSpc>
                <a:spcPct val="150000"/>
              </a:lnSpc>
            </a:pPr>
            <a:r>
              <a:rPr lang="en-US" sz="2000" b="1" dirty="0">
                <a:solidFill>
                  <a:schemeClr val="tx2"/>
                </a:solidFill>
                <a:latin typeface="National-Medium"/>
                <a:cs typeface="National-Medium"/>
              </a:rPr>
              <a:t>GOAL: </a:t>
            </a:r>
            <a:r>
              <a:rPr lang="en-US" sz="2000" dirty="0">
                <a:solidFill>
                  <a:schemeClr val="tx2"/>
                </a:solidFill>
                <a:latin typeface="National-Medium"/>
                <a:cs typeface="National-Medium"/>
              </a:rPr>
              <a:t>everyone shares their </a:t>
            </a:r>
            <a:r>
              <a:rPr lang="en-US" sz="2000" dirty="0" smtClean="0">
                <a:solidFill>
                  <a:schemeClr val="tx2"/>
                </a:solidFill>
                <a:latin typeface="National-Medium"/>
                <a:cs typeface="National-Medium"/>
              </a:rPr>
              <a:t>perspective; </a:t>
            </a:r>
            <a:r>
              <a:rPr lang="en-US" sz="2000" b="1" dirty="0">
                <a:solidFill>
                  <a:schemeClr val="tx2"/>
                </a:solidFill>
                <a:latin typeface="National-Medium"/>
                <a:cs typeface="National-Medium"/>
              </a:rPr>
              <a:t>not </a:t>
            </a:r>
            <a:r>
              <a:rPr lang="en-US" sz="2000" dirty="0">
                <a:solidFill>
                  <a:schemeClr val="tx2"/>
                </a:solidFill>
                <a:latin typeface="National-Medium"/>
                <a:cs typeface="National-Medium"/>
              </a:rPr>
              <a:t>the time to think of solutions </a:t>
            </a:r>
          </a:p>
          <a:p>
            <a:pPr>
              <a:lnSpc>
                <a:spcPct val="150000"/>
              </a:lnSpc>
            </a:pPr>
            <a:r>
              <a:rPr lang="en-US" sz="2000" b="1" dirty="0">
                <a:solidFill>
                  <a:schemeClr val="tx2"/>
                </a:solidFill>
                <a:latin typeface="National-Medium"/>
                <a:cs typeface="National-Medium"/>
              </a:rPr>
              <a:t>FOCUS</a:t>
            </a:r>
            <a:r>
              <a:rPr lang="en-US" sz="2000" dirty="0">
                <a:solidFill>
                  <a:schemeClr val="tx2"/>
                </a:solidFill>
                <a:latin typeface="National-Medium"/>
                <a:cs typeface="National-Medium"/>
              </a:rPr>
              <a:t> on understanding </a:t>
            </a:r>
            <a:r>
              <a:rPr lang="en-US" sz="2000" dirty="0" smtClean="0">
                <a:solidFill>
                  <a:schemeClr val="tx2"/>
                </a:solidFill>
                <a:latin typeface="National-Medium"/>
                <a:cs typeface="National-Medium"/>
              </a:rPr>
              <a:t>perspectives</a:t>
            </a:r>
            <a:r>
              <a:rPr lang="en-US" sz="2000" dirty="0">
                <a:solidFill>
                  <a:schemeClr val="tx2"/>
                </a:solidFill>
                <a:latin typeface="National-Medium"/>
                <a:cs typeface="National-Medium"/>
              </a:rPr>
              <a:t>, listen closely and </a:t>
            </a:r>
            <a:r>
              <a:rPr lang="en-US" sz="2000" dirty="0" smtClean="0">
                <a:solidFill>
                  <a:schemeClr val="tx2"/>
                </a:solidFill>
                <a:latin typeface="National-Medium"/>
                <a:cs typeface="National-Medium"/>
              </a:rPr>
              <a:t>confirm</a:t>
            </a:r>
            <a:endParaRPr lang="en-US" sz="2000" dirty="0">
              <a:solidFill>
                <a:schemeClr val="tx2"/>
              </a:solidFill>
              <a:latin typeface="National-Medium"/>
              <a:cs typeface="National-Medium"/>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55756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9243" y="185442"/>
            <a:ext cx="4018285" cy="787416"/>
          </a:xfrm>
        </p:spPr>
        <p:txBody>
          <a:bodyPr/>
          <a:lstStyle/>
          <a:p>
            <a:pPr algn="ctr"/>
            <a:r>
              <a:rPr lang="en-US" sz="2800" dirty="0"/>
              <a:t>Examples for Step 1</a:t>
            </a:r>
          </a:p>
        </p:txBody>
      </p:sp>
      <p:sp>
        <p:nvSpPr>
          <p:cNvPr id="3" name="Subtitle 2"/>
          <p:cNvSpPr>
            <a:spLocks noGrp="1"/>
          </p:cNvSpPr>
          <p:nvPr>
            <p:ph type="subTitle" idx="1"/>
          </p:nvPr>
        </p:nvSpPr>
        <p:spPr>
          <a:xfrm>
            <a:off x="307662" y="972858"/>
            <a:ext cx="8604690" cy="5660179"/>
          </a:xfrm>
        </p:spPr>
        <p:txBody>
          <a:bodyPr vert="horz" lIns="91440" tIns="45720" rIns="91440" bIns="45720" rtlCol="0" anchor="t">
            <a:normAutofit fontScale="77500" lnSpcReduction="20000"/>
          </a:bodyPr>
          <a:lstStyle/>
          <a:p>
            <a:r>
              <a:rPr lang="en-US" sz="1500" b="1" dirty="0">
                <a:solidFill>
                  <a:schemeClr val="tx2"/>
                </a:solidFill>
              </a:rPr>
              <a:t>• </a:t>
            </a:r>
            <a:r>
              <a:rPr lang="en-US" sz="1900" b="1" dirty="0">
                <a:solidFill>
                  <a:schemeClr val="tx2"/>
                </a:solidFill>
              </a:rPr>
              <a:t>Establish credibility &amp; create a positive atmosphere  </a:t>
            </a:r>
          </a:p>
          <a:p>
            <a:pPr marL="742950" lvl="1" indent="-285750" algn="l">
              <a:lnSpc>
                <a:spcPct val="150000"/>
              </a:lnSpc>
              <a:buFont typeface="Wingdings" panose="05000000000000000000" pitchFamily="2" charset="2"/>
              <a:buChar char="Ø"/>
            </a:pPr>
            <a:r>
              <a:rPr lang="en-US" sz="1500" i="1" dirty="0" smtClean="0">
                <a:solidFill>
                  <a:schemeClr val="tx2"/>
                </a:solidFill>
              </a:rPr>
              <a:t>summarize </a:t>
            </a:r>
            <a:r>
              <a:rPr lang="en-US" sz="1500" i="1" dirty="0">
                <a:solidFill>
                  <a:schemeClr val="tx2"/>
                </a:solidFill>
              </a:rPr>
              <a:t>your experience with YFU </a:t>
            </a:r>
            <a:endParaRPr lang="en-US" sz="1500" i="1" dirty="0" smtClean="0">
              <a:solidFill>
                <a:schemeClr val="tx2"/>
              </a:solidFill>
            </a:endParaRPr>
          </a:p>
          <a:p>
            <a:pPr marL="742950" lvl="1" indent="-285750" algn="l">
              <a:lnSpc>
                <a:spcPct val="150000"/>
              </a:lnSpc>
              <a:buFont typeface="Wingdings" panose="05000000000000000000" pitchFamily="2" charset="2"/>
              <a:buChar char="Ø"/>
            </a:pPr>
            <a:r>
              <a:rPr lang="en-US" sz="1500" i="1" dirty="0" smtClean="0">
                <a:solidFill>
                  <a:schemeClr val="tx2"/>
                </a:solidFill>
              </a:rPr>
              <a:t>share </a:t>
            </a:r>
            <a:r>
              <a:rPr lang="en-US" sz="1500" i="1" dirty="0">
                <a:solidFill>
                  <a:schemeClr val="tx2"/>
                </a:solidFill>
              </a:rPr>
              <a:t>your passion of cross-cultural exchange and your sincerity in </a:t>
            </a:r>
            <a:r>
              <a:rPr lang="en-US" sz="1500" i="1" dirty="0" smtClean="0">
                <a:solidFill>
                  <a:schemeClr val="tx2"/>
                </a:solidFill>
              </a:rPr>
              <a:t>helping </a:t>
            </a:r>
            <a:r>
              <a:rPr lang="en-US" sz="1500" i="1" dirty="0">
                <a:solidFill>
                  <a:schemeClr val="tx2"/>
                </a:solidFill>
              </a:rPr>
              <a:t>the ST and HF </a:t>
            </a:r>
            <a:endParaRPr lang="en-US" sz="1500" i="1" dirty="0" smtClean="0">
              <a:solidFill>
                <a:schemeClr val="tx2"/>
              </a:solidFill>
            </a:endParaRPr>
          </a:p>
          <a:p>
            <a:pPr marL="742950" lvl="1" indent="-285750" algn="l">
              <a:lnSpc>
                <a:spcPct val="150000"/>
              </a:lnSpc>
              <a:buFont typeface="Wingdings" panose="05000000000000000000" pitchFamily="2" charset="2"/>
              <a:buChar char="Ø"/>
            </a:pPr>
            <a:r>
              <a:rPr lang="en-US" sz="1500" i="1" dirty="0" smtClean="0">
                <a:solidFill>
                  <a:schemeClr val="tx2"/>
                </a:solidFill>
              </a:rPr>
              <a:t>remind </a:t>
            </a:r>
            <a:r>
              <a:rPr lang="en-US" sz="1500" i="1" dirty="0" smtClean="0">
                <a:solidFill>
                  <a:schemeClr val="tx2"/>
                </a:solidFill>
              </a:rPr>
              <a:t>participants </a:t>
            </a:r>
            <a:r>
              <a:rPr lang="en-US" sz="1500" i="1" dirty="0">
                <a:solidFill>
                  <a:schemeClr val="tx2"/>
                </a:solidFill>
              </a:rPr>
              <a:t>that challenges are common and we can all learn from </a:t>
            </a:r>
            <a:r>
              <a:rPr lang="en-US" sz="1500" i="1" dirty="0" smtClean="0">
                <a:solidFill>
                  <a:schemeClr val="tx2"/>
                </a:solidFill>
              </a:rPr>
              <a:t>challenges</a:t>
            </a:r>
            <a:endParaRPr lang="en-US" sz="1500" dirty="0">
              <a:solidFill>
                <a:schemeClr val="tx2"/>
              </a:solidFill>
            </a:endParaRPr>
          </a:p>
          <a:p>
            <a:pPr marL="171450" indent="-171450">
              <a:lnSpc>
                <a:spcPct val="100000"/>
              </a:lnSpc>
              <a:buFont typeface="Arial" panose="020B0604020202020204" pitchFamily="34" charset="0"/>
              <a:buChar char="•"/>
            </a:pPr>
            <a:endParaRPr lang="en-US" sz="1500" b="1" dirty="0" smtClean="0">
              <a:solidFill>
                <a:schemeClr val="tx2"/>
              </a:solidFill>
            </a:endParaRPr>
          </a:p>
          <a:p>
            <a:pPr marL="171450" indent="-171450">
              <a:lnSpc>
                <a:spcPct val="100000"/>
              </a:lnSpc>
              <a:buFont typeface="Arial" panose="020B0604020202020204" pitchFamily="34" charset="0"/>
              <a:buChar char="•"/>
            </a:pPr>
            <a:r>
              <a:rPr lang="en-US" sz="1900" b="1" dirty="0" smtClean="0">
                <a:solidFill>
                  <a:schemeClr val="tx2"/>
                </a:solidFill>
              </a:rPr>
              <a:t>Explain </a:t>
            </a:r>
            <a:r>
              <a:rPr lang="en-US" sz="1900" b="1" dirty="0">
                <a:solidFill>
                  <a:schemeClr val="tx2"/>
                </a:solidFill>
              </a:rPr>
              <a:t>your role (not judging):</a:t>
            </a:r>
            <a:r>
              <a:rPr lang="en-US" sz="1900" b="1" i="1" dirty="0">
                <a:solidFill>
                  <a:schemeClr val="tx2"/>
                </a:solidFill>
              </a:rPr>
              <a:t> </a:t>
            </a:r>
          </a:p>
          <a:p>
            <a:pPr>
              <a:lnSpc>
                <a:spcPct val="160000"/>
              </a:lnSpc>
            </a:pPr>
            <a:r>
              <a:rPr lang="en-US" sz="1500" i="1" dirty="0">
                <a:solidFill>
                  <a:schemeClr val="tx2"/>
                </a:solidFill>
              </a:rPr>
              <a:t>	</a:t>
            </a:r>
            <a:r>
              <a:rPr lang="en-US" sz="1500" i="1" dirty="0" smtClean="0">
                <a:solidFill>
                  <a:schemeClr val="tx2"/>
                </a:solidFill>
              </a:rPr>
              <a:t>“</a:t>
            </a:r>
            <a:r>
              <a:rPr lang="en-US" sz="1500" i="1" dirty="0">
                <a:solidFill>
                  <a:schemeClr val="tx2"/>
                </a:solidFill>
              </a:rPr>
              <a:t>I’m talking with you because I want to understand your perspective on what happened and together </a:t>
            </a:r>
            <a:r>
              <a:rPr lang="en-US" sz="1500" i="1" dirty="0" smtClean="0">
                <a:solidFill>
                  <a:schemeClr val="tx2"/>
                </a:solidFill>
              </a:rPr>
              <a:t>with </a:t>
            </a:r>
            <a:r>
              <a:rPr lang="en-US" sz="1500" i="1" dirty="0">
                <a:solidFill>
                  <a:schemeClr val="tx2"/>
                </a:solidFill>
              </a:rPr>
              <a:t>your ST(HF) </a:t>
            </a:r>
            <a:r>
              <a:rPr lang="en-US" sz="1500" i="1" dirty="0" smtClean="0">
                <a:solidFill>
                  <a:schemeClr val="tx2"/>
                </a:solidFill>
              </a:rPr>
              <a:t>	we </a:t>
            </a:r>
            <a:r>
              <a:rPr lang="en-US" sz="1500" i="1" dirty="0">
                <a:solidFill>
                  <a:schemeClr val="tx2"/>
                </a:solidFill>
              </a:rPr>
              <a:t>can develop a solution.” </a:t>
            </a:r>
          </a:p>
          <a:p>
            <a:pPr>
              <a:lnSpc>
                <a:spcPct val="160000"/>
              </a:lnSpc>
            </a:pPr>
            <a:r>
              <a:rPr lang="en-US" sz="1500" i="1" dirty="0">
                <a:solidFill>
                  <a:schemeClr val="tx2"/>
                </a:solidFill>
              </a:rPr>
              <a:t>	</a:t>
            </a:r>
            <a:r>
              <a:rPr lang="en-US" sz="1500" i="1" dirty="0" smtClean="0">
                <a:solidFill>
                  <a:schemeClr val="tx2"/>
                </a:solidFill>
              </a:rPr>
              <a:t>“</a:t>
            </a:r>
            <a:r>
              <a:rPr lang="en-US" sz="1500" i="1" dirty="0">
                <a:solidFill>
                  <a:schemeClr val="tx2"/>
                </a:solidFill>
              </a:rPr>
              <a:t>I’m on both your sides. I am not here to judge or place blame.” </a:t>
            </a:r>
          </a:p>
          <a:p>
            <a:pPr>
              <a:lnSpc>
                <a:spcPct val="160000"/>
              </a:lnSpc>
            </a:pPr>
            <a:r>
              <a:rPr lang="en-US" sz="1500" i="1" dirty="0">
                <a:solidFill>
                  <a:schemeClr val="tx2"/>
                </a:solidFill>
              </a:rPr>
              <a:t>	</a:t>
            </a:r>
            <a:r>
              <a:rPr lang="en-US" sz="1500" i="1" dirty="0" smtClean="0">
                <a:solidFill>
                  <a:schemeClr val="tx2"/>
                </a:solidFill>
              </a:rPr>
              <a:t>“</a:t>
            </a:r>
            <a:r>
              <a:rPr lang="en-US" sz="1500" i="1" dirty="0">
                <a:solidFill>
                  <a:schemeClr val="tx2"/>
                </a:solidFill>
              </a:rPr>
              <a:t>My goal is to help you talk with your ST (HF) to develop a mutually agreeable solution. Tell me what </a:t>
            </a:r>
            <a:r>
              <a:rPr lang="en-US" sz="1500" i="1" dirty="0" smtClean="0">
                <a:solidFill>
                  <a:schemeClr val="tx2"/>
                </a:solidFill>
              </a:rPr>
              <a:t>		happened</a:t>
            </a:r>
            <a:r>
              <a:rPr lang="en-US" sz="1500" i="1" dirty="0">
                <a:solidFill>
                  <a:schemeClr val="tx2"/>
                </a:solidFill>
              </a:rPr>
              <a:t>”</a:t>
            </a:r>
            <a:endParaRPr lang="en-US" sz="1400" b="1" dirty="0">
              <a:solidFill>
                <a:schemeClr val="tx2"/>
              </a:solidFill>
            </a:endParaRPr>
          </a:p>
          <a:p>
            <a:pPr marL="285750" indent="-285750">
              <a:buFont typeface="Arial" panose="020B0604020202020204" pitchFamily="34" charset="0"/>
              <a:buChar char="•"/>
            </a:pPr>
            <a:r>
              <a:rPr lang="en-US" sz="1900" b="1" dirty="0">
                <a:solidFill>
                  <a:schemeClr val="tx2"/>
                </a:solidFill>
              </a:rPr>
              <a:t>Ask open-ended questions and confirm your understanding:</a:t>
            </a:r>
          </a:p>
          <a:p>
            <a:pPr>
              <a:lnSpc>
                <a:spcPct val="100000"/>
              </a:lnSpc>
            </a:pPr>
            <a:r>
              <a:rPr lang="en-US" sz="1500" i="1" dirty="0">
                <a:solidFill>
                  <a:schemeClr val="tx2"/>
                </a:solidFill>
              </a:rPr>
              <a:t> 		“Tell me more about that.” </a:t>
            </a:r>
          </a:p>
          <a:p>
            <a:pPr>
              <a:lnSpc>
                <a:spcPct val="100000"/>
              </a:lnSpc>
            </a:pPr>
            <a:r>
              <a:rPr lang="en-US" sz="1500" i="1" dirty="0">
                <a:solidFill>
                  <a:schemeClr val="tx2"/>
                </a:solidFill>
              </a:rPr>
              <a:t>		“When you said that to your student, how did you feel?” </a:t>
            </a:r>
          </a:p>
          <a:p>
            <a:pPr>
              <a:lnSpc>
                <a:spcPct val="100000"/>
              </a:lnSpc>
            </a:pPr>
            <a:r>
              <a:rPr lang="en-US" sz="1500" i="1" dirty="0">
                <a:solidFill>
                  <a:schemeClr val="tx2"/>
                </a:solidFill>
              </a:rPr>
              <a:t>		“Tell me about your relationship with your student.”  </a:t>
            </a:r>
          </a:p>
          <a:p>
            <a:pPr>
              <a:lnSpc>
                <a:spcPct val="100000"/>
              </a:lnSpc>
            </a:pPr>
            <a:r>
              <a:rPr lang="en-US" sz="1500" i="1" dirty="0">
                <a:solidFill>
                  <a:schemeClr val="tx2"/>
                </a:solidFill>
              </a:rPr>
              <a:t>		“What kinds of conversations have you had about this rule?”</a:t>
            </a:r>
          </a:p>
          <a:p>
            <a:pPr>
              <a:lnSpc>
                <a:spcPct val="100000"/>
              </a:lnSpc>
            </a:pPr>
            <a:r>
              <a:rPr lang="en-US" sz="1500" i="1" dirty="0">
                <a:solidFill>
                  <a:schemeClr val="tx2"/>
                </a:solidFill>
              </a:rPr>
              <a:t>		“When you explained it, I heard you say…..is that correct?”</a:t>
            </a:r>
          </a:p>
          <a:p>
            <a:pPr>
              <a:lnSpc>
                <a:spcPct val="100000"/>
              </a:lnSpc>
            </a:pPr>
            <a:r>
              <a:rPr lang="en-US" sz="1500" i="1" dirty="0">
                <a:solidFill>
                  <a:schemeClr val="tx2"/>
                </a:solidFill>
              </a:rPr>
              <a:t>		“Am I understanding correctly that……..”</a:t>
            </a:r>
          </a:p>
          <a:p>
            <a:pPr>
              <a:lnSpc>
                <a:spcPct val="100000"/>
              </a:lnSpc>
            </a:pPr>
            <a:r>
              <a:rPr lang="en-US" sz="1500" i="1" dirty="0">
                <a:solidFill>
                  <a:schemeClr val="tx2"/>
                </a:solidFill>
              </a:rPr>
              <a:t>		“Is this what you mean…..?”</a:t>
            </a:r>
          </a:p>
          <a:p>
            <a:pPr>
              <a:lnSpc>
                <a:spcPct val="100000"/>
              </a:lnSpc>
            </a:pPr>
            <a:endParaRPr lang="en-US" sz="1200" i="1" dirty="0">
              <a:solidFill>
                <a:schemeClr val="tx2"/>
              </a:solidFill>
            </a:endParaRPr>
          </a:p>
          <a:p>
            <a:endParaRPr lang="en-US" sz="1200" dirty="0">
              <a:solidFill>
                <a:schemeClr val="tx2"/>
              </a:solidFill>
            </a:endParaRPr>
          </a:p>
          <a:p>
            <a:endParaRPr lang="en-US" sz="1200"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0474">
            <a:off x="6348120" y="4548883"/>
            <a:ext cx="2321826" cy="1562767"/>
          </a:xfrm>
          <a:prstGeom prst="rect">
            <a:avLst/>
          </a:prstGeom>
        </p:spPr>
      </p:pic>
    </p:spTree>
    <p:extLst>
      <p:ext uri="{BB962C8B-B14F-4D97-AF65-F5344CB8AC3E}">
        <p14:creationId xmlns:p14="http://schemas.microsoft.com/office/powerpoint/2010/main" val="458687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additive="base">
                                        <p:cTn id="9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 calcmode="lin" valueType="num">
                                      <p:cBhvr additive="base">
                                        <p:cTn id="9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 calcmode="lin" valueType="num">
                                      <p:cBhvr additive="base">
                                        <p:cTn id="10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15" end="15"/>
                                            </p:txEl>
                                          </p:spTgt>
                                        </p:tgtEl>
                                        <p:attrNameLst>
                                          <p:attrName>style.visibility</p:attrName>
                                        </p:attrNameLst>
                                      </p:cBhvr>
                                      <p:to>
                                        <p:strVal val="visible"/>
                                      </p:to>
                                    </p:set>
                                    <p:anim calcmode="lin" valueType="num">
                                      <p:cBhvr additive="base">
                                        <p:cTn id="10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16" end="16"/>
                                            </p:txEl>
                                          </p:spTgt>
                                        </p:tgtEl>
                                        <p:attrNameLst>
                                          <p:attrName>style.visibility</p:attrName>
                                        </p:attrNameLst>
                                      </p:cBhvr>
                                      <p:to>
                                        <p:strVal val="visible"/>
                                      </p:to>
                                    </p:set>
                                    <p:anim calcmode="lin" valueType="num">
                                      <p:cBhvr additive="base">
                                        <p:cTn id="11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165" y="909462"/>
            <a:ext cx="7832035" cy="918320"/>
          </a:xfrm>
        </p:spPr>
        <p:txBody>
          <a:bodyPr/>
          <a:lstStyle/>
          <a:p>
            <a:pPr algn="ctr"/>
            <a:r>
              <a:rPr lang="en-US" sz="2800" dirty="0"/>
              <a:t>Step 2: Set Ground Rules</a:t>
            </a:r>
          </a:p>
        </p:txBody>
      </p:sp>
      <p:sp>
        <p:nvSpPr>
          <p:cNvPr id="3" name="Subtitle 2"/>
          <p:cNvSpPr>
            <a:spLocks noGrp="1"/>
          </p:cNvSpPr>
          <p:nvPr>
            <p:ph type="subTitle" idx="1"/>
          </p:nvPr>
        </p:nvSpPr>
        <p:spPr>
          <a:xfrm>
            <a:off x="431800" y="1654175"/>
            <a:ext cx="8220075" cy="4856353"/>
          </a:xfrm>
        </p:spPr>
        <p:txBody>
          <a:bodyPr vert="horz" lIns="91440" tIns="45720" rIns="91440" bIns="45720" rtlCol="0" anchor="t">
            <a:normAutofit fontScale="92500" lnSpcReduction="20000"/>
          </a:bodyPr>
          <a:lstStyle/>
          <a:p>
            <a:r>
              <a:rPr lang="en-US" b="1" dirty="0">
                <a:solidFill>
                  <a:schemeClr val="tx2"/>
                </a:solidFill>
              </a:rPr>
              <a:t>To begin the mediation:</a:t>
            </a:r>
          </a:p>
          <a:p>
            <a:pPr marL="457200" indent="-457200">
              <a:lnSpc>
                <a:spcPct val="150000"/>
              </a:lnSpc>
              <a:buFont typeface="Arial" panose="020B0604020202020204" pitchFamily="34" charset="0"/>
              <a:buChar char="•"/>
            </a:pPr>
            <a:r>
              <a:rPr lang="en-US" dirty="0">
                <a:solidFill>
                  <a:schemeClr val="tx2"/>
                </a:solidFill>
              </a:rPr>
              <a:t>Share the goal of the mediation: </a:t>
            </a:r>
            <a:r>
              <a:rPr lang="en-US" i="1" dirty="0">
                <a:solidFill>
                  <a:schemeClr val="tx2"/>
                </a:solidFill>
              </a:rPr>
              <a:t>to develop a solution together</a:t>
            </a:r>
          </a:p>
          <a:p>
            <a:pPr marL="457200" indent="-457200">
              <a:lnSpc>
                <a:spcPct val="150000"/>
              </a:lnSpc>
              <a:buFont typeface="Arial" panose="020B0604020202020204" pitchFamily="34" charset="0"/>
              <a:buChar char="•"/>
            </a:pPr>
            <a:r>
              <a:rPr lang="en-US" dirty="0">
                <a:solidFill>
                  <a:schemeClr val="tx2"/>
                </a:solidFill>
              </a:rPr>
              <a:t>Explain why "ground rules" will help the process</a:t>
            </a:r>
          </a:p>
          <a:p>
            <a:pPr marL="457200" indent="-457200">
              <a:lnSpc>
                <a:spcPct val="150000"/>
              </a:lnSpc>
              <a:buFont typeface="Arial" panose="020B0604020202020204" pitchFamily="34" charset="0"/>
              <a:buChar char="•"/>
            </a:pPr>
            <a:r>
              <a:rPr lang="en-US" dirty="0">
                <a:solidFill>
                  <a:schemeClr val="tx2"/>
                </a:solidFill>
              </a:rPr>
              <a:t>Rules need to come </a:t>
            </a:r>
            <a:r>
              <a:rPr lang="en-US" b="1" dirty="0">
                <a:solidFill>
                  <a:schemeClr val="tx2"/>
                </a:solidFill>
              </a:rPr>
              <a:t>from the participants  </a:t>
            </a:r>
            <a:r>
              <a:rPr lang="en-US" dirty="0">
                <a:solidFill>
                  <a:schemeClr val="tx2"/>
                </a:solidFill>
              </a:rPr>
              <a:t>to promote ownership</a:t>
            </a:r>
            <a:r>
              <a:rPr lang="en-US" dirty="0">
                <a:solidFill>
                  <a:srgbClr val="461E50"/>
                </a:solidFill>
              </a:rPr>
              <a:t> of the process</a:t>
            </a:r>
          </a:p>
          <a:p>
            <a:pPr marL="457200" indent="-457200">
              <a:lnSpc>
                <a:spcPct val="150000"/>
              </a:lnSpc>
              <a:buFont typeface="Arial" panose="020B0604020202020204" pitchFamily="34" charset="0"/>
              <a:buChar char="•"/>
            </a:pPr>
            <a:r>
              <a:rPr lang="en-US" dirty="0">
                <a:solidFill>
                  <a:schemeClr val="tx2"/>
                </a:solidFill>
              </a:rPr>
              <a:t>The rules should </a:t>
            </a:r>
            <a:r>
              <a:rPr lang="en-US" b="1" dirty="0">
                <a:solidFill>
                  <a:schemeClr val="tx2"/>
                </a:solidFill>
              </a:rPr>
              <a:t>promote respect, equalize authority, and help the group work together</a:t>
            </a:r>
          </a:p>
          <a:p>
            <a:endParaRPr lang="en-US" dirty="0">
              <a:solidFill>
                <a:schemeClr val="tx2"/>
              </a:solidFill>
            </a:endParaRPr>
          </a:p>
        </p:txBody>
      </p:sp>
      <p:pic>
        <p:nvPicPr>
          <p:cNvPr id="5" name="Picture 4"/>
          <p:cNvPicPr>
            <a:picLocks noChangeAspect="1"/>
          </p:cNvPicPr>
          <p:nvPr/>
        </p:nvPicPr>
        <p:blipFill>
          <a:blip r:embed="rId3"/>
          <a:stretch>
            <a:fillRect/>
          </a:stretch>
        </p:blipFill>
        <p:spPr>
          <a:xfrm>
            <a:off x="6886575" y="209550"/>
            <a:ext cx="1790394" cy="1748306"/>
          </a:xfrm>
          <a:prstGeom prst="rect">
            <a:avLst/>
          </a:prstGeom>
        </p:spPr>
      </p:pic>
    </p:spTree>
    <p:extLst>
      <p:ext uri="{BB962C8B-B14F-4D97-AF65-F5344CB8AC3E}">
        <p14:creationId xmlns:p14="http://schemas.microsoft.com/office/powerpoint/2010/main" val="17176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9243" y="185442"/>
            <a:ext cx="4018285" cy="787416"/>
          </a:xfrm>
        </p:spPr>
        <p:txBody>
          <a:bodyPr/>
          <a:lstStyle/>
          <a:p>
            <a:r>
              <a:rPr lang="en-US" sz="2800" dirty="0"/>
              <a:t>Ideas for ground rules</a:t>
            </a:r>
          </a:p>
        </p:txBody>
      </p:sp>
      <p:sp>
        <p:nvSpPr>
          <p:cNvPr id="3" name="Subtitle 2"/>
          <p:cNvSpPr>
            <a:spLocks noGrp="1"/>
          </p:cNvSpPr>
          <p:nvPr>
            <p:ph type="subTitle" idx="1"/>
          </p:nvPr>
        </p:nvSpPr>
        <p:spPr>
          <a:xfrm>
            <a:off x="645458" y="972858"/>
            <a:ext cx="7998670" cy="5647389"/>
          </a:xfrm>
        </p:spPr>
        <p:txBody>
          <a:bodyPr vert="horz" lIns="91440" tIns="45720" rIns="91440" bIns="45720" rtlCol="0" anchor="t">
            <a:normAutofit fontScale="55000" lnSpcReduction="20000"/>
          </a:bodyPr>
          <a:lstStyle/>
          <a:p>
            <a:r>
              <a:rPr lang="en-US" sz="4000" b="1" u="sng" dirty="0">
                <a:solidFill>
                  <a:srgbClr val="642869"/>
                </a:solidFill>
                <a:ea typeface="+mj-ea"/>
              </a:rPr>
              <a:t>Possible Ground Rules </a:t>
            </a:r>
          </a:p>
          <a:p>
            <a:pPr marL="571500" lvl="0" indent="-571500">
              <a:buFont typeface="Arial" panose="020B0604020202020204" pitchFamily="34" charset="0"/>
              <a:buChar char="•"/>
            </a:pPr>
            <a:r>
              <a:rPr lang="en-US" sz="4000" i="1" dirty="0">
                <a:solidFill>
                  <a:schemeClr val="tx1"/>
                </a:solidFill>
              </a:rPr>
              <a:t>Everyone should share their perspective</a:t>
            </a:r>
            <a:endParaRPr lang="en-US" sz="4000" dirty="0">
              <a:solidFill>
                <a:schemeClr val="tx1"/>
              </a:solidFill>
            </a:endParaRPr>
          </a:p>
          <a:p>
            <a:pPr marL="571500" lvl="0" indent="-571500">
              <a:buFont typeface="Arial" panose="020B0604020202020204" pitchFamily="34" charset="0"/>
              <a:buChar char="•"/>
            </a:pPr>
            <a:r>
              <a:rPr lang="en-US" sz="4000" i="1" dirty="0">
                <a:solidFill>
                  <a:schemeClr val="tx1"/>
                </a:solidFill>
              </a:rPr>
              <a:t>Use first names (not he/she)</a:t>
            </a:r>
            <a:endParaRPr lang="en-US" sz="4000" dirty="0">
              <a:solidFill>
                <a:schemeClr val="tx1"/>
              </a:solidFill>
            </a:endParaRPr>
          </a:p>
          <a:p>
            <a:pPr marL="571500" lvl="0" indent="-571500">
              <a:buFont typeface="Arial" panose="020B0604020202020204" pitchFamily="34" charset="0"/>
              <a:buChar char="•"/>
            </a:pPr>
            <a:r>
              <a:rPr lang="en-US" sz="4000" i="1" dirty="0">
                <a:solidFill>
                  <a:schemeClr val="tx1"/>
                </a:solidFill>
              </a:rPr>
              <a:t>Avoid interrupting each other</a:t>
            </a:r>
            <a:endParaRPr lang="en-US" sz="4000" dirty="0">
              <a:solidFill>
                <a:schemeClr val="tx1"/>
              </a:solidFill>
            </a:endParaRPr>
          </a:p>
          <a:p>
            <a:pPr marL="571500" lvl="0" indent="-571500">
              <a:buFont typeface="Arial" panose="020B0604020202020204" pitchFamily="34" charset="0"/>
              <a:buChar char="•"/>
            </a:pPr>
            <a:r>
              <a:rPr lang="en-US" sz="4000" i="1" dirty="0">
                <a:solidFill>
                  <a:schemeClr val="tx1"/>
                </a:solidFill>
              </a:rPr>
              <a:t>Be honest</a:t>
            </a:r>
            <a:endParaRPr lang="en-US" sz="4000" dirty="0">
              <a:solidFill>
                <a:schemeClr val="tx1"/>
              </a:solidFill>
            </a:endParaRPr>
          </a:p>
          <a:p>
            <a:pPr marL="571500" lvl="0" indent="-571500">
              <a:buFont typeface="Arial" panose="020B0604020202020204" pitchFamily="34" charset="0"/>
              <a:buChar char="•"/>
            </a:pPr>
            <a:r>
              <a:rPr lang="en-US" sz="4000" i="1" dirty="0">
                <a:solidFill>
                  <a:schemeClr val="tx1"/>
                </a:solidFill>
              </a:rPr>
              <a:t>Speak in a calm voice</a:t>
            </a:r>
            <a:endParaRPr lang="en-US" sz="4000" dirty="0">
              <a:solidFill>
                <a:schemeClr val="tx1"/>
              </a:solidFill>
            </a:endParaRPr>
          </a:p>
          <a:p>
            <a:pPr marL="571500" lvl="0" indent="-571500">
              <a:buFont typeface="Arial" panose="020B0604020202020204" pitchFamily="34" charset="0"/>
              <a:buChar char="•"/>
            </a:pPr>
            <a:r>
              <a:rPr lang="en-US" sz="4000" i="1" dirty="0">
                <a:solidFill>
                  <a:schemeClr val="tx1"/>
                </a:solidFill>
              </a:rPr>
              <a:t>Avoid accusations and assumptions</a:t>
            </a:r>
            <a:endParaRPr lang="en-US" sz="4000" dirty="0">
              <a:solidFill>
                <a:schemeClr val="tx1"/>
              </a:solidFill>
            </a:endParaRPr>
          </a:p>
          <a:p>
            <a:pPr marL="571500" lvl="0" indent="-571500">
              <a:buFont typeface="Arial" panose="020B0604020202020204" pitchFamily="34" charset="0"/>
              <a:buChar char="•"/>
            </a:pPr>
            <a:r>
              <a:rPr lang="en-US" sz="4000" i="1" dirty="0">
                <a:solidFill>
                  <a:schemeClr val="tx1"/>
                </a:solidFill>
              </a:rPr>
              <a:t>Questions should be used to clarify, not attack, blame, or shame</a:t>
            </a:r>
            <a:endParaRPr lang="en-US" sz="4000" dirty="0">
              <a:solidFill>
                <a:schemeClr val="tx1"/>
              </a:solidFill>
            </a:endParaRPr>
          </a:p>
          <a:p>
            <a:pPr marL="571500" lvl="0" indent="-571500">
              <a:buFont typeface="Arial" panose="020B0604020202020204" pitchFamily="34" charset="0"/>
              <a:buChar char="•"/>
            </a:pPr>
            <a:r>
              <a:rPr lang="en-US" sz="4000" i="1" dirty="0">
                <a:solidFill>
                  <a:schemeClr val="tx1"/>
                </a:solidFill>
              </a:rPr>
              <a:t>Listen respectfully to one another</a:t>
            </a:r>
            <a:endParaRPr lang="en-US" sz="4000" dirty="0">
              <a:solidFill>
                <a:schemeClr val="tx1"/>
              </a:solidFill>
            </a:endParaRPr>
          </a:p>
          <a:p>
            <a:pPr marL="571500" lvl="0" indent="-571500">
              <a:buFont typeface="Arial" panose="020B0604020202020204" pitchFamily="34" charset="0"/>
              <a:buChar char="•"/>
            </a:pPr>
            <a:r>
              <a:rPr lang="en-US" sz="4000" i="1" dirty="0">
                <a:solidFill>
                  <a:schemeClr val="tx1"/>
                </a:solidFill>
              </a:rPr>
              <a:t>Avoid absolutes (such as never, always), be specific</a:t>
            </a:r>
            <a:endParaRPr lang="en-US" sz="4000" dirty="0">
              <a:solidFill>
                <a:schemeClr val="tx1"/>
              </a:solidFill>
            </a:endParaRPr>
          </a:p>
          <a:p>
            <a:pPr lvl="0" defTabSz="914400">
              <a:lnSpc>
                <a:spcPct val="100000"/>
              </a:lnSpc>
              <a:spcAft>
                <a:spcPts val="0"/>
              </a:spcAft>
              <a:defRPr/>
            </a:pPr>
            <a:endParaRPr lang="en-US" sz="1200" dirty="0">
              <a:solidFill>
                <a:schemeClr val="tx1"/>
              </a:solidFill>
            </a:endParaRPr>
          </a:p>
          <a:p>
            <a:pPr lvl="0" defTabSz="914400">
              <a:lnSpc>
                <a:spcPct val="100000"/>
              </a:lnSpc>
              <a:spcAft>
                <a:spcPts val="0"/>
              </a:spcAft>
              <a:defRPr/>
            </a:pPr>
            <a:endParaRPr lang="en-US" sz="1200" dirty="0">
              <a:solidFill>
                <a:schemeClr val="tx1"/>
              </a:solidFill>
            </a:endParaRPr>
          </a:p>
          <a:p>
            <a:endParaRPr lang="en-US" sz="1200" dirty="0">
              <a:solidFill>
                <a:schemeClr val="tx2"/>
              </a:solidFill>
            </a:endParaRPr>
          </a:p>
        </p:txBody>
      </p:sp>
      <p:pic>
        <p:nvPicPr>
          <p:cNvPr id="5" name="Picture 4"/>
          <p:cNvPicPr>
            <a:picLocks noChangeAspect="1"/>
          </p:cNvPicPr>
          <p:nvPr/>
        </p:nvPicPr>
        <p:blipFill>
          <a:blip r:embed="rId3"/>
          <a:stretch>
            <a:fillRect/>
          </a:stretch>
        </p:blipFill>
        <p:spPr>
          <a:xfrm>
            <a:off x="6238385" y="1929239"/>
            <a:ext cx="2182132" cy="2123507"/>
          </a:xfrm>
          <a:prstGeom prst="rect">
            <a:avLst/>
          </a:prstGeom>
        </p:spPr>
      </p:pic>
    </p:spTree>
    <p:extLst>
      <p:ext uri="{BB962C8B-B14F-4D97-AF65-F5344CB8AC3E}">
        <p14:creationId xmlns:p14="http://schemas.microsoft.com/office/powerpoint/2010/main" val="2622627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additive="base">
                                        <p:cTn id="6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additive="base">
                                        <p:cTn id="7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additive="base">
                                        <p:cTn id="7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25" y="800753"/>
            <a:ext cx="7306200" cy="882623"/>
          </a:xfrm>
        </p:spPr>
        <p:txBody>
          <a:bodyPr/>
          <a:lstStyle/>
          <a:p>
            <a:pPr algn="ctr"/>
            <a:r>
              <a:rPr lang="en-US" sz="2800" dirty="0"/>
              <a:t>Step 3: Clarify the </a:t>
            </a:r>
            <a:r>
              <a:rPr lang="en-US" sz="2800" dirty="0" smtClean="0"/>
              <a:t>Issue</a:t>
            </a:r>
            <a:endParaRPr lang="en-US" sz="2800" dirty="0"/>
          </a:p>
        </p:txBody>
      </p:sp>
      <p:sp>
        <p:nvSpPr>
          <p:cNvPr id="3" name="Subtitle 2"/>
          <p:cNvSpPr>
            <a:spLocks noGrp="1"/>
          </p:cNvSpPr>
          <p:nvPr>
            <p:ph type="subTitle" idx="1"/>
          </p:nvPr>
        </p:nvSpPr>
        <p:spPr>
          <a:xfrm>
            <a:off x="333225" y="1552575"/>
            <a:ext cx="8399929" cy="4945761"/>
          </a:xfrm>
        </p:spPr>
        <p:txBody>
          <a:bodyPr vert="horz" lIns="91440" tIns="45720" rIns="91440" bIns="45720" rtlCol="0" anchor="t">
            <a:normAutofit fontScale="85000" lnSpcReduction="10000"/>
          </a:bodyPr>
          <a:lstStyle/>
          <a:p>
            <a:r>
              <a:rPr lang="en-US" sz="2800" dirty="0">
                <a:solidFill>
                  <a:schemeClr val="tx2"/>
                </a:solidFill>
              </a:rPr>
              <a:t>Be explicit about the </a:t>
            </a:r>
            <a:r>
              <a:rPr lang="en-US" sz="2800" dirty="0" smtClean="0">
                <a:solidFill>
                  <a:schemeClr val="tx2"/>
                </a:solidFill>
              </a:rPr>
              <a:t>process</a:t>
            </a:r>
            <a:r>
              <a:rPr lang="en-US" sz="2800" dirty="0">
                <a:solidFill>
                  <a:schemeClr val="tx2"/>
                </a:solidFill>
              </a:rPr>
              <a:t>.</a:t>
            </a:r>
            <a:r>
              <a:rPr lang="en-US" sz="2800" dirty="0" smtClean="0">
                <a:solidFill>
                  <a:schemeClr val="tx2"/>
                </a:solidFill>
              </a:rPr>
              <a:t> Explain </a:t>
            </a:r>
            <a:r>
              <a:rPr lang="en-US" sz="2800" dirty="0">
                <a:solidFill>
                  <a:schemeClr val="tx2"/>
                </a:solidFill>
              </a:rPr>
              <a:t>step three</a:t>
            </a:r>
            <a:r>
              <a:rPr lang="en-US" sz="2800" dirty="0">
                <a:solidFill>
                  <a:srgbClr val="461E50"/>
                </a:solidFill>
              </a:rPr>
              <a:t> and the </a:t>
            </a:r>
            <a:r>
              <a:rPr lang="en-US" sz="2800" dirty="0" smtClean="0">
                <a:solidFill>
                  <a:srgbClr val="461E50"/>
                </a:solidFill>
              </a:rPr>
              <a:t>goal</a:t>
            </a:r>
            <a:r>
              <a:rPr lang="en-US" sz="2800" dirty="0">
                <a:solidFill>
                  <a:srgbClr val="461E50"/>
                </a:solidFill>
              </a:rPr>
              <a:t> </a:t>
            </a:r>
            <a:r>
              <a:rPr lang="en-US" sz="2800" dirty="0" smtClean="0">
                <a:solidFill>
                  <a:srgbClr val="461E50"/>
                </a:solidFill>
              </a:rPr>
              <a:t>of step three: </a:t>
            </a:r>
            <a:endParaRPr lang="en-US" i="1" dirty="0"/>
          </a:p>
          <a:p>
            <a:r>
              <a:rPr lang="en-US" sz="2800" i="1" dirty="0">
                <a:solidFill>
                  <a:srgbClr val="461E50"/>
                </a:solidFill>
              </a:rPr>
              <a:t>To share the information, and clarify the issue. Both parties should listen</a:t>
            </a:r>
            <a:r>
              <a:rPr lang="en-US" sz="2800" i="1" dirty="0" smtClean="0">
                <a:solidFill>
                  <a:srgbClr val="461E50"/>
                </a:solidFill>
              </a:rPr>
              <a:t>.</a:t>
            </a:r>
            <a:endParaRPr lang="en-US" sz="2800" i="1" dirty="0">
              <a:solidFill>
                <a:schemeClr val="tx2"/>
              </a:solidFill>
            </a:endParaRPr>
          </a:p>
          <a:p>
            <a:pPr marL="457200" indent="-457200">
              <a:buFont typeface="Arial"/>
              <a:buChar char="•"/>
            </a:pPr>
            <a:r>
              <a:rPr lang="en-US" sz="2800" dirty="0">
                <a:solidFill>
                  <a:schemeClr val="tx2"/>
                </a:solidFill>
              </a:rPr>
              <a:t>Summarize what was learned during </a:t>
            </a:r>
            <a:r>
              <a:rPr lang="en-US" sz="2800" dirty="0" smtClean="0">
                <a:solidFill>
                  <a:schemeClr val="tx2"/>
                </a:solidFill>
              </a:rPr>
              <a:t>step 1</a:t>
            </a:r>
            <a:r>
              <a:rPr lang="en-US" sz="2800" dirty="0" smtClean="0">
                <a:solidFill>
                  <a:srgbClr val="461E50"/>
                </a:solidFill>
              </a:rPr>
              <a:t>, </a:t>
            </a:r>
            <a:r>
              <a:rPr lang="en-US" sz="2800" dirty="0">
                <a:solidFill>
                  <a:srgbClr val="461E50"/>
                </a:solidFill>
              </a:rPr>
              <a:t>including the conflict: use non-judgmental, neutral language.</a:t>
            </a:r>
            <a:endParaRPr lang="en-US" dirty="0">
              <a:solidFill>
                <a:schemeClr val="tx1"/>
              </a:solidFill>
            </a:endParaRPr>
          </a:p>
          <a:p>
            <a:pPr marL="457200" indent="-457200">
              <a:buFont typeface="Arial" panose="020B0604020202020204" pitchFamily="34" charset="0"/>
              <a:buChar char="•"/>
            </a:pPr>
            <a:r>
              <a:rPr lang="en-US" sz="2800" dirty="0" smtClean="0">
                <a:solidFill>
                  <a:schemeClr val="tx2"/>
                </a:solidFill>
              </a:rPr>
              <a:t>Together, identify the issue</a:t>
            </a:r>
            <a:r>
              <a:rPr lang="en-US" sz="2800" dirty="0" smtClean="0">
                <a:solidFill>
                  <a:srgbClr val="461E50"/>
                </a:solidFill>
              </a:rPr>
              <a:t>.</a:t>
            </a:r>
            <a:endParaRPr lang="en-US" sz="1800" dirty="0">
              <a:solidFill>
                <a:srgbClr val="3C3C3B"/>
              </a:solidFill>
              <a:latin typeface="Calibri"/>
            </a:endParaRPr>
          </a:p>
          <a:p>
            <a:pPr lvl="1">
              <a:buFont typeface="Arial" panose="020B0604020202020204" pitchFamily="34" charset="0"/>
              <a:buChar char="•"/>
            </a:pPr>
            <a:r>
              <a:rPr lang="en-US" sz="2100" dirty="0" smtClean="0">
                <a:solidFill>
                  <a:srgbClr val="461E50"/>
                </a:solidFill>
                <a:latin typeface="National-Medium"/>
              </a:rPr>
              <a:t>  assessment of </a:t>
            </a:r>
            <a:r>
              <a:rPr lang="en-US" sz="2100" dirty="0">
                <a:solidFill>
                  <a:srgbClr val="461E50"/>
                </a:solidFill>
                <a:latin typeface="National-Medium"/>
              </a:rPr>
              <a:t>the problem may not be correct, </a:t>
            </a:r>
            <a:r>
              <a:rPr lang="en-US" sz="2100" dirty="0" smtClean="0">
                <a:solidFill>
                  <a:srgbClr val="461E50"/>
                </a:solidFill>
                <a:latin typeface="National-Medium"/>
              </a:rPr>
              <a:t>try to reach a consensus without pushing for “the truth”</a:t>
            </a:r>
            <a:endParaRPr lang="en-US" sz="2100" dirty="0">
              <a:solidFill>
                <a:srgbClr val="3C3C3B"/>
              </a:solidFill>
              <a:latin typeface="Calibri"/>
            </a:endParaRPr>
          </a:p>
          <a:p>
            <a:pPr marL="457200" indent="-457200">
              <a:buFont typeface="Arial" panose="020B0604020202020204" pitchFamily="34" charset="0"/>
              <a:buChar char="•"/>
            </a:pPr>
            <a:r>
              <a:rPr lang="en-US" dirty="0" smtClean="0">
                <a:solidFill>
                  <a:schemeClr val="tx2"/>
                </a:solidFill>
              </a:rPr>
              <a:t>Restate the issue</a:t>
            </a:r>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0" y="284070"/>
            <a:ext cx="2383822" cy="1191911"/>
          </a:xfrm>
          <a:prstGeom prst="rect">
            <a:avLst/>
          </a:prstGeom>
        </p:spPr>
      </p:pic>
    </p:spTree>
    <p:extLst>
      <p:ext uri="{BB962C8B-B14F-4D97-AF65-F5344CB8AC3E}">
        <p14:creationId xmlns:p14="http://schemas.microsoft.com/office/powerpoint/2010/main" val="138758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464447"/>
            <a:ext cx="7772400" cy="615553"/>
          </a:xfrm>
        </p:spPr>
        <p:txBody>
          <a:bodyPr/>
          <a:lstStyle/>
          <a:p>
            <a:pPr algn="ctr"/>
            <a:r>
              <a:rPr lang="en-US" sz="2400" dirty="0"/>
              <a:t>Step 3: Clarify the </a:t>
            </a:r>
            <a:r>
              <a:rPr lang="en-US" sz="2400" dirty="0" smtClean="0"/>
              <a:t>Issue- Challenges</a:t>
            </a:r>
            <a:endParaRPr lang="en-US" sz="2400" dirty="0"/>
          </a:p>
        </p:txBody>
      </p:sp>
      <p:pic>
        <p:nvPicPr>
          <p:cNvPr id="4" name="Picture 3"/>
          <p:cNvPicPr>
            <a:picLocks noChangeAspect="1"/>
          </p:cNvPicPr>
          <p:nvPr/>
        </p:nvPicPr>
        <p:blipFill>
          <a:blip r:embed="rId3"/>
          <a:stretch>
            <a:fillRect/>
          </a:stretch>
        </p:blipFill>
        <p:spPr>
          <a:xfrm>
            <a:off x="5754447" y="5074025"/>
            <a:ext cx="3119743" cy="1555882"/>
          </a:xfrm>
          <a:prstGeom prst="rect">
            <a:avLst/>
          </a:prstGeom>
        </p:spPr>
      </p:pic>
      <p:sp>
        <p:nvSpPr>
          <p:cNvPr id="3" name="Text Placeholder 2"/>
          <p:cNvSpPr>
            <a:spLocks noGrp="1"/>
          </p:cNvSpPr>
          <p:nvPr>
            <p:ph type="body" idx="1"/>
          </p:nvPr>
        </p:nvSpPr>
        <p:spPr>
          <a:xfrm>
            <a:off x="394446" y="1228691"/>
            <a:ext cx="8188261" cy="4091120"/>
          </a:xfrm>
        </p:spPr>
        <p:txBody>
          <a:bodyPr>
            <a:normAutofit fontScale="92500"/>
          </a:bodyPr>
          <a:lstStyle/>
          <a:p>
            <a:pPr algn="ctr"/>
            <a:r>
              <a:rPr lang="en-US" sz="2400" dirty="0">
                <a:solidFill>
                  <a:schemeClr val="tx2"/>
                </a:solidFill>
              </a:rPr>
              <a:t>Participant’s “stories” of the problem </a:t>
            </a:r>
            <a:r>
              <a:rPr lang="en-US" sz="2400" dirty="0" smtClean="0">
                <a:solidFill>
                  <a:schemeClr val="tx2"/>
                </a:solidFill>
              </a:rPr>
              <a:t>don’t agree</a:t>
            </a:r>
          </a:p>
          <a:p>
            <a:pPr marL="171450" lvl="1" indent="-171450">
              <a:buFont typeface="Arial" panose="020B0604020202020204" pitchFamily="34" charset="0"/>
              <a:buChar char="•"/>
            </a:pPr>
            <a:r>
              <a:rPr lang="en-US" sz="2400" dirty="0" smtClean="0">
                <a:solidFill>
                  <a:schemeClr val="tx2"/>
                </a:solidFill>
                <a:latin typeface="National-Medium"/>
                <a:cs typeface="National-Medium"/>
              </a:rPr>
              <a:t>Do </a:t>
            </a:r>
            <a:r>
              <a:rPr lang="en-US" sz="2400" dirty="0">
                <a:solidFill>
                  <a:schemeClr val="tx2"/>
                </a:solidFill>
                <a:latin typeface="National-Medium"/>
                <a:cs typeface="National-Medium"/>
              </a:rPr>
              <a:t>nothing to reconcile the stories.</a:t>
            </a:r>
          </a:p>
          <a:p>
            <a:pPr marL="171450" lvl="1" indent="-171450">
              <a:buFont typeface="Arial" panose="020B0604020202020204" pitchFamily="34" charset="0"/>
              <a:buChar char="•"/>
            </a:pPr>
            <a:r>
              <a:rPr lang="en-US" sz="2400" dirty="0">
                <a:solidFill>
                  <a:schemeClr val="tx2"/>
                </a:solidFill>
                <a:latin typeface="National-Medium"/>
                <a:cs typeface="National-Medium"/>
              </a:rPr>
              <a:t>Explain to the parties that it is not necessary that they agree.</a:t>
            </a:r>
          </a:p>
          <a:p>
            <a:pPr marL="171450" lvl="1" indent="-171450">
              <a:buFont typeface="Arial" panose="020B0604020202020204" pitchFamily="34" charset="0"/>
              <a:buChar char="•"/>
            </a:pPr>
            <a:r>
              <a:rPr lang="en-US" sz="2400" dirty="0">
                <a:solidFill>
                  <a:schemeClr val="tx2"/>
                </a:solidFill>
                <a:latin typeface="National-Medium"/>
                <a:cs typeface="National-Medium"/>
              </a:rPr>
              <a:t>Encourage the participants to focus on a solution for the future, rather than on the past.</a:t>
            </a:r>
          </a:p>
          <a:p>
            <a:pPr marL="171450" lvl="1" indent="-171450">
              <a:buFont typeface="Arial" panose="020B0604020202020204" pitchFamily="34" charset="0"/>
              <a:buChar char="•"/>
            </a:pPr>
            <a:r>
              <a:rPr lang="en-US" sz="2400" dirty="0">
                <a:solidFill>
                  <a:schemeClr val="tx2"/>
                </a:solidFill>
                <a:latin typeface="National-Medium"/>
                <a:cs typeface="National-Medium"/>
              </a:rPr>
              <a:t>Remember that they can commit themselves to resolving the problem without admitting fault or fixing blame.</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665966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368" y="214368"/>
            <a:ext cx="5023104" cy="1394976"/>
          </a:xfrm>
        </p:spPr>
        <p:txBody>
          <a:bodyPr/>
          <a:lstStyle/>
          <a:p>
            <a:r>
              <a:rPr lang="en-US" sz="2800" dirty="0" smtClean="0"/>
              <a:t>Step 3: Examples for sharing info &amp; clarifying the issue</a:t>
            </a:r>
            <a:endParaRPr lang="en-US" sz="2800" dirty="0"/>
          </a:p>
        </p:txBody>
      </p:sp>
      <p:sp>
        <p:nvSpPr>
          <p:cNvPr id="3" name="Text Placeholder 2"/>
          <p:cNvSpPr>
            <a:spLocks noGrp="1"/>
          </p:cNvSpPr>
          <p:nvPr>
            <p:ph type="body" idx="1"/>
          </p:nvPr>
        </p:nvSpPr>
        <p:spPr/>
        <p:txBody>
          <a:bodyPr/>
          <a:lstStyle/>
          <a:p>
            <a:pPr lvl="2"/>
            <a:r>
              <a:rPr lang="en-US" sz="1800" i="1" dirty="0">
                <a:solidFill>
                  <a:srgbClr val="642869"/>
                </a:solidFill>
                <a:latin typeface="National-Medium"/>
              </a:rPr>
              <a:t>I heard Mrs. Smith say that she feels ……..</a:t>
            </a:r>
            <a:endParaRPr lang="en-US" sz="1800" dirty="0">
              <a:solidFill>
                <a:srgbClr val="642869"/>
              </a:solidFill>
              <a:latin typeface="National-Medium"/>
            </a:endParaRPr>
          </a:p>
          <a:p>
            <a:pPr lvl="2"/>
            <a:r>
              <a:rPr lang="en-US" sz="1800" i="1" dirty="0">
                <a:solidFill>
                  <a:srgbClr val="642869"/>
                </a:solidFill>
                <a:latin typeface="National-Medium"/>
              </a:rPr>
              <a:t>I heard Francisco say that he feels…..</a:t>
            </a:r>
            <a:endParaRPr lang="en-US" sz="1800" dirty="0">
              <a:solidFill>
                <a:srgbClr val="642869"/>
              </a:solidFill>
              <a:latin typeface="National-Medium"/>
            </a:endParaRPr>
          </a:p>
          <a:p>
            <a:pPr lvl="2"/>
            <a:r>
              <a:rPr lang="en-US" sz="1800" i="1" dirty="0">
                <a:solidFill>
                  <a:srgbClr val="642869"/>
                </a:solidFill>
                <a:latin typeface="National-Medium"/>
              </a:rPr>
              <a:t>I understand that x, y and z occurred.</a:t>
            </a:r>
            <a:endParaRPr lang="en-US" sz="1800" dirty="0">
              <a:solidFill>
                <a:srgbClr val="642869"/>
              </a:solidFill>
              <a:latin typeface="National-Medium"/>
            </a:endParaRPr>
          </a:p>
          <a:p>
            <a:pPr lvl="2"/>
            <a:r>
              <a:rPr lang="en-US" sz="1800" i="1" dirty="0">
                <a:solidFill>
                  <a:srgbClr val="642869"/>
                </a:solidFill>
                <a:latin typeface="National-Medium"/>
              </a:rPr>
              <a:t>I understand that the rule is …….</a:t>
            </a:r>
            <a:endParaRPr lang="en-US" sz="1800" dirty="0">
              <a:solidFill>
                <a:srgbClr val="642869"/>
              </a:solidFill>
              <a:latin typeface="National-Medium"/>
            </a:endParaRPr>
          </a:p>
          <a:p>
            <a:pPr lvl="2"/>
            <a:r>
              <a:rPr lang="en-US" sz="1800" i="1" dirty="0">
                <a:solidFill>
                  <a:srgbClr val="642869"/>
                </a:solidFill>
                <a:latin typeface="National-Medium"/>
              </a:rPr>
              <a:t>I understand that Francisco feels the rule is</a:t>
            </a:r>
            <a:r>
              <a:rPr lang="en-US" sz="1800" i="1" dirty="0" smtClean="0">
                <a:solidFill>
                  <a:srgbClr val="642869"/>
                </a:solidFill>
                <a:latin typeface="National-Medium"/>
              </a:rPr>
              <a:t>…….</a:t>
            </a:r>
          </a:p>
          <a:p>
            <a:pPr lvl="2"/>
            <a:r>
              <a:rPr lang="en-US" sz="1800" i="1" dirty="0" smtClean="0">
                <a:solidFill>
                  <a:srgbClr val="642869"/>
                </a:solidFill>
                <a:latin typeface="National-Medium"/>
              </a:rPr>
              <a:t>What do you think the  problem is that we need to solve?</a:t>
            </a:r>
          </a:p>
          <a:p>
            <a:pPr lvl="2"/>
            <a:r>
              <a:rPr lang="en-US" sz="1800" i="1" dirty="0" smtClean="0">
                <a:solidFill>
                  <a:srgbClr val="642869"/>
                </a:solidFill>
                <a:latin typeface="National-Medium"/>
              </a:rPr>
              <a:t>Do you agree that the problem is x?</a:t>
            </a:r>
          </a:p>
          <a:p>
            <a:pPr lvl="2"/>
            <a:r>
              <a:rPr lang="en-US" sz="1800" i="1" dirty="0" smtClean="0">
                <a:solidFill>
                  <a:srgbClr val="642869"/>
                </a:solidFill>
                <a:latin typeface="National-Medium"/>
              </a:rPr>
              <a:t>There are a few issues we should try to solve, which one is the most important to you?</a:t>
            </a:r>
          </a:p>
          <a:p>
            <a:pPr lvl="2"/>
            <a:r>
              <a:rPr lang="en-US" sz="1800" i="1" dirty="0" smtClean="0">
                <a:solidFill>
                  <a:srgbClr val="642869"/>
                </a:solidFill>
                <a:latin typeface="National-Medium"/>
              </a:rPr>
              <a:t>I hear Mrs. Smith wanting to solve issue Y, Francisco, which issue is most important to you? </a:t>
            </a:r>
            <a:endParaRPr lang="en-US" sz="1800" dirty="0">
              <a:solidFill>
                <a:srgbClr val="642869"/>
              </a:solidFill>
              <a:latin typeface="National-Medium"/>
            </a:endParaRPr>
          </a:p>
          <a:p>
            <a:endParaRPr lang="en-US" dirty="0"/>
          </a:p>
        </p:txBody>
      </p:sp>
      <p:pic>
        <p:nvPicPr>
          <p:cNvPr id="4" name="Picture 3"/>
          <p:cNvPicPr>
            <a:picLocks noChangeAspect="1"/>
          </p:cNvPicPr>
          <p:nvPr/>
        </p:nvPicPr>
        <p:blipFill>
          <a:blip r:embed="rId3"/>
          <a:stretch>
            <a:fillRect/>
          </a:stretch>
        </p:blipFill>
        <p:spPr>
          <a:xfrm>
            <a:off x="552644" y="420521"/>
            <a:ext cx="2383743" cy="1188823"/>
          </a:xfrm>
          <a:prstGeom prst="rect">
            <a:avLst/>
          </a:prstGeom>
        </p:spPr>
      </p:pic>
    </p:spTree>
    <p:extLst>
      <p:ext uri="{BB962C8B-B14F-4D97-AF65-F5344CB8AC3E}">
        <p14:creationId xmlns:p14="http://schemas.microsoft.com/office/powerpoint/2010/main" val="1733732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12853"/>
            <a:ext cx="8441635" cy="1017574"/>
          </a:xfrm>
        </p:spPr>
        <p:txBody>
          <a:bodyPr/>
          <a:lstStyle/>
          <a:p>
            <a:r>
              <a:rPr lang="en-US" sz="3200" dirty="0" smtClean="0"/>
              <a:t>Step </a:t>
            </a:r>
            <a:r>
              <a:rPr lang="en-US" sz="3200" dirty="0"/>
              <a:t>4: </a:t>
            </a:r>
            <a:r>
              <a:rPr lang="en-US" sz="3200" dirty="0" smtClean="0"/>
              <a:t>Develop a Solution</a:t>
            </a:r>
            <a:endParaRPr lang="en-US" sz="3200" dirty="0"/>
          </a:p>
        </p:txBody>
      </p:sp>
      <p:sp>
        <p:nvSpPr>
          <p:cNvPr id="3" name="Subtitle 2"/>
          <p:cNvSpPr>
            <a:spLocks noGrp="1"/>
          </p:cNvSpPr>
          <p:nvPr>
            <p:ph type="subTitle" idx="1"/>
          </p:nvPr>
        </p:nvSpPr>
        <p:spPr>
          <a:xfrm>
            <a:off x="304800" y="2060448"/>
            <a:ext cx="8680704" cy="4255008"/>
          </a:xfrm>
        </p:spPr>
        <p:txBody>
          <a:bodyPr>
            <a:normAutofit/>
          </a:bodyPr>
          <a:lstStyle/>
          <a:p>
            <a:r>
              <a:rPr lang="en-US" dirty="0">
                <a:solidFill>
                  <a:schemeClr val="tx2"/>
                </a:solidFill>
              </a:rPr>
              <a:t>• Participants brainstorm </a:t>
            </a:r>
            <a:r>
              <a:rPr lang="en-US" dirty="0" smtClean="0">
                <a:solidFill>
                  <a:schemeClr val="tx2"/>
                </a:solidFill>
              </a:rPr>
              <a:t>solutions</a:t>
            </a:r>
          </a:p>
          <a:p>
            <a:r>
              <a:rPr lang="en-US" dirty="0" smtClean="0">
                <a:solidFill>
                  <a:schemeClr val="tx2"/>
                </a:solidFill>
              </a:rPr>
              <a:t>• </a:t>
            </a:r>
            <a:r>
              <a:rPr lang="en-US" dirty="0">
                <a:solidFill>
                  <a:schemeClr val="tx2"/>
                </a:solidFill>
              </a:rPr>
              <a:t>Mediator:</a:t>
            </a:r>
          </a:p>
          <a:p>
            <a:r>
              <a:rPr lang="en-US" dirty="0" smtClean="0">
                <a:solidFill>
                  <a:schemeClr val="tx2"/>
                </a:solidFill>
              </a:rPr>
              <a:t>		- facilitates</a:t>
            </a:r>
            <a:endParaRPr lang="en-US" dirty="0">
              <a:solidFill>
                <a:schemeClr val="tx2"/>
              </a:solidFill>
            </a:endParaRPr>
          </a:p>
          <a:p>
            <a:r>
              <a:rPr lang="en-US" dirty="0">
                <a:solidFill>
                  <a:schemeClr val="tx2"/>
                </a:solidFill>
              </a:rPr>
              <a:t>	</a:t>
            </a:r>
            <a:r>
              <a:rPr lang="en-US" dirty="0" smtClean="0">
                <a:solidFill>
                  <a:schemeClr val="tx2"/>
                </a:solidFill>
              </a:rPr>
              <a:t>	- takes </a:t>
            </a:r>
            <a:r>
              <a:rPr lang="en-US" dirty="0">
                <a:solidFill>
                  <a:schemeClr val="tx2"/>
                </a:solidFill>
              </a:rPr>
              <a:t>detailed </a:t>
            </a:r>
            <a:r>
              <a:rPr lang="en-US" dirty="0" smtClean="0">
                <a:solidFill>
                  <a:schemeClr val="tx2"/>
                </a:solidFill>
              </a:rPr>
              <a:t>notes; lists all the ideas</a:t>
            </a:r>
            <a:endParaRPr lang="en-US" dirty="0">
              <a:solidFill>
                <a:schemeClr val="tx2"/>
              </a:solidFill>
            </a:endParaRPr>
          </a:p>
          <a:p>
            <a:r>
              <a:rPr lang="en-US" dirty="0">
                <a:solidFill>
                  <a:schemeClr val="tx2"/>
                </a:solidFill>
              </a:rPr>
              <a:t>	</a:t>
            </a:r>
            <a:r>
              <a:rPr lang="en-US" dirty="0" smtClean="0">
                <a:solidFill>
                  <a:schemeClr val="tx2"/>
                </a:solidFill>
              </a:rPr>
              <a:t>	- does </a:t>
            </a:r>
            <a:r>
              <a:rPr lang="en-US" dirty="0">
                <a:solidFill>
                  <a:schemeClr val="tx2"/>
                </a:solidFill>
              </a:rPr>
              <a:t>NOT suggest or </a:t>
            </a:r>
            <a:r>
              <a:rPr lang="en-US" dirty="0" smtClean="0">
                <a:solidFill>
                  <a:schemeClr val="tx2"/>
                </a:solidFill>
              </a:rPr>
              <a:t>judge</a:t>
            </a:r>
          </a:p>
          <a:p>
            <a:r>
              <a:rPr lang="en-US" dirty="0" smtClean="0">
                <a:solidFill>
                  <a:schemeClr val="tx2"/>
                </a:solidFill>
              </a:rPr>
              <a:t>		- guides participants to narrow down the list 			by analyzing </a:t>
            </a:r>
            <a:r>
              <a:rPr lang="en-US" dirty="0">
                <a:solidFill>
                  <a:schemeClr val="tx2"/>
                </a:solidFill>
              </a:rPr>
              <a:t>each solution </a:t>
            </a:r>
            <a:r>
              <a:rPr lang="en-US" dirty="0" smtClean="0">
                <a:solidFill>
                  <a:schemeClr val="tx2"/>
                </a:solidFill>
              </a:rPr>
              <a:t>and shares </a:t>
            </a:r>
            <a:r>
              <a:rPr lang="en-US" dirty="0" smtClean="0">
                <a:solidFill>
                  <a:schemeClr val="tx2"/>
                </a:solidFill>
              </a:rPr>
              <a:t>		        positives </a:t>
            </a:r>
            <a:r>
              <a:rPr lang="en-US" dirty="0">
                <a:solidFill>
                  <a:schemeClr val="tx2"/>
                </a:solidFill>
              </a:rPr>
              <a:t>and negatives</a:t>
            </a:r>
          </a:p>
          <a:p>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072" y="174424"/>
            <a:ext cx="2694432" cy="2694432"/>
          </a:xfrm>
          <a:prstGeom prst="rect">
            <a:avLst/>
          </a:prstGeom>
        </p:spPr>
      </p:pic>
    </p:spTree>
    <p:extLst>
      <p:ext uri="{BB962C8B-B14F-4D97-AF65-F5344CB8AC3E}">
        <p14:creationId xmlns:p14="http://schemas.microsoft.com/office/powerpoint/2010/main" val="1567720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666" y="1053455"/>
            <a:ext cx="8157816" cy="772732"/>
          </a:xfrm>
        </p:spPr>
        <p:txBody>
          <a:bodyPr/>
          <a:lstStyle/>
          <a:p>
            <a:r>
              <a:rPr lang="en-US" sz="2800" dirty="0"/>
              <a:t>Session Objectives- Volunteers will be able to: </a:t>
            </a:r>
            <a:r>
              <a:rPr lang="en-US" sz="4800" dirty="0"/>
              <a:t/>
            </a:r>
            <a:br>
              <a:rPr lang="en-US" sz="4800" dirty="0"/>
            </a:br>
            <a:endParaRPr lang="en-US" sz="4800" dirty="0"/>
          </a:p>
        </p:txBody>
      </p:sp>
      <p:sp>
        <p:nvSpPr>
          <p:cNvPr id="3" name="Subtitle 2"/>
          <p:cNvSpPr>
            <a:spLocks noGrp="1"/>
          </p:cNvSpPr>
          <p:nvPr>
            <p:ph type="subTitle" idx="1"/>
          </p:nvPr>
        </p:nvSpPr>
        <p:spPr>
          <a:xfrm>
            <a:off x="1000957" y="2093367"/>
            <a:ext cx="7298929" cy="3932529"/>
          </a:xfrm>
        </p:spPr>
        <p:txBody>
          <a:bodyPr>
            <a:normAutofit/>
          </a:bodyPr>
          <a:lstStyle/>
          <a:p>
            <a:pPr marL="514350" indent="-514350">
              <a:buFont typeface="+mj-lt"/>
              <a:buAutoNum type="arabicPeriod"/>
            </a:pPr>
            <a:r>
              <a:rPr lang="en-US" dirty="0">
                <a:solidFill>
                  <a:schemeClr val="tx2"/>
                </a:solidFill>
              </a:rPr>
              <a:t>Define and describe mediation</a:t>
            </a:r>
          </a:p>
          <a:p>
            <a:pPr marL="514350" indent="-514350">
              <a:buFont typeface="+mj-lt"/>
              <a:buAutoNum type="arabicPeriod"/>
            </a:pPr>
            <a:endParaRPr lang="en-US" dirty="0" smtClean="0">
              <a:solidFill>
                <a:schemeClr val="tx2"/>
              </a:solidFill>
            </a:endParaRPr>
          </a:p>
          <a:p>
            <a:pPr marL="514350" indent="-514350">
              <a:buFont typeface="+mj-lt"/>
              <a:buAutoNum type="arabicPeriod"/>
            </a:pPr>
            <a:endParaRPr lang="en-US" dirty="0">
              <a:solidFill>
                <a:schemeClr val="tx2"/>
              </a:solidFill>
            </a:endParaRPr>
          </a:p>
          <a:p>
            <a:pPr marL="514350" indent="-514350">
              <a:buFont typeface="+mj-lt"/>
              <a:buAutoNum type="arabicPeriod"/>
            </a:pPr>
            <a:r>
              <a:rPr lang="en-US" dirty="0">
                <a:solidFill>
                  <a:schemeClr val="tx2"/>
                </a:solidFill>
              </a:rPr>
              <a:t>Use the five steps outlined in the AR Training Manual to lead a mediation (or problem solving discussion</a:t>
            </a:r>
            <a:r>
              <a:rPr lang="en-US" dirty="0" smtClean="0">
                <a:solidFill>
                  <a:schemeClr val="tx2"/>
                </a:solidFill>
              </a:rPr>
              <a:t>)</a:t>
            </a:r>
          </a:p>
          <a:p>
            <a:pPr marL="514350" indent="-514350">
              <a:buFont typeface="+mj-lt"/>
              <a:buAutoNum type="arabicPeriod"/>
            </a:pPr>
            <a:endParaRPr lang="en-US" dirty="0">
              <a:solidFill>
                <a:schemeClr val="tx2"/>
              </a:solidFill>
            </a:endParaRPr>
          </a:p>
          <a:p>
            <a:pPr marL="514350" indent="-514350">
              <a:buFont typeface="+mj-lt"/>
              <a:buAutoNum type="arabicPeriod"/>
            </a:pPr>
            <a:endParaRPr lang="en-US" dirty="0">
              <a:solidFill>
                <a:schemeClr val="tx2"/>
              </a:solidFill>
            </a:endParaRPr>
          </a:p>
          <a:p>
            <a:pPr marL="514350" indent="-514350">
              <a:buFont typeface="+mj-lt"/>
              <a:buAutoNum type="arabicPeriod"/>
            </a:pPr>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387" y="5143454"/>
            <a:ext cx="2611345" cy="1471057"/>
          </a:xfrm>
          <a:prstGeom prst="rect">
            <a:avLst/>
          </a:prstGeom>
        </p:spPr>
      </p:pic>
    </p:spTree>
    <p:extLst>
      <p:ext uri="{BB962C8B-B14F-4D97-AF65-F5344CB8AC3E}">
        <p14:creationId xmlns:p14="http://schemas.microsoft.com/office/powerpoint/2010/main" val="2877172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71349"/>
            <a:ext cx="8441635" cy="1017574"/>
          </a:xfrm>
        </p:spPr>
        <p:txBody>
          <a:bodyPr/>
          <a:lstStyle/>
          <a:p>
            <a:r>
              <a:rPr lang="en-US" sz="3200" dirty="0" smtClean="0"/>
              <a:t>Step </a:t>
            </a:r>
            <a:r>
              <a:rPr lang="en-US" sz="3200" dirty="0"/>
              <a:t>4: </a:t>
            </a:r>
            <a:r>
              <a:rPr lang="en-US" sz="3200" dirty="0" smtClean="0"/>
              <a:t>Difficulties during this step: </a:t>
            </a:r>
            <a:br>
              <a:rPr lang="en-US" sz="3200" dirty="0" smtClean="0"/>
            </a:br>
            <a:r>
              <a:rPr lang="en-US" sz="3200" dirty="0" smtClean="0"/>
              <a:t>What do you do?</a:t>
            </a:r>
            <a:endParaRPr lang="en-US" sz="3200" dirty="0"/>
          </a:p>
        </p:txBody>
      </p:sp>
      <p:sp>
        <p:nvSpPr>
          <p:cNvPr id="3" name="Subtitle 2"/>
          <p:cNvSpPr>
            <a:spLocks noGrp="1"/>
          </p:cNvSpPr>
          <p:nvPr>
            <p:ph type="subTitle" idx="1"/>
          </p:nvPr>
        </p:nvSpPr>
        <p:spPr>
          <a:xfrm>
            <a:off x="390144" y="2328672"/>
            <a:ext cx="8241791" cy="4108704"/>
          </a:xfrm>
        </p:spPr>
        <p:txBody>
          <a:bodyPr>
            <a:normAutofit fontScale="70000" lnSpcReduction="20000"/>
          </a:bodyPr>
          <a:lstStyle/>
          <a:p>
            <a:r>
              <a:rPr lang="en-US" dirty="0" smtClean="0">
                <a:solidFill>
                  <a:schemeClr val="tx2"/>
                </a:solidFill>
              </a:rPr>
              <a:t>1. </a:t>
            </a:r>
            <a:r>
              <a:rPr lang="en-US" sz="3200" dirty="0" smtClean="0">
                <a:solidFill>
                  <a:schemeClr val="tx1"/>
                </a:solidFill>
              </a:rPr>
              <a:t>Difficult to </a:t>
            </a:r>
            <a:r>
              <a:rPr lang="en-US" sz="3200" b="1" dirty="0">
                <a:solidFill>
                  <a:schemeClr val="tx1"/>
                </a:solidFill>
              </a:rPr>
              <a:t>not</a:t>
            </a:r>
            <a:r>
              <a:rPr lang="en-US" sz="3200" dirty="0">
                <a:solidFill>
                  <a:schemeClr val="tx1"/>
                </a:solidFill>
              </a:rPr>
              <a:t> put forth your own </a:t>
            </a:r>
            <a:r>
              <a:rPr lang="en-US" sz="3200" dirty="0" smtClean="0">
                <a:solidFill>
                  <a:schemeClr val="tx1"/>
                </a:solidFill>
              </a:rPr>
              <a:t>ideas to solve the issue.</a:t>
            </a:r>
          </a:p>
          <a:p>
            <a:endParaRPr lang="en-US" sz="3200" dirty="0" smtClean="0">
              <a:solidFill>
                <a:schemeClr val="tx1"/>
              </a:solidFill>
            </a:endParaRPr>
          </a:p>
          <a:p>
            <a:r>
              <a:rPr lang="en-US" sz="3200" dirty="0" smtClean="0">
                <a:solidFill>
                  <a:schemeClr val="tx1"/>
                </a:solidFill>
              </a:rPr>
              <a:t>2. Difficult </a:t>
            </a:r>
            <a:r>
              <a:rPr lang="en-US" sz="3200" dirty="0">
                <a:solidFill>
                  <a:schemeClr val="tx1"/>
                </a:solidFill>
              </a:rPr>
              <a:t>to accept all ideas and not discount ones that seem </a:t>
            </a:r>
            <a:r>
              <a:rPr lang="en-US" sz="3200" dirty="0" smtClean="0">
                <a:solidFill>
                  <a:schemeClr val="tx1"/>
                </a:solidFill>
              </a:rPr>
              <a:t>inappropriate to you. </a:t>
            </a:r>
          </a:p>
          <a:p>
            <a:endParaRPr lang="en-US" sz="3200" dirty="0" smtClean="0">
              <a:solidFill>
                <a:schemeClr val="tx1"/>
              </a:solidFill>
            </a:endParaRPr>
          </a:p>
          <a:p>
            <a:r>
              <a:rPr lang="en-US" sz="3200" dirty="0" smtClean="0">
                <a:solidFill>
                  <a:schemeClr val="tx1"/>
                </a:solidFill>
              </a:rPr>
              <a:t>3. </a:t>
            </a:r>
            <a:r>
              <a:rPr lang="en-US" sz="3200" dirty="0">
                <a:solidFill>
                  <a:schemeClr val="tx1"/>
                </a:solidFill>
              </a:rPr>
              <a:t>D</a:t>
            </a:r>
            <a:r>
              <a:rPr lang="en-US" sz="3200" dirty="0" smtClean="0">
                <a:solidFill>
                  <a:schemeClr val="tx1"/>
                </a:solidFill>
              </a:rPr>
              <a:t>ifficult </a:t>
            </a:r>
            <a:r>
              <a:rPr lang="en-US" sz="3200" dirty="0">
                <a:solidFill>
                  <a:schemeClr val="tx1"/>
                </a:solidFill>
              </a:rPr>
              <a:t>to keep host parents </a:t>
            </a:r>
            <a:r>
              <a:rPr lang="en-US" sz="3200" dirty="0" smtClean="0">
                <a:solidFill>
                  <a:schemeClr val="tx1"/>
                </a:solidFill>
              </a:rPr>
              <a:t>in-line </a:t>
            </a:r>
            <a:r>
              <a:rPr lang="en-US" sz="3200" dirty="0">
                <a:solidFill>
                  <a:schemeClr val="tx1"/>
                </a:solidFill>
              </a:rPr>
              <a:t>with the </a:t>
            </a:r>
            <a:r>
              <a:rPr lang="en-US" sz="3200" dirty="0" smtClean="0">
                <a:solidFill>
                  <a:schemeClr val="tx1"/>
                </a:solidFill>
              </a:rPr>
              <a:t>rules. </a:t>
            </a:r>
            <a:r>
              <a:rPr lang="en-US" sz="3200" dirty="0">
                <a:solidFill>
                  <a:schemeClr val="tx1"/>
                </a:solidFill>
              </a:rPr>
              <a:t>A</a:t>
            </a:r>
            <a:r>
              <a:rPr lang="en-US" sz="3200" dirty="0" smtClean="0">
                <a:solidFill>
                  <a:schemeClr val="tx1"/>
                </a:solidFill>
              </a:rPr>
              <a:t>re </a:t>
            </a:r>
            <a:r>
              <a:rPr lang="en-US" sz="3200" dirty="0">
                <a:solidFill>
                  <a:schemeClr val="tx1"/>
                </a:solidFill>
              </a:rPr>
              <a:t>host parents steamrolling the process and </a:t>
            </a:r>
            <a:r>
              <a:rPr lang="en-US" sz="3200" dirty="0" smtClean="0">
                <a:solidFill>
                  <a:schemeClr val="tx1"/>
                </a:solidFill>
              </a:rPr>
              <a:t>forcing </a:t>
            </a:r>
            <a:r>
              <a:rPr lang="en-US" sz="3200" dirty="0">
                <a:solidFill>
                  <a:schemeClr val="tx1"/>
                </a:solidFill>
              </a:rPr>
              <a:t>their </a:t>
            </a:r>
            <a:r>
              <a:rPr lang="en-US" sz="3200" dirty="0" smtClean="0">
                <a:solidFill>
                  <a:schemeClr val="tx1"/>
                </a:solidFill>
              </a:rPr>
              <a:t>solutions?  </a:t>
            </a:r>
            <a:endParaRPr lang="en-US" dirty="0"/>
          </a:p>
        </p:txBody>
      </p:sp>
      <p:pic>
        <p:nvPicPr>
          <p:cNvPr id="5" name="Picture 4"/>
          <p:cNvPicPr>
            <a:picLocks noChangeAspect="1"/>
          </p:cNvPicPr>
          <p:nvPr/>
        </p:nvPicPr>
        <p:blipFill>
          <a:blip r:embed="rId3"/>
          <a:stretch>
            <a:fillRect/>
          </a:stretch>
        </p:blipFill>
        <p:spPr>
          <a:xfrm>
            <a:off x="7359198" y="471202"/>
            <a:ext cx="1601922" cy="1601922"/>
          </a:xfrm>
          <a:prstGeom prst="rect">
            <a:avLst/>
          </a:prstGeom>
        </p:spPr>
      </p:pic>
    </p:spTree>
    <p:extLst>
      <p:ext uri="{BB962C8B-B14F-4D97-AF65-F5344CB8AC3E}">
        <p14:creationId xmlns:p14="http://schemas.microsoft.com/office/powerpoint/2010/main" val="3682647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296" y="1202581"/>
            <a:ext cx="8271477" cy="785245"/>
          </a:xfrm>
        </p:spPr>
        <p:txBody>
          <a:bodyPr/>
          <a:lstStyle/>
          <a:p>
            <a:r>
              <a:rPr lang="en-US" sz="3200" dirty="0" smtClean="0"/>
              <a:t>Step </a:t>
            </a:r>
            <a:r>
              <a:rPr lang="en-US" sz="3200" dirty="0"/>
              <a:t>4: Q</a:t>
            </a:r>
            <a:r>
              <a:rPr lang="en-US" sz="3200" dirty="0" smtClean="0"/>
              <a:t>uestions to help guide step </a:t>
            </a:r>
            <a:r>
              <a:rPr lang="en-US" sz="3200" dirty="0" smtClean="0"/>
              <a:t>4</a:t>
            </a:r>
            <a:endParaRPr lang="en-US" sz="3200" dirty="0"/>
          </a:p>
        </p:txBody>
      </p:sp>
      <p:sp>
        <p:nvSpPr>
          <p:cNvPr id="3" name="Subtitle 2"/>
          <p:cNvSpPr>
            <a:spLocks noGrp="1"/>
          </p:cNvSpPr>
          <p:nvPr>
            <p:ph type="subTitle" idx="1"/>
          </p:nvPr>
        </p:nvSpPr>
        <p:spPr>
          <a:xfrm>
            <a:off x="499872" y="2302830"/>
            <a:ext cx="8132063" cy="4340352"/>
          </a:xfrm>
        </p:spPr>
        <p:txBody>
          <a:bodyPr>
            <a:normAutofit/>
          </a:bodyPr>
          <a:lstStyle/>
          <a:p>
            <a:pPr marL="457200" indent="-457200">
              <a:buFontTx/>
              <a:buChar char="-"/>
            </a:pPr>
            <a:r>
              <a:rPr lang="en-US" sz="2400" dirty="0" smtClean="0"/>
              <a:t>What are some of the ways we could solve this issue?</a:t>
            </a:r>
          </a:p>
          <a:p>
            <a:pPr marL="457200" indent="-457200">
              <a:buFontTx/>
              <a:buChar char="-"/>
            </a:pPr>
            <a:endParaRPr lang="en-US" sz="2400" dirty="0"/>
          </a:p>
          <a:p>
            <a:pPr marL="457200" indent="-457200">
              <a:buFontTx/>
              <a:buChar char="-"/>
            </a:pPr>
            <a:r>
              <a:rPr lang="en-US" sz="2400" dirty="0" smtClean="0"/>
              <a:t>Family, what will make you comfortable?</a:t>
            </a:r>
          </a:p>
          <a:p>
            <a:pPr marL="457200" indent="-457200">
              <a:buFontTx/>
              <a:buChar char="-"/>
            </a:pPr>
            <a:endParaRPr lang="en-US" sz="2400" dirty="0" smtClean="0"/>
          </a:p>
          <a:p>
            <a:pPr marL="457200" indent="-457200">
              <a:buFontTx/>
              <a:buChar char="-"/>
            </a:pPr>
            <a:r>
              <a:rPr lang="en-US" sz="2400" dirty="0" smtClean="0"/>
              <a:t>Student, what will make you comfortable?</a:t>
            </a:r>
          </a:p>
          <a:p>
            <a:pPr marL="457200" indent="-457200">
              <a:buFontTx/>
              <a:buChar char="-"/>
            </a:pPr>
            <a:endParaRPr lang="en-US" sz="2400" dirty="0"/>
          </a:p>
          <a:p>
            <a:pPr marL="457200" indent="-457200">
              <a:buFontTx/>
              <a:buChar char="-"/>
            </a:pPr>
            <a:r>
              <a:rPr lang="en-US" sz="2400" dirty="0" smtClean="0"/>
              <a:t>What are some compromises we can consider?</a:t>
            </a:r>
            <a:endParaRPr lang="en-US" sz="2400" dirty="0"/>
          </a:p>
        </p:txBody>
      </p:sp>
      <p:pic>
        <p:nvPicPr>
          <p:cNvPr id="4" name="Picture 3"/>
          <p:cNvPicPr>
            <a:picLocks noChangeAspect="1"/>
          </p:cNvPicPr>
          <p:nvPr/>
        </p:nvPicPr>
        <p:blipFill>
          <a:blip r:embed="rId3"/>
          <a:stretch>
            <a:fillRect/>
          </a:stretch>
        </p:blipFill>
        <p:spPr>
          <a:xfrm>
            <a:off x="6718852" y="2777724"/>
            <a:ext cx="2425148" cy="2425148"/>
          </a:xfrm>
          <a:prstGeom prst="rect">
            <a:avLst/>
          </a:prstGeom>
        </p:spPr>
      </p:pic>
    </p:spTree>
    <p:extLst>
      <p:ext uri="{BB962C8B-B14F-4D97-AF65-F5344CB8AC3E}">
        <p14:creationId xmlns:p14="http://schemas.microsoft.com/office/powerpoint/2010/main" val="2290602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251" y="945364"/>
            <a:ext cx="7682948" cy="900184"/>
          </a:xfrm>
        </p:spPr>
        <p:txBody>
          <a:bodyPr/>
          <a:lstStyle/>
          <a:p>
            <a:r>
              <a:rPr lang="en-US" sz="2800" dirty="0" smtClean="0"/>
              <a:t>Step </a:t>
            </a:r>
            <a:r>
              <a:rPr lang="en-US" sz="2800" dirty="0"/>
              <a:t>5: Create and </a:t>
            </a:r>
            <a:r>
              <a:rPr lang="en-US" sz="2800" dirty="0" smtClean="0"/>
              <a:t>Implement </a:t>
            </a:r>
            <a:r>
              <a:rPr lang="en-US" sz="2800" dirty="0"/>
              <a:t>the </a:t>
            </a:r>
            <a:r>
              <a:rPr lang="en-US" sz="2800" dirty="0" smtClean="0"/>
              <a:t>Solution</a:t>
            </a:r>
            <a:endParaRPr lang="en-US" sz="2800" dirty="0"/>
          </a:p>
        </p:txBody>
      </p:sp>
      <p:sp>
        <p:nvSpPr>
          <p:cNvPr id="3" name="Subtitle 2"/>
          <p:cNvSpPr>
            <a:spLocks noGrp="1"/>
          </p:cNvSpPr>
          <p:nvPr>
            <p:ph type="subTitle" idx="1"/>
          </p:nvPr>
        </p:nvSpPr>
        <p:spPr>
          <a:xfrm>
            <a:off x="775252" y="1572768"/>
            <a:ext cx="7597604" cy="4657345"/>
          </a:xfrm>
        </p:spPr>
        <p:txBody>
          <a:bodyPr>
            <a:normAutofit/>
          </a:bodyPr>
          <a:lstStyle/>
          <a:p>
            <a:r>
              <a:rPr lang="en-US" dirty="0">
                <a:solidFill>
                  <a:schemeClr val="tx2"/>
                </a:solidFill>
              </a:rPr>
              <a:t>• Mediator re-states the suggested</a:t>
            </a:r>
          </a:p>
          <a:p>
            <a:r>
              <a:rPr lang="en-US" dirty="0">
                <a:solidFill>
                  <a:schemeClr val="tx2"/>
                </a:solidFill>
              </a:rPr>
              <a:t>  </a:t>
            </a:r>
            <a:r>
              <a:rPr lang="en-US" dirty="0" smtClean="0">
                <a:solidFill>
                  <a:schemeClr val="tx2"/>
                </a:solidFill>
              </a:rPr>
              <a:t>solutions</a:t>
            </a:r>
            <a:endParaRPr lang="en-US" dirty="0">
              <a:solidFill>
                <a:schemeClr val="tx2"/>
              </a:solidFill>
            </a:endParaRPr>
          </a:p>
          <a:p>
            <a:r>
              <a:rPr lang="en-US" dirty="0">
                <a:solidFill>
                  <a:schemeClr val="tx2"/>
                </a:solidFill>
              </a:rPr>
              <a:t>• Participants actively decide and agree</a:t>
            </a:r>
          </a:p>
          <a:p>
            <a:r>
              <a:rPr lang="en-US" dirty="0">
                <a:solidFill>
                  <a:schemeClr val="tx2"/>
                </a:solidFill>
              </a:rPr>
              <a:t>  on </a:t>
            </a:r>
            <a:r>
              <a:rPr lang="en-US" dirty="0" smtClean="0">
                <a:solidFill>
                  <a:schemeClr val="tx2"/>
                </a:solidFill>
              </a:rPr>
              <a:t>solutions</a:t>
            </a:r>
          </a:p>
          <a:p>
            <a:endParaRPr lang="en-US" dirty="0">
              <a:solidFill>
                <a:schemeClr val="tx2"/>
              </a:solidFill>
            </a:endParaRPr>
          </a:p>
          <a:p>
            <a:r>
              <a:rPr lang="en-US" dirty="0">
                <a:solidFill>
                  <a:schemeClr val="tx2"/>
                </a:solidFill>
              </a:rPr>
              <a:t>• </a:t>
            </a:r>
            <a:r>
              <a:rPr lang="en-US" dirty="0" smtClean="0">
                <a:solidFill>
                  <a:schemeClr val="tx2"/>
                </a:solidFill>
              </a:rPr>
              <a:t>Solutions </a:t>
            </a:r>
            <a:r>
              <a:rPr lang="en-US" dirty="0">
                <a:solidFill>
                  <a:schemeClr val="tx2"/>
                </a:solidFill>
              </a:rPr>
              <a:t>should:</a:t>
            </a:r>
          </a:p>
          <a:p>
            <a:r>
              <a:rPr lang="en-US" dirty="0">
                <a:solidFill>
                  <a:schemeClr val="tx2"/>
                </a:solidFill>
              </a:rPr>
              <a:t>- </a:t>
            </a:r>
            <a:r>
              <a:rPr lang="en-US" dirty="0" smtClean="0">
                <a:solidFill>
                  <a:schemeClr val="tx2"/>
                </a:solidFill>
              </a:rPr>
              <a:t>   be </a:t>
            </a:r>
            <a:r>
              <a:rPr lang="en-US" dirty="0">
                <a:solidFill>
                  <a:schemeClr val="tx2"/>
                </a:solidFill>
              </a:rPr>
              <a:t>specific</a:t>
            </a:r>
          </a:p>
          <a:p>
            <a:r>
              <a:rPr lang="en-US" dirty="0">
                <a:solidFill>
                  <a:schemeClr val="tx2"/>
                </a:solidFill>
              </a:rPr>
              <a:t>- </a:t>
            </a:r>
            <a:r>
              <a:rPr lang="en-US" dirty="0" smtClean="0">
                <a:solidFill>
                  <a:schemeClr val="tx2"/>
                </a:solidFill>
              </a:rPr>
              <a:t>   be </a:t>
            </a:r>
            <a:r>
              <a:rPr lang="en-US" dirty="0">
                <a:solidFill>
                  <a:schemeClr val="tx2"/>
                </a:solidFill>
              </a:rPr>
              <a:t>feasible</a:t>
            </a:r>
          </a:p>
          <a:p>
            <a:pPr marL="457200" indent="-457200">
              <a:buFontTx/>
              <a:buChar char="-"/>
            </a:pPr>
            <a:r>
              <a:rPr lang="en-US" dirty="0" smtClean="0">
                <a:solidFill>
                  <a:schemeClr val="tx2"/>
                </a:solidFill>
              </a:rPr>
              <a:t>address </a:t>
            </a:r>
            <a:r>
              <a:rPr lang="en-US" dirty="0">
                <a:solidFill>
                  <a:schemeClr val="tx2"/>
                </a:solidFill>
              </a:rPr>
              <a:t>each identified </a:t>
            </a:r>
            <a:r>
              <a:rPr lang="en-US" dirty="0" smtClean="0">
                <a:solidFill>
                  <a:schemeClr val="tx2"/>
                </a:solidFill>
              </a:rPr>
              <a:t>problem</a:t>
            </a:r>
          </a:p>
        </p:txBody>
      </p:sp>
      <p:pic>
        <p:nvPicPr>
          <p:cNvPr id="4" name="Picture 3"/>
          <p:cNvPicPr>
            <a:picLocks noChangeAspect="1"/>
          </p:cNvPicPr>
          <p:nvPr/>
        </p:nvPicPr>
        <p:blipFill>
          <a:blip r:embed="rId3"/>
          <a:stretch>
            <a:fillRect/>
          </a:stretch>
        </p:blipFill>
        <p:spPr>
          <a:xfrm>
            <a:off x="5497876" y="3438286"/>
            <a:ext cx="2734991" cy="1828658"/>
          </a:xfrm>
          <a:prstGeom prst="rect">
            <a:avLst/>
          </a:prstGeom>
          <a:ln w="15875">
            <a:solidFill>
              <a:schemeClr val="accent1"/>
            </a:solidFill>
          </a:ln>
        </p:spPr>
      </p:pic>
    </p:spTree>
    <p:extLst>
      <p:ext uri="{BB962C8B-B14F-4D97-AF65-F5344CB8AC3E}">
        <p14:creationId xmlns:p14="http://schemas.microsoft.com/office/powerpoint/2010/main" val="113434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251" y="945364"/>
            <a:ext cx="7682948" cy="900184"/>
          </a:xfrm>
        </p:spPr>
        <p:txBody>
          <a:bodyPr/>
          <a:lstStyle/>
          <a:p>
            <a:r>
              <a:rPr lang="en-US" sz="2800" dirty="0" smtClean="0"/>
              <a:t>Step </a:t>
            </a:r>
            <a:r>
              <a:rPr lang="en-US" sz="2800" dirty="0"/>
              <a:t>5</a:t>
            </a:r>
            <a:r>
              <a:rPr lang="en-US" sz="2800" dirty="0" smtClean="0"/>
              <a:t>: </a:t>
            </a:r>
            <a:r>
              <a:rPr lang="en-US" sz="2800" dirty="0"/>
              <a:t>Possible discussion questions for </a:t>
            </a:r>
            <a:r>
              <a:rPr lang="en-US" sz="2800" dirty="0" smtClean="0"/>
              <a:t>implementing </a:t>
            </a:r>
            <a:r>
              <a:rPr lang="en-US" sz="2800" dirty="0"/>
              <a:t>r</a:t>
            </a:r>
            <a:r>
              <a:rPr lang="en-US" sz="2800" dirty="0" smtClean="0"/>
              <a:t>esolution</a:t>
            </a:r>
            <a:r>
              <a:rPr lang="en-US" sz="2800" dirty="0">
                <a:solidFill>
                  <a:schemeClr val="tx1"/>
                </a:solidFill>
              </a:rPr>
              <a:t/>
            </a:r>
            <a:br>
              <a:rPr lang="en-US" sz="2800" dirty="0">
                <a:solidFill>
                  <a:schemeClr val="tx1"/>
                </a:solidFill>
              </a:rPr>
            </a:br>
            <a:endParaRPr lang="en-US" sz="2800" dirty="0"/>
          </a:p>
        </p:txBody>
      </p:sp>
      <p:sp>
        <p:nvSpPr>
          <p:cNvPr id="3" name="Subtitle 2"/>
          <p:cNvSpPr>
            <a:spLocks noGrp="1"/>
          </p:cNvSpPr>
          <p:nvPr>
            <p:ph type="subTitle" idx="1"/>
          </p:nvPr>
        </p:nvSpPr>
        <p:spPr>
          <a:xfrm>
            <a:off x="775252" y="1845548"/>
            <a:ext cx="7597604" cy="4657345"/>
          </a:xfrm>
        </p:spPr>
        <p:txBody>
          <a:bodyPr>
            <a:normAutofit fontScale="55000" lnSpcReduction="20000"/>
          </a:bodyPr>
          <a:lstStyle/>
          <a:p>
            <a:pPr lvl="0"/>
            <a:r>
              <a:rPr lang="en-US" sz="3200" i="1" dirty="0" smtClean="0">
                <a:solidFill>
                  <a:schemeClr val="tx1"/>
                </a:solidFill>
              </a:rPr>
              <a:t>Which </a:t>
            </a:r>
            <a:r>
              <a:rPr lang="en-US" sz="3200" i="1" dirty="0">
                <a:solidFill>
                  <a:schemeClr val="tx1"/>
                </a:solidFill>
              </a:rPr>
              <a:t>of these solutions would really allow the issue to be resolved?</a:t>
            </a:r>
            <a:endParaRPr lang="en-US" sz="3200" dirty="0">
              <a:solidFill>
                <a:schemeClr val="tx1"/>
              </a:solidFill>
            </a:endParaRPr>
          </a:p>
          <a:p>
            <a:pPr lvl="0"/>
            <a:r>
              <a:rPr lang="en-US" sz="3200" i="1" dirty="0">
                <a:solidFill>
                  <a:schemeClr val="tx1"/>
                </a:solidFill>
              </a:rPr>
              <a:t>How does everyone feel or think about this solution?</a:t>
            </a:r>
            <a:endParaRPr lang="en-US" sz="3200" dirty="0">
              <a:solidFill>
                <a:schemeClr val="tx1"/>
              </a:solidFill>
            </a:endParaRPr>
          </a:p>
          <a:p>
            <a:pPr lvl="0"/>
            <a:r>
              <a:rPr lang="en-US" sz="3200" i="1" dirty="0">
                <a:solidFill>
                  <a:schemeClr val="tx1"/>
                </a:solidFill>
              </a:rPr>
              <a:t>Is there anything else we need to add to it to make it a success?</a:t>
            </a:r>
            <a:endParaRPr lang="en-US" sz="3200" dirty="0">
              <a:solidFill>
                <a:schemeClr val="tx1"/>
              </a:solidFill>
            </a:endParaRPr>
          </a:p>
          <a:p>
            <a:pPr lvl="0"/>
            <a:r>
              <a:rPr lang="en-US" sz="3200" i="1" dirty="0">
                <a:solidFill>
                  <a:schemeClr val="tx1"/>
                </a:solidFill>
              </a:rPr>
              <a:t>What are the exact steps that everyone will need to take in moving forward?</a:t>
            </a:r>
            <a:endParaRPr lang="en-US" sz="3200" dirty="0">
              <a:solidFill>
                <a:schemeClr val="tx1"/>
              </a:solidFill>
            </a:endParaRPr>
          </a:p>
          <a:p>
            <a:pPr lvl="0"/>
            <a:r>
              <a:rPr lang="en-US" sz="3200" i="1" dirty="0">
                <a:solidFill>
                  <a:schemeClr val="tx1"/>
                </a:solidFill>
              </a:rPr>
              <a:t>How committed is everyone to following through?</a:t>
            </a:r>
            <a:endParaRPr lang="en-US" sz="3200" dirty="0">
              <a:solidFill>
                <a:schemeClr val="tx1"/>
              </a:solidFill>
            </a:endParaRPr>
          </a:p>
          <a:p>
            <a:pPr lvl="0"/>
            <a:r>
              <a:rPr lang="en-US" sz="3200" i="1" dirty="0">
                <a:solidFill>
                  <a:schemeClr val="tx1"/>
                </a:solidFill>
              </a:rPr>
              <a:t>How realistic is this plan? And what can we change about this plan that would make it more realistic?</a:t>
            </a:r>
            <a:endParaRPr lang="en-US" sz="3200" dirty="0">
              <a:solidFill>
                <a:schemeClr val="tx1"/>
              </a:solidFill>
            </a:endParaRPr>
          </a:p>
          <a:p>
            <a:r>
              <a:rPr lang="en-US" sz="3200" i="1" dirty="0">
                <a:solidFill>
                  <a:schemeClr val="tx1"/>
                </a:solidFill>
              </a:rPr>
              <a:t> </a:t>
            </a:r>
            <a:endParaRPr lang="en-US" sz="3200" dirty="0">
              <a:solidFill>
                <a:schemeClr val="tx1"/>
              </a:solidFill>
            </a:endParaRPr>
          </a:p>
          <a:p>
            <a:endParaRPr lang="en-US" dirty="0"/>
          </a:p>
        </p:txBody>
      </p:sp>
      <p:pic>
        <p:nvPicPr>
          <p:cNvPr id="4" name="Picture 3"/>
          <p:cNvPicPr>
            <a:picLocks noChangeAspect="1"/>
          </p:cNvPicPr>
          <p:nvPr/>
        </p:nvPicPr>
        <p:blipFill>
          <a:blip r:embed="rId3"/>
          <a:stretch>
            <a:fillRect/>
          </a:stretch>
        </p:blipFill>
        <p:spPr>
          <a:xfrm>
            <a:off x="6840070" y="5428292"/>
            <a:ext cx="1957573" cy="1308864"/>
          </a:xfrm>
          <a:prstGeom prst="rect">
            <a:avLst/>
          </a:prstGeom>
          <a:ln w="15875">
            <a:solidFill>
              <a:schemeClr val="accent1"/>
            </a:solidFill>
          </a:ln>
        </p:spPr>
      </p:pic>
    </p:spTree>
    <p:extLst>
      <p:ext uri="{BB962C8B-B14F-4D97-AF65-F5344CB8AC3E}">
        <p14:creationId xmlns:p14="http://schemas.microsoft.com/office/powerpoint/2010/main" val="1991027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000" y="1068947"/>
            <a:ext cx="7306200" cy="989193"/>
          </a:xfrm>
        </p:spPr>
        <p:txBody>
          <a:bodyPr/>
          <a:lstStyle/>
          <a:p>
            <a:pPr algn="ctr"/>
            <a:r>
              <a:rPr lang="en-US" sz="4000" dirty="0" smtClean="0"/>
              <a:t>Wrap-Up the Mediation</a:t>
            </a:r>
            <a:endParaRPr lang="en-US" sz="4000" dirty="0"/>
          </a:p>
        </p:txBody>
      </p:sp>
      <p:sp>
        <p:nvSpPr>
          <p:cNvPr id="3" name="Subtitle 2"/>
          <p:cNvSpPr>
            <a:spLocks noGrp="1"/>
          </p:cNvSpPr>
          <p:nvPr>
            <p:ph type="subTitle" idx="1"/>
          </p:nvPr>
        </p:nvSpPr>
        <p:spPr>
          <a:xfrm>
            <a:off x="871035" y="1951710"/>
            <a:ext cx="7298929" cy="3644721"/>
          </a:xfrm>
        </p:spPr>
        <p:txBody>
          <a:bodyPr>
            <a:normAutofit fontScale="85000" lnSpcReduction="10000"/>
          </a:bodyPr>
          <a:lstStyle/>
          <a:p>
            <a:r>
              <a:rPr lang="en-US" u="sng" dirty="0">
                <a:solidFill>
                  <a:schemeClr val="tx2"/>
                </a:solidFill>
              </a:rPr>
              <a:t>Mediator should</a:t>
            </a:r>
            <a:r>
              <a:rPr lang="en-US" dirty="0">
                <a:solidFill>
                  <a:schemeClr val="tx2"/>
                </a:solidFill>
              </a:rPr>
              <a:t>:</a:t>
            </a:r>
          </a:p>
          <a:p>
            <a:r>
              <a:rPr lang="en-US" dirty="0">
                <a:solidFill>
                  <a:schemeClr val="tx2"/>
                </a:solidFill>
              </a:rPr>
              <a:t>• restate the agreement</a:t>
            </a:r>
          </a:p>
          <a:p>
            <a:r>
              <a:rPr lang="en-US" dirty="0">
                <a:solidFill>
                  <a:schemeClr val="tx2"/>
                </a:solidFill>
              </a:rPr>
              <a:t>• discuss relevant YFU policy and</a:t>
            </a:r>
          </a:p>
          <a:p>
            <a:r>
              <a:rPr lang="en-US" dirty="0">
                <a:solidFill>
                  <a:schemeClr val="tx2"/>
                </a:solidFill>
              </a:rPr>
              <a:t>  procedures</a:t>
            </a:r>
          </a:p>
          <a:p>
            <a:r>
              <a:rPr lang="en-US" dirty="0">
                <a:solidFill>
                  <a:schemeClr val="tx2"/>
                </a:solidFill>
              </a:rPr>
              <a:t>• thank the participants for their</a:t>
            </a:r>
          </a:p>
          <a:p>
            <a:r>
              <a:rPr lang="en-US" dirty="0">
                <a:solidFill>
                  <a:schemeClr val="tx2"/>
                </a:solidFill>
              </a:rPr>
              <a:t>  participation</a:t>
            </a:r>
          </a:p>
          <a:p>
            <a:r>
              <a:rPr lang="en-US" dirty="0">
                <a:solidFill>
                  <a:schemeClr val="tx2"/>
                </a:solidFill>
              </a:rPr>
              <a:t>• create a written agreement (post-mediation)</a:t>
            </a:r>
          </a:p>
        </p:txBody>
      </p:sp>
      <p:pic>
        <p:nvPicPr>
          <p:cNvPr id="6" name="Picture 5"/>
          <p:cNvPicPr>
            <a:picLocks noChangeAspect="1"/>
          </p:cNvPicPr>
          <p:nvPr/>
        </p:nvPicPr>
        <p:blipFill>
          <a:blip r:embed="rId3"/>
          <a:stretch>
            <a:fillRect/>
          </a:stretch>
        </p:blipFill>
        <p:spPr>
          <a:xfrm>
            <a:off x="6135504" y="2301159"/>
            <a:ext cx="2773920" cy="1865538"/>
          </a:xfrm>
          <a:prstGeom prst="rect">
            <a:avLst/>
          </a:prstGeom>
        </p:spPr>
      </p:pic>
    </p:spTree>
    <p:extLst>
      <p:ext uri="{BB962C8B-B14F-4D97-AF65-F5344CB8AC3E}">
        <p14:creationId xmlns:p14="http://schemas.microsoft.com/office/powerpoint/2010/main" val="966523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460" y="1033916"/>
            <a:ext cx="7306200" cy="929658"/>
          </a:xfrm>
        </p:spPr>
        <p:txBody>
          <a:bodyPr/>
          <a:lstStyle/>
          <a:p>
            <a:r>
              <a:rPr lang="en-US" sz="4000" dirty="0"/>
              <a:t>Documenting the Mediation</a:t>
            </a:r>
          </a:p>
        </p:txBody>
      </p:sp>
      <p:sp>
        <p:nvSpPr>
          <p:cNvPr id="3" name="Subtitle 2"/>
          <p:cNvSpPr>
            <a:spLocks noGrp="1"/>
          </p:cNvSpPr>
          <p:nvPr>
            <p:ph type="subTitle" idx="1"/>
          </p:nvPr>
        </p:nvSpPr>
        <p:spPr>
          <a:xfrm>
            <a:off x="940608" y="1963573"/>
            <a:ext cx="7727903" cy="3815433"/>
          </a:xfrm>
        </p:spPr>
        <p:txBody>
          <a:bodyPr>
            <a:normAutofit/>
          </a:bodyPr>
          <a:lstStyle/>
          <a:p>
            <a:r>
              <a:rPr lang="en-US" dirty="0">
                <a:solidFill>
                  <a:schemeClr val="tx2"/>
                </a:solidFill>
              </a:rPr>
              <a:t>• </a:t>
            </a:r>
            <a:r>
              <a:rPr lang="en-US" dirty="0" smtClean="0">
                <a:solidFill>
                  <a:schemeClr val="tx2"/>
                </a:solidFill>
              </a:rPr>
              <a:t>	date </a:t>
            </a:r>
            <a:endParaRPr lang="en-US" dirty="0">
              <a:solidFill>
                <a:schemeClr val="tx2"/>
              </a:solidFill>
            </a:endParaRPr>
          </a:p>
          <a:p>
            <a:r>
              <a:rPr lang="en-US" dirty="0">
                <a:solidFill>
                  <a:schemeClr val="tx2"/>
                </a:solidFill>
              </a:rPr>
              <a:t>• </a:t>
            </a:r>
            <a:r>
              <a:rPr lang="en-US" dirty="0" smtClean="0">
                <a:solidFill>
                  <a:schemeClr val="tx2"/>
                </a:solidFill>
              </a:rPr>
              <a:t>	who </a:t>
            </a:r>
            <a:r>
              <a:rPr lang="en-US" dirty="0">
                <a:solidFill>
                  <a:schemeClr val="tx2"/>
                </a:solidFill>
              </a:rPr>
              <a:t>attended </a:t>
            </a:r>
          </a:p>
          <a:p>
            <a:r>
              <a:rPr lang="en-US" dirty="0">
                <a:solidFill>
                  <a:schemeClr val="tx2"/>
                </a:solidFill>
              </a:rPr>
              <a:t>• </a:t>
            </a:r>
            <a:r>
              <a:rPr lang="en-US" dirty="0" smtClean="0">
                <a:solidFill>
                  <a:schemeClr val="tx2"/>
                </a:solidFill>
              </a:rPr>
              <a:t>	detailed </a:t>
            </a:r>
            <a:r>
              <a:rPr lang="en-US" dirty="0">
                <a:solidFill>
                  <a:schemeClr val="tx2"/>
                </a:solidFill>
              </a:rPr>
              <a:t>list of the issues</a:t>
            </a:r>
          </a:p>
          <a:p>
            <a:r>
              <a:rPr lang="en-US" dirty="0">
                <a:solidFill>
                  <a:schemeClr val="tx2"/>
                </a:solidFill>
              </a:rPr>
              <a:t>  </a:t>
            </a:r>
            <a:r>
              <a:rPr lang="en-US" dirty="0" smtClean="0">
                <a:solidFill>
                  <a:schemeClr val="tx2"/>
                </a:solidFill>
              </a:rPr>
              <a:t>	presented</a:t>
            </a:r>
            <a:endParaRPr lang="en-US" dirty="0">
              <a:solidFill>
                <a:schemeClr val="tx2"/>
              </a:solidFill>
            </a:endParaRPr>
          </a:p>
          <a:p>
            <a:r>
              <a:rPr lang="en-US" dirty="0">
                <a:solidFill>
                  <a:schemeClr val="tx2"/>
                </a:solidFill>
              </a:rPr>
              <a:t>• </a:t>
            </a:r>
            <a:r>
              <a:rPr lang="en-US" dirty="0" smtClean="0">
                <a:solidFill>
                  <a:schemeClr val="tx2"/>
                </a:solidFill>
              </a:rPr>
              <a:t>	detailed </a:t>
            </a:r>
            <a:r>
              <a:rPr lang="en-US" dirty="0">
                <a:solidFill>
                  <a:schemeClr val="tx2"/>
                </a:solidFill>
              </a:rPr>
              <a:t>list of the agreed</a:t>
            </a:r>
          </a:p>
          <a:p>
            <a:r>
              <a:rPr lang="en-US" dirty="0">
                <a:solidFill>
                  <a:schemeClr val="tx2"/>
                </a:solidFill>
              </a:rPr>
              <a:t>  </a:t>
            </a:r>
            <a:r>
              <a:rPr lang="en-US" dirty="0" smtClean="0">
                <a:solidFill>
                  <a:schemeClr val="tx2"/>
                </a:solidFill>
              </a:rPr>
              <a:t>	upon </a:t>
            </a:r>
            <a:r>
              <a:rPr lang="en-US" dirty="0" smtClean="0">
                <a:solidFill>
                  <a:schemeClr val="tx2"/>
                </a:solidFill>
              </a:rPr>
              <a:t>solutions</a:t>
            </a:r>
          </a:p>
          <a:p>
            <a:pPr marL="457200" indent="-457200">
              <a:buFont typeface="Arial" panose="020B0604020202020204" pitchFamily="34" charset="0"/>
              <a:buChar char="•"/>
            </a:pPr>
            <a:r>
              <a:rPr lang="en-US" dirty="0">
                <a:solidFill>
                  <a:schemeClr val="tx2"/>
                </a:solidFill>
              </a:rPr>
              <a:t>s</a:t>
            </a:r>
            <a:r>
              <a:rPr lang="en-US" dirty="0" smtClean="0">
                <a:solidFill>
                  <a:schemeClr val="tx2"/>
                </a:solidFill>
              </a:rPr>
              <a:t>end to the SSM</a:t>
            </a:r>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8900">
            <a:off x="6375983" y="3091069"/>
            <a:ext cx="2549356" cy="2374275"/>
          </a:xfrm>
          <a:prstGeom prst="rect">
            <a:avLst/>
          </a:prstGeom>
        </p:spPr>
      </p:pic>
    </p:spTree>
    <p:extLst>
      <p:ext uri="{BB962C8B-B14F-4D97-AF65-F5344CB8AC3E}">
        <p14:creationId xmlns:p14="http://schemas.microsoft.com/office/powerpoint/2010/main" val="1787687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869" y="1095282"/>
            <a:ext cx="8537713" cy="1009694"/>
          </a:xfrm>
        </p:spPr>
        <p:txBody>
          <a:bodyPr/>
          <a:lstStyle/>
          <a:p>
            <a:r>
              <a:rPr lang="en-US" sz="4000" dirty="0"/>
              <a:t>Practice</a:t>
            </a:r>
            <a:r>
              <a:rPr lang="en-US" sz="4000" dirty="0" smtClean="0"/>
              <a:t>: Role Play </a:t>
            </a:r>
            <a:endParaRPr lang="en-US" sz="4000" dirty="0"/>
          </a:p>
        </p:txBody>
      </p:sp>
      <p:sp>
        <p:nvSpPr>
          <p:cNvPr id="3" name="Subtitle 2"/>
          <p:cNvSpPr>
            <a:spLocks noGrp="1"/>
          </p:cNvSpPr>
          <p:nvPr>
            <p:ph type="subTitle" idx="1"/>
          </p:nvPr>
        </p:nvSpPr>
        <p:spPr>
          <a:xfrm>
            <a:off x="347869" y="2104976"/>
            <a:ext cx="8382296" cy="4444680"/>
          </a:xfrm>
        </p:spPr>
        <p:txBody>
          <a:bodyPr>
            <a:normAutofit/>
          </a:bodyPr>
          <a:lstStyle/>
          <a:p>
            <a:r>
              <a:rPr lang="en-US" dirty="0" smtClean="0">
                <a:solidFill>
                  <a:schemeClr val="tx2"/>
                </a:solidFill>
              </a:rPr>
              <a:t>Debrief questions:</a:t>
            </a:r>
          </a:p>
          <a:p>
            <a:pPr marL="457200" indent="-457200">
              <a:buFont typeface="Arial" panose="020B0604020202020204" pitchFamily="34" charset="0"/>
              <a:buChar char="•"/>
            </a:pPr>
            <a:endParaRPr lang="en-US" dirty="0">
              <a:solidFill>
                <a:schemeClr val="tx2"/>
              </a:solidFill>
            </a:endParaRPr>
          </a:p>
          <a:p>
            <a:pPr marL="457200" indent="-457200">
              <a:buFont typeface="Arial" panose="020B0604020202020204" pitchFamily="34" charset="0"/>
              <a:buChar char="•"/>
            </a:pPr>
            <a:r>
              <a:rPr lang="en-US" dirty="0" smtClean="0">
                <a:solidFill>
                  <a:schemeClr val="tx2"/>
                </a:solidFill>
              </a:rPr>
              <a:t>What went well? </a:t>
            </a:r>
          </a:p>
          <a:p>
            <a:pPr marL="457200" indent="-457200">
              <a:buFont typeface="Arial" panose="020B0604020202020204" pitchFamily="34" charset="0"/>
              <a:buChar char="•"/>
            </a:pPr>
            <a:endParaRPr lang="en-US" dirty="0">
              <a:solidFill>
                <a:schemeClr val="tx2"/>
              </a:solidFill>
            </a:endParaRPr>
          </a:p>
          <a:p>
            <a:pPr marL="457200" indent="-457200">
              <a:buFont typeface="Arial" panose="020B0604020202020204" pitchFamily="34" charset="0"/>
              <a:buChar char="•"/>
            </a:pPr>
            <a:r>
              <a:rPr lang="en-US" dirty="0" smtClean="0">
                <a:solidFill>
                  <a:schemeClr val="tx2"/>
                </a:solidFill>
              </a:rPr>
              <a:t>What was challenging?</a:t>
            </a:r>
          </a:p>
          <a:p>
            <a:pPr marL="457200" indent="-457200">
              <a:buFont typeface="Arial" panose="020B0604020202020204" pitchFamily="34" charset="0"/>
              <a:buChar char="•"/>
            </a:pPr>
            <a:endParaRPr lang="en-US" dirty="0">
              <a:solidFill>
                <a:schemeClr val="tx2"/>
              </a:solidFill>
            </a:endParaRPr>
          </a:p>
          <a:p>
            <a:pPr marL="457200" indent="-457200">
              <a:buFont typeface="Arial" panose="020B0604020202020204" pitchFamily="34" charset="0"/>
              <a:buChar char="•"/>
            </a:pPr>
            <a:r>
              <a:rPr lang="en-US" dirty="0" smtClean="0">
                <a:solidFill>
                  <a:schemeClr val="tx2"/>
                </a:solidFill>
              </a:rPr>
              <a:t>Did anyone in your group do a really good job? What did you notice about their style?</a:t>
            </a:r>
            <a:endParaRPr lang="en-US" dirty="0">
              <a:solidFill>
                <a:schemeClr val="tx2"/>
              </a:solidFill>
            </a:endParaRPr>
          </a:p>
        </p:txBody>
      </p:sp>
    </p:spTree>
    <p:extLst>
      <p:ext uri="{BB962C8B-B14F-4D97-AF65-F5344CB8AC3E}">
        <p14:creationId xmlns:p14="http://schemas.microsoft.com/office/powerpoint/2010/main" val="3421363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152" y="1660125"/>
            <a:ext cx="3400148" cy="4250185"/>
          </a:xfrm>
          <a:prstGeom prst="rect">
            <a:avLst/>
          </a:prstGeom>
        </p:spPr>
      </p:pic>
    </p:spTree>
    <p:extLst>
      <p:ext uri="{BB962C8B-B14F-4D97-AF65-F5344CB8AC3E}">
        <p14:creationId xmlns:p14="http://schemas.microsoft.com/office/powerpoint/2010/main" val="562976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666" y="1053455"/>
            <a:ext cx="8157816" cy="772732"/>
          </a:xfrm>
        </p:spPr>
        <p:txBody>
          <a:bodyPr/>
          <a:lstStyle/>
          <a:p>
            <a:r>
              <a:rPr lang="en-US" sz="2800" dirty="0"/>
              <a:t>Session Objectives- Volunteers will be able to: </a:t>
            </a:r>
            <a:r>
              <a:rPr lang="en-US" sz="4800" dirty="0"/>
              <a:t/>
            </a:r>
            <a:br>
              <a:rPr lang="en-US" sz="4800" dirty="0"/>
            </a:br>
            <a:endParaRPr lang="en-US" sz="4800" dirty="0"/>
          </a:p>
        </p:txBody>
      </p:sp>
      <p:sp>
        <p:nvSpPr>
          <p:cNvPr id="3" name="Subtitle 2"/>
          <p:cNvSpPr>
            <a:spLocks noGrp="1"/>
          </p:cNvSpPr>
          <p:nvPr>
            <p:ph type="subTitle" idx="1"/>
          </p:nvPr>
        </p:nvSpPr>
        <p:spPr>
          <a:xfrm>
            <a:off x="1000957" y="2093367"/>
            <a:ext cx="7298929" cy="3932529"/>
          </a:xfrm>
        </p:spPr>
        <p:txBody>
          <a:bodyPr>
            <a:normAutofit/>
          </a:bodyPr>
          <a:lstStyle/>
          <a:p>
            <a:pPr marL="514350" indent="-514350">
              <a:buFont typeface="+mj-lt"/>
              <a:buAutoNum type="arabicPeriod"/>
            </a:pPr>
            <a:r>
              <a:rPr lang="en-US" dirty="0">
                <a:solidFill>
                  <a:schemeClr val="tx2"/>
                </a:solidFill>
              </a:rPr>
              <a:t>Define and describe mediation</a:t>
            </a:r>
          </a:p>
          <a:p>
            <a:pPr marL="514350" indent="-514350">
              <a:buFont typeface="+mj-lt"/>
              <a:buAutoNum type="arabicPeriod"/>
            </a:pPr>
            <a:endParaRPr lang="en-US" dirty="0" smtClean="0">
              <a:solidFill>
                <a:schemeClr val="tx2"/>
              </a:solidFill>
            </a:endParaRPr>
          </a:p>
          <a:p>
            <a:pPr marL="514350" indent="-514350">
              <a:buFont typeface="+mj-lt"/>
              <a:buAutoNum type="arabicPeriod"/>
            </a:pPr>
            <a:endParaRPr lang="en-US" dirty="0">
              <a:solidFill>
                <a:schemeClr val="tx2"/>
              </a:solidFill>
            </a:endParaRPr>
          </a:p>
          <a:p>
            <a:pPr marL="514350" indent="-514350">
              <a:buFont typeface="+mj-lt"/>
              <a:buAutoNum type="arabicPeriod"/>
            </a:pPr>
            <a:r>
              <a:rPr lang="en-US" dirty="0">
                <a:solidFill>
                  <a:schemeClr val="tx2"/>
                </a:solidFill>
              </a:rPr>
              <a:t>Use the five steps outlined in the AR Training Manual to lead a mediation (or problem solving discussion</a:t>
            </a:r>
            <a:r>
              <a:rPr lang="en-US" dirty="0" smtClean="0">
                <a:solidFill>
                  <a:schemeClr val="tx2"/>
                </a:solidFill>
              </a:rPr>
              <a:t>)</a:t>
            </a:r>
          </a:p>
          <a:p>
            <a:pPr marL="514350" indent="-514350">
              <a:buFont typeface="+mj-lt"/>
              <a:buAutoNum type="arabicPeriod"/>
            </a:pPr>
            <a:endParaRPr lang="en-US" dirty="0">
              <a:solidFill>
                <a:schemeClr val="tx2"/>
              </a:solidFill>
            </a:endParaRPr>
          </a:p>
          <a:p>
            <a:pPr marL="514350" indent="-514350">
              <a:buFont typeface="+mj-lt"/>
              <a:buAutoNum type="arabicPeriod"/>
            </a:pPr>
            <a:endParaRPr lang="en-US" dirty="0">
              <a:solidFill>
                <a:schemeClr val="tx2"/>
              </a:solidFill>
            </a:endParaRPr>
          </a:p>
          <a:p>
            <a:pPr marL="514350" indent="-514350">
              <a:buFont typeface="+mj-lt"/>
              <a:buAutoNum type="arabicPeriod"/>
            </a:pPr>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387" y="5143454"/>
            <a:ext cx="2611345" cy="1471057"/>
          </a:xfrm>
          <a:prstGeom prst="rect">
            <a:avLst/>
          </a:prstGeom>
        </p:spPr>
      </p:pic>
    </p:spTree>
    <p:extLst>
      <p:ext uri="{BB962C8B-B14F-4D97-AF65-F5344CB8AC3E}">
        <p14:creationId xmlns:p14="http://schemas.microsoft.com/office/powerpoint/2010/main" val="209208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826" y="2081109"/>
            <a:ext cx="7306200" cy="1470025"/>
          </a:xfrm>
        </p:spPr>
        <p:txBody>
          <a:bodyPr/>
          <a:lstStyle/>
          <a:p>
            <a:pPr algn="ctr"/>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1956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909632"/>
            <a:ext cx="7852822" cy="2698944"/>
          </a:xfrm>
        </p:spPr>
        <p:txBody>
          <a:bodyPr/>
          <a:lstStyle/>
          <a:p>
            <a:pPr algn="ctr"/>
            <a:r>
              <a:rPr lang="en-US" dirty="0"/>
              <a:t>What is mediation and why is this important to YFU?</a:t>
            </a:r>
          </a:p>
        </p:txBody>
      </p:sp>
    </p:spTree>
    <p:extLst>
      <p:ext uri="{BB962C8B-B14F-4D97-AF65-F5344CB8AC3E}">
        <p14:creationId xmlns:p14="http://schemas.microsoft.com/office/powerpoint/2010/main" val="308744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730" y="928709"/>
            <a:ext cx="7306200" cy="1157585"/>
          </a:xfrm>
        </p:spPr>
        <p:txBody>
          <a:bodyPr/>
          <a:lstStyle/>
          <a:p>
            <a:pPr algn="ctr"/>
            <a:r>
              <a:rPr lang="en-US" sz="2800" dirty="0"/>
              <a:t>Common support problems that may require a mediation:</a:t>
            </a:r>
            <a:r>
              <a:rPr lang="en-US" dirty="0">
                <a:solidFill>
                  <a:schemeClr val="tx1"/>
                </a:solidFill>
              </a:rPr>
              <a:t/>
            </a:r>
            <a:br>
              <a:rPr lang="en-US" dirty="0">
                <a:solidFill>
                  <a:schemeClr val="tx1"/>
                </a:solidFill>
              </a:rPr>
            </a:br>
            <a:endParaRPr lang="en-US" sz="2800" dirty="0"/>
          </a:p>
        </p:txBody>
      </p:sp>
      <p:sp>
        <p:nvSpPr>
          <p:cNvPr id="3" name="Subtitle 2"/>
          <p:cNvSpPr>
            <a:spLocks noGrp="1"/>
          </p:cNvSpPr>
          <p:nvPr>
            <p:ph type="subTitle" idx="1"/>
          </p:nvPr>
        </p:nvSpPr>
        <p:spPr>
          <a:xfrm>
            <a:off x="1159270" y="1948071"/>
            <a:ext cx="7298929" cy="4353338"/>
          </a:xfrm>
        </p:spPr>
        <p:txBody>
          <a:bodyPr>
            <a:normAutofit fontScale="77500" lnSpcReduction="20000"/>
          </a:bodyPr>
          <a:lstStyle/>
          <a:p>
            <a:pPr marL="457200" indent="-457200">
              <a:lnSpc>
                <a:spcPct val="150000"/>
              </a:lnSpc>
              <a:buFont typeface="Arial" panose="020B0604020202020204" pitchFamily="34" charset="0"/>
              <a:buChar char="•"/>
            </a:pPr>
            <a:r>
              <a:rPr lang="en-US" sz="2800" dirty="0">
                <a:solidFill>
                  <a:srgbClr val="461E50"/>
                </a:solidFill>
              </a:rPr>
              <a:t>Curfew/House Rules</a:t>
            </a:r>
          </a:p>
          <a:p>
            <a:pPr marL="457200" indent="-457200">
              <a:lnSpc>
                <a:spcPct val="150000"/>
              </a:lnSpc>
              <a:buFont typeface="Arial" panose="020B0604020202020204" pitchFamily="34" charset="0"/>
              <a:buChar char="•"/>
            </a:pPr>
            <a:r>
              <a:rPr lang="en-US" sz="2800" dirty="0">
                <a:solidFill>
                  <a:srgbClr val="461E50"/>
                </a:solidFill>
              </a:rPr>
              <a:t>Drinking</a:t>
            </a:r>
          </a:p>
          <a:p>
            <a:pPr marL="457200" indent="-457200">
              <a:lnSpc>
                <a:spcPct val="150000"/>
              </a:lnSpc>
              <a:buFont typeface="Arial" panose="020B0604020202020204" pitchFamily="34" charset="0"/>
              <a:buChar char="•"/>
            </a:pPr>
            <a:r>
              <a:rPr lang="en-US" sz="2800" dirty="0">
                <a:solidFill>
                  <a:srgbClr val="461E50"/>
                </a:solidFill>
              </a:rPr>
              <a:t>Sibling Rivalry</a:t>
            </a:r>
          </a:p>
          <a:p>
            <a:pPr marL="457200" indent="-457200">
              <a:lnSpc>
                <a:spcPct val="150000"/>
              </a:lnSpc>
              <a:buFont typeface="Arial" panose="020B0604020202020204" pitchFamily="34" charset="0"/>
              <a:buChar char="•"/>
            </a:pPr>
            <a:r>
              <a:rPr lang="en-US" sz="2800" dirty="0">
                <a:solidFill>
                  <a:srgbClr val="461E50"/>
                </a:solidFill>
              </a:rPr>
              <a:t>Technology Usage</a:t>
            </a:r>
          </a:p>
          <a:p>
            <a:pPr marL="457200" indent="-457200">
              <a:lnSpc>
                <a:spcPct val="150000"/>
              </a:lnSpc>
              <a:buFont typeface="Arial" panose="020B0604020202020204" pitchFamily="34" charset="0"/>
              <a:buChar char="•"/>
            </a:pPr>
            <a:r>
              <a:rPr lang="en-US" sz="2800" dirty="0">
                <a:solidFill>
                  <a:srgbClr val="461E50"/>
                </a:solidFill>
              </a:rPr>
              <a:t>Money</a:t>
            </a:r>
          </a:p>
          <a:p>
            <a:pPr marL="457200" indent="-457200">
              <a:lnSpc>
                <a:spcPct val="150000"/>
              </a:lnSpc>
              <a:buFont typeface="Arial" panose="020B0604020202020204" pitchFamily="34" charset="0"/>
              <a:buChar char="•"/>
            </a:pPr>
            <a:r>
              <a:rPr lang="en-US" sz="2800" dirty="0">
                <a:solidFill>
                  <a:srgbClr val="461E50"/>
                </a:solidFill>
              </a:rPr>
              <a:t>Friends</a:t>
            </a:r>
          </a:p>
          <a:p>
            <a:pPr marL="457200" indent="-457200">
              <a:lnSpc>
                <a:spcPct val="150000"/>
              </a:lnSpc>
              <a:buFont typeface="Arial" panose="020B0604020202020204" pitchFamily="34" charset="0"/>
              <a:buChar char="•"/>
            </a:pPr>
            <a:r>
              <a:rPr lang="en-US" sz="2800" dirty="0">
                <a:solidFill>
                  <a:srgbClr val="461E50"/>
                </a:solidFill>
              </a:rPr>
              <a:t>Isolation/not participating</a:t>
            </a:r>
          </a:p>
          <a:p>
            <a:pPr marL="457200" indent="-457200">
              <a:lnSpc>
                <a:spcPct val="150000"/>
              </a:lnSpc>
              <a:buFont typeface="Arial" panose="020B0604020202020204" pitchFamily="34" charset="0"/>
              <a:buChar char="•"/>
            </a:pPr>
            <a:r>
              <a:rPr lang="en-US" sz="2800" dirty="0">
                <a:solidFill>
                  <a:srgbClr val="461E50"/>
                </a:solidFill>
              </a:rPr>
              <a:t>Homesickness/Culture Shock</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209138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575" y="923925"/>
            <a:ext cx="7305675" cy="740749"/>
          </a:xfrm>
        </p:spPr>
        <p:txBody>
          <a:bodyPr/>
          <a:lstStyle/>
          <a:p>
            <a:pPr algn="ctr"/>
            <a:r>
              <a:rPr lang="en-US" sz="3200" dirty="0"/>
              <a:t>What Is Mediation?</a:t>
            </a:r>
          </a:p>
        </p:txBody>
      </p:sp>
      <p:sp>
        <p:nvSpPr>
          <p:cNvPr id="3" name="Subtitle 2"/>
          <p:cNvSpPr>
            <a:spLocks noGrp="1"/>
          </p:cNvSpPr>
          <p:nvPr>
            <p:ph type="subTitle" idx="1"/>
          </p:nvPr>
        </p:nvSpPr>
        <p:spPr>
          <a:xfrm>
            <a:off x="438150" y="1483523"/>
            <a:ext cx="7900629" cy="2318197"/>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en-US" sz="2400" dirty="0">
                <a:solidFill>
                  <a:schemeClr val="tx2"/>
                </a:solidFill>
              </a:rPr>
              <a:t>A process, guided by a trained and impartial mediator, through which the participants arrive at a mutually acceptable agreement.</a:t>
            </a:r>
            <a:r>
              <a:rPr lang="en-US" sz="2400" b="1" dirty="0"/>
              <a:t> </a:t>
            </a:r>
            <a:endParaRPr lang="en-US" sz="2400" b="1">
              <a:solidFill>
                <a:schemeClr val="tx2"/>
              </a:solidFill>
            </a:endParaRPr>
          </a:p>
          <a:p>
            <a:pPr marL="457200" indent="-457200">
              <a:lnSpc>
                <a:spcPct val="150000"/>
              </a:lnSpc>
              <a:buFont typeface="Arial" panose="020B0604020202020204" pitchFamily="34" charset="0"/>
              <a:buChar char="•"/>
            </a:pPr>
            <a:r>
              <a:rPr lang="en-US" sz="2400" dirty="0">
                <a:solidFill>
                  <a:schemeClr val="tx2"/>
                </a:solidFill>
              </a:rPr>
              <a:t>Mediation deals with feelings: Each person is encouraged to tell their own story in their own way</a:t>
            </a:r>
          </a:p>
          <a:p>
            <a:pPr>
              <a:lnSpc>
                <a:spcPct val="150000"/>
              </a:lnSpc>
            </a:pPr>
            <a:endParaRPr lang="en-US" dirty="0">
              <a:solidFill>
                <a:schemeClr val="tx2"/>
              </a:solidFill>
            </a:endParaRPr>
          </a:p>
          <a:p>
            <a:pPr>
              <a:lnSpc>
                <a:spcPct val="150000"/>
              </a:lnSpc>
            </a:pPr>
            <a:endParaRPr lang="en-US" dirty="0">
              <a:solidFill>
                <a:schemeClr val="tx2"/>
              </a:solidFill>
            </a:endParaRPr>
          </a:p>
          <a:p>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144" y="610281"/>
            <a:ext cx="1418396" cy="1261713"/>
          </a:xfrm>
          <a:prstGeom prst="rect">
            <a:avLst/>
          </a:prstGeom>
        </p:spPr>
      </p:pic>
      <p:sp>
        <p:nvSpPr>
          <p:cNvPr id="6" name="TextBox 5"/>
          <p:cNvSpPr txBox="1"/>
          <p:nvPr/>
        </p:nvSpPr>
        <p:spPr>
          <a:xfrm>
            <a:off x="655530" y="4724400"/>
            <a:ext cx="7461609" cy="1569660"/>
          </a:xfrm>
          <a:prstGeom prst="rect">
            <a:avLst/>
          </a:prstGeom>
          <a:noFill/>
        </p:spPr>
        <p:txBody>
          <a:bodyPr wrap="square" rtlCol="0" anchor="t">
            <a:spAutoFit/>
          </a:bodyPr>
          <a:lstStyle/>
          <a:p>
            <a:r>
              <a:rPr lang="en-US" sz="2400" dirty="0">
                <a:solidFill>
                  <a:schemeClr val="tx2"/>
                </a:solidFill>
                <a:latin typeface="National-Medium"/>
                <a:cs typeface="National-Medium"/>
              </a:rPr>
              <a:t>Mediation is: </a:t>
            </a:r>
            <a:endParaRPr lang="en-US"/>
          </a:p>
          <a:p>
            <a:pPr marL="1257300" lvl="2" indent="-342900">
              <a:buFont typeface="Arial"/>
              <a:buChar char="•"/>
            </a:pPr>
            <a:r>
              <a:rPr lang="en-US" sz="2400" dirty="0">
                <a:solidFill>
                  <a:schemeClr val="tx2"/>
                </a:solidFill>
                <a:latin typeface="National-Medium"/>
                <a:cs typeface="National-Medium"/>
              </a:rPr>
              <a:t>voluntary </a:t>
            </a:r>
            <a:endParaRPr lang="en-US" dirty="0">
              <a:solidFill>
                <a:srgbClr val="3C3C3B"/>
              </a:solidFill>
              <a:latin typeface="Calibri"/>
              <a:cs typeface="National-Medium"/>
            </a:endParaRPr>
          </a:p>
          <a:p>
            <a:pPr marL="1257300" lvl="2" indent="-342900">
              <a:buFont typeface="Arial"/>
              <a:buChar char="•"/>
            </a:pPr>
            <a:r>
              <a:rPr lang="en-US" sz="2400" dirty="0">
                <a:solidFill>
                  <a:schemeClr val="tx2"/>
                </a:solidFill>
                <a:latin typeface="National-Medium"/>
                <a:cs typeface="National-Medium"/>
              </a:rPr>
              <a:t>managed by participants </a:t>
            </a:r>
            <a:endParaRPr lang="en-US">
              <a:solidFill>
                <a:srgbClr val="3C3C3B"/>
              </a:solidFill>
              <a:latin typeface="Calibri"/>
              <a:cs typeface="National-Medium"/>
            </a:endParaRPr>
          </a:p>
          <a:p>
            <a:pPr marL="1257300" lvl="2" indent="-342900">
              <a:buFont typeface="Arial"/>
              <a:buChar char="•"/>
            </a:pPr>
            <a:r>
              <a:rPr lang="en-US" sz="2400" dirty="0">
                <a:solidFill>
                  <a:schemeClr val="tx2"/>
                </a:solidFill>
                <a:latin typeface="National-Medium"/>
                <a:cs typeface="National-Medium"/>
              </a:rPr>
              <a:t>solution orientation and future focused </a:t>
            </a:r>
            <a:endParaRPr lang="en-US" dirty="0"/>
          </a:p>
        </p:txBody>
      </p:sp>
    </p:spTree>
    <p:extLst>
      <p:ext uri="{BB962C8B-B14F-4D97-AF65-F5344CB8AC3E}">
        <p14:creationId xmlns:p14="http://schemas.microsoft.com/office/powerpoint/2010/main" val="372747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263" y="1273112"/>
            <a:ext cx="7306200" cy="1470025"/>
          </a:xfrm>
        </p:spPr>
        <p:txBody>
          <a:bodyPr/>
          <a:lstStyle/>
          <a:p>
            <a:r>
              <a:rPr lang="en-US" sz="3600" dirty="0"/>
              <a:t>Mediation is not…..</a:t>
            </a:r>
          </a:p>
        </p:txBody>
      </p:sp>
      <p:sp>
        <p:nvSpPr>
          <p:cNvPr id="3" name="Subtitle 2"/>
          <p:cNvSpPr>
            <a:spLocks noGrp="1"/>
          </p:cNvSpPr>
          <p:nvPr>
            <p:ph type="subTitle" idx="1"/>
          </p:nvPr>
        </p:nvSpPr>
        <p:spPr>
          <a:xfrm>
            <a:off x="1087263" y="2238962"/>
            <a:ext cx="7298929" cy="3748552"/>
          </a:xfrm>
        </p:spPr>
        <p:txBody>
          <a:bodyPr>
            <a:normAutofit/>
          </a:bodyPr>
          <a:lstStyle/>
          <a:p>
            <a:pPr>
              <a:lnSpc>
                <a:spcPct val="150000"/>
              </a:lnSpc>
            </a:pPr>
            <a:r>
              <a:rPr lang="en-US" dirty="0">
                <a:solidFill>
                  <a:schemeClr val="tx2"/>
                </a:solidFill>
              </a:rPr>
              <a:t>• counseling</a:t>
            </a:r>
          </a:p>
          <a:p>
            <a:pPr>
              <a:lnSpc>
                <a:spcPct val="150000"/>
              </a:lnSpc>
            </a:pPr>
            <a:r>
              <a:rPr lang="en-US" dirty="0">
                <a:solidFill>
                  <a:schemeClr val="tx2"/>
                </a:solidFill>
              </a:rPr>
              <a:t>• past focused</a:t>
            </a:r>
          </a:p>
          <a:p>
            <a:pPr>
              <a:lnSpc>
                <a:spcPct val="150000"/>
              </a:lnSpc>
            </a:pPr>
            <a:r>
              <a:rPr lang="en-US" dirty="0">
                <a:solidFill>
                  <a:schemeClr val="tx2"/>
                </a:solidFill>
              </a:rPr>
              <a:t>• talking about problems</a:t>
            </a:r>
          </a:p>
          <a:p>
            <a:pPr>
              <a:lnSpc>
                <a:spcPct val="150000"/>
              </a:lnSpc>
            </a:pPr>
            <a:r>
              <a:rPr lang="en-US" dirty="0">
                <a:solidFill>
                  <a:schemeClr val="tx2"/>
                </a:solidFill>
              </a:rPr>
              <a:t>• a judgment of right or wrong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361" y="430612"/>
            <a:ext cx="2984976" cy="1685000"/>
          </a:xfrm>
          <a:prstGeom prst="rect">
            <a:avLst/>
          </a:prstGeom>
        </p:spPr>
      </p:pic>
    </p:spTree>
    <p:extLst>
      <p:ext uri="{BB962C8B-B14F-4D97-AF65-F5344CB8AC3E}">
        <p14:creationId xmlns:p14="http://schemas.microsoft.com/office/powerpoint/2010/main" val="4004244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697" y="786529"/>
            <a:ext cx="7789982" cy="2743480"/>
          </a:xfrm>
        </p:spPr>
        <p:txBody>
          <a:bodyPr/>
          <a:lstStyle/>
          <a:p>
            <a:pPr algn="ctr">
              <a:lnSpc>
                <a:spcPct val="150000"/>
              </a:lnSpc>
            </a:pPr>
            <a:r>
              <a:rPr lang="en-US" sz="4000" dirty="0"/>
              <a:t>Small group work: What are the </a:t>
            </a:r>
            <a:r>
              <a:rPr lang="en-US" sz="4000" i="1" dirty="0"/>
              <a:t>skills and characteristics </a:t>
            </a:r>
            <a:r>
              <a:rPr lang="en-US" sz="4000" dirty="0"/>
              <a:t>of a good mediator?</a:t>
            </a:r>
            <a:r>
              <a:rPr lang="en-US" sz="3600" dirty="0"/>
              <a:t/>
            </a:r>
            <a:br>
              <a:rPr lang="en-US" sz="3600" dirty="0"/>
            </a:br>
            <a:endParaRPr lang="en-US" sz="3600" dirty="0"/>
          </a:p>
        </p:txBody>
      </p:sp>
      <p:pic>
        <p:nvPicPr>
          <p:cNvPr id="6" name="Picture 5"/>
          <p:cNvPicPr>
            <a:picLocks noChangeAspect="1"/>
          </p:cNvPicPr>
          <p:nvPr/>
        </p:nvPicPr>
        <p:blipFill>
          <a:blip r:embed="rId3"/>
          <a:stretch>
            <a:fillRect/>
          </a:stretch>
        </p:blipFill>
        <p:spPr>
          <a:xfrm>
            <a:off x="2632957" y="3859619"/>
            <a:ext cx="3615956" cy="2711967"/>
          </a:xfrm>
          <a:prstGeom prst="rect">
            <a:avLst/>
          </a:prstGeom>
        </p:spPr>
      </p:pic>
    </p:spTree>
    <p:extLst>
      <p:ext uri="{BB962C8B-B14F-4D97-AF65-F5344CB8AC3E}">
        <p14:creationId xmlns:p14="http://schemas.microsoft.com/office/powerpoint/2010/main" val="1700258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8150" y="1133475"/>
            <a:ext cx="8489950" cy="5301237"/>
          </a:xfrm>
        </p:spPr>
        <p:txBody>
          <a:bodyPr vert="horz" lIns="91440" tIns="45720" rIns="91440" bIns="45720" rtlCol="0" anchor="t">
            <a:normAutofit/>
          </a:bodyPr>
          <a:lstStyle/>
          <a:p>
            <a:r>
              <a:rPr lang="en-US" dirty="0">
                <a:solidFill>
                  <a:schemeClr val="tx2"/>
                </a:solidFill>
              </a:rPr>
              <a:t>Mediation requires skills to…</a:t>
            </a:r>
          </a:p>
          <a:p>
            <a:endParaRPr lang="en-US" dirty="0">
              <a:solidFill>
                <a:schemeClr val="tx2"/>
              </a:solidFill>
            </a:endParaRPr>
          </a:p>
          <a:p>
            <a:pPr marL="457200" indent="-457200">
              <a:buFont typeface="Arial"/>
              <a:buChar char="•"/>
            </a:pPr>
            <a:r>
              <a:rPr lang="en-US" dirty="0">
                <a:solidFill>
                  <a:schemeClr val="tx2"/>
                </a:solidFill>
              </a:rPr>
              <a:t>set a solution-focused tone; provide a neutral atmosphere</a:t>
            </a:r>
            <a:endParaRPr lang="en-US">
              <a:solidFill>
                <a:srgbClr val="3C3C3B"/>
              </a:solidFill>
            </a:endParaRPr>
          </a:p>
          <a:p>
            <a:pPr marL="457200" indent="-457200">
              <a:buFont typeface="Arial"/>
              <a:buChar char="•"/>
            </a:pPr>
            <a:r>
              <a:rPr lang="en-US" dirty="0">
                <a:solidFill>
                  <a:schemeClr val="tx2"/>
                </a:solidFill>
              </a:rPr>
              <a:t>equalize the participants; validate responses from all parties </a:t>
            </a:r>
            <a:endParaRPr lang="en-US" dirty="0">
              <a:solidFill>
                <a:srgbClr val="3C3C3B"/>
              </a:solidFill>
            </a:endParaRPr>
          </a:p>
          <a:p>
            <a:pPr marL="457200" indent="-457200">
              <a:buFont typeface="Arial"/>
              <a:buChar char="•"/>
            </a:pPr>
            <a:r>
              <a:rPr lang="en-US" dirty="0">
                <a:solidFill>
                  <a:schemeClr val="tx2"/>
                </a:solidFill>
              </a:rPr>
              <a:t>give authority to BOTH participants so participants drive the process</a:t>
            </a:r>
            <a:endParaRPr lang="en-US" dirty="0">
              <a:solidFill>
                <a:srgbClr val="3C3C3B"/>
              </a:solidFill>
            </a:endParaRPr>
          </a:p>
          <a:p>
            <a:pPr marL="457200" indent="-457200">
              <a:buFont typeface="Arial"/>
              <a:buChar char="•"/>
            </a:pPr>
            <a:r>
              <a:rPr lang="en-US" dirty="0">
                <a:solidFill>
                  <a:schemeClr val="tx2"/>
                </a:solidFill>
              </a:rPr>
              <a:t>focus on solutions</a:t>
            </a:r>
            <a:endParaRPr lang="en-US" dirty="0">
              <a:solidFill>
                <a:srgbClr val="3C3C3B"/>
              </a:solidFill>
            </a:endParaRPr>
          </a:p>
          <a:p>
            <a:pPr marL="457200" indent="-457200">
              <a:buFont typeface="Arial" panose="020B0604020202020204" pitchFamily="34" charset="0"/>
              <a:buChar char="•"/>
            </a:pPr>
            <a:r>
              <a:rPr lang="en-US" dirty="0">
                <a:solidFill>
                  <a:schemeClr val="tx2"/>
                </a:solidFill>
              </a:rPr>
              <a:t>communication skills; active listening</a:t>
            </a:r>
          </a:p>
        </p:txBody>
      </p:sp>
      <p:pic>
        <p:nvPicPr>
          <p:cNvPr id="5" name="Picture 4"/>
          <p:cNvPicPr>
            <a:picLocks noChangeAspect="1"/>
          </p:cNvPicPr>
          <p:nvPr/>
        </p:nvPicPr>
        <p:blipFill>
          <a:blip r:embed="rId3"/>
          <a:stretch>
            <a:fillRect/>
          </a:stretch>
        </p:blipFill>
        <p:spPr>
          <a:xfrm>
            <a:off x="6124575" y="247650"/>
            <a:ext cx="2476113" cy="1857083"/>
          </a:xfrm>
          <a:prstGeom prst="rect">
            <a:avLst/>
          </a:prstGeom>
        </p:spPr>
      </p:pic>
    </p:spTree>
    <p:extLst>
      <p:ext uri="{BB962C8B-B14F-4D97-AF65-F5344CB8AC3E}">
        <p14:creationId xmlns:p14="http://schemas.microsoft.com/office/powerpoint/2010/main" val="1108424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580270"/>
            <a:ext cx="7772400" cy="1556874"/>
          </a:xfrm>
        </p:spPr>
        <p:txBody>
          <a:bodyPr/>
          <a:lstStyle/>
          <a:p>
            <a:pPr algn="ctr"/>
            <a:r>
              <a:rPr lang="en-US" dirty="0"/>
              <a:t>Self-Reflection </a:t>
            </a:r>
            <a:br>
              <a:rPr lang="en-US" dirty="0"/>
            </a:br>
            <a:r>
              <a:rPr lang="en-US" dirty="0"/>
              <a:t>3-2-1</a:t>
            </a:r>
          </a:p>
        </p:txBody>
      </p:sp>
      <p:sp>
        <p:nvSpPr>
          <p:cNvPr id="3" name="Text Placeholder 2"/>
          <p:cNvSpPr>
            <a:spLocks noGrp="1"/>
          </p:cNvSpPr>
          <p:nvPr>
            <p:ph type="body" idx="1"/>
          </p:nvPr>
        </p:nvSpPr>
        <p:spPr>
          <a:xfrm>
            <a:off x="725247" y="2043310"/>
            <a:ext cx="7772400" cy="4091120"/>
          </a:xfrm>
        </p:spPr>
        <p:txBody>
          <a:bodyPr/>
          <a:lstStyle/>
          <a:p>
            <a:r>
              <a:rPr lang="en-US" dirty="0"/>
              <a:t>3- Write down </a:t>
            </a:r>
            <a:r>
              <a:rPr lang="en-US" b="1" dirty="0">
                <a:solidFill>
                  <a:srgbClr val="642869"/>
                </a:solidFill>
              </a:rPr>
              <a:t>three</a:t>
            </a:r>
            <a:r>
              <a:rPr lang="en-US"/>
              <a:t> words that come to mind when you think of “mediation” or "mediator" </a:t>
            </a:r>
          </a:p>
          <a:p>
            <a:endParaRPr lang="en-US" dirty="0"/>
          </a:p>
          <a:p>
            <a:r>
              <a:rPr lang="en-US" dirty="0"/>
              <a:t>2- In </a:t>
            </a:r>
            <a:r>
              <a:rPr lang="en-US" b="1" dirty="0">
                <a:solidFill>
                  <a:srgbClr val="642869"/>
                </a:solidFill>
              </a:rPr>
              <a:t>two</a:t>
            </a:r>
            <a:r>
              <a:rPr lang="en-US" dirty="0"/>
              <a:t> sentences describe mediation.</a:t>
            </a:r>
          </a:p>
          <a:p>
            <a:endParaRPr lang="en-US" dirty="0"/>
          </a:p>
          <a:p>
            <a:r>
              <a:rPr lang="en-US" dirty="0"/>
              <a:t>1- List </a:t>
            </a:r>
            <a:r>
              <a:rPr lang="en-US" b="1" dirty="0">
                <a:solidFill>
                  <a:srgbClr val="642869"/>
                </a:solidFill>
              </a:rPr>
              <a:t>one</a:t>
            </a:r>
            <a:r>
              <a:rPr lang="en-US" dirty="0"/>
              <a:t> thing that you learned about mediation that you didn’t know before?</a:t>
            </a:r>
          </a:p>
          <a:p>
            <a:endParaRPr lang="en-US" dirty="0"/>
          </a:p>
        </p:txBody>
      </p:sp>
    </p:spTree>
    <p:extLst>
      <p:ext uri="{BB962C8B-B14F-4D97-AF65-F5344CB8AC3E}">
        <p14:creationId xmlns:p14="http://schemas.microsoft.com/office/powerpoint/2010/main" val="2628493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2015">
  <a:themeElements>
    <a:clrScheme name="Global Rebranding 2015">
      <a:dk1>
        <a:srgbClr val="3C3C3B"/>
      </a:dk1>
      <a:lt1>
        <a:sysClr val="window" lastClr="FFFFFF"/>
      </a:lt1>
      <a:dk2>
        <a:srgbClr val="461E50"/>
      </a:dk2>
      <a:lt2>
        <a:srgbClr val="8A4D89"/>
      </a:lt2>
      <a:accent1>
        <a:srgbClr val="2EA8A0"/>
      </a:accent1>
      <a:accent2>
        <a:srgbClr val="E47823"/>
      </a:accent2>
      <a:accent3>
        <a:srgbClr val="CD003F"/>
      </a:accent3>
      <a:accent4>
        <a:srgbClr val="2797C9"/>
      </a:accent4>
      <a:accent5>
        <a:srgbClr val="9CC63E"/>
      </a:accent5>
      <a:accent6>
        <a:srgbClr val="004662"/>
      </a:accent6>
      <a:hlink>
        <a:srgbClr val="C61B78"/>
      </a:hlink>
      <a:folHlink>
        <a:srgbClr val="C61B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newPowerpoint2015</Template>
  <TotalTime>3196</TotalTime>
  <Words>3712</Words>
  <Application>Microsoft Office PowerPoint</Application>
  <PresentationFormat>On-screen Show (4:3)</PresentationFormat>
  <Paragraphs>355</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National</vt:lpstr>
      <vt:lpstr>National-Book</vt:lpstr>
      <vt:lpstr>National-Medium</vt:lpstr>
      <vt:lpstr>Wingdings</vt:lpstr>
      <vt:lpstr>Powerpoint2015</vt:lpstr>
      <vt:lpstr>Basic  Mediation  Skills</vt:lpstr>
      <vt:lpstr>Session Objectives- Volunteers will be able to:  </vt:lpstr>
      <vt:lpstr>What is mediation and why is this important to YFU?</vt:lpstr>
      <vt:lpstr>Common support problems that may require a mediation: </vt:lpstr>
      <vt:lpstr>What Is Mediation?</vt:lpstr>
      <vt:lpstr>Mediation is not…..</vt:lpstr>
      <vt:lpstr>Small group work: What are the skills and characteristics of a good mediator? </vt:lpstr>
      <vt:lpstr>PowerPoint Presentation</vt:lpstr>
      <vt:lpstr>Self-Reflection  3-2-1</vt:lpstr>
      <vt:lpstr>Steps of Mediation</vt:lpstr>
      <vt:lpstr>Steps of Mediation- Overview</vt:lpstr>
      <vt:lpstr>Step 1: Gather Information</vt:lpstr>
      <vt:lpstr>Examples for Step 1</vt:lpstr>
      <vt:lpstr>Step 2: Set Ground Rules</vt:lpstr>
      <vt:lpstr>Ideas for ground rules</vt:lpstr>
      <vt:lpstr>Step 3: Clarify the Issue</vt:lpstr>
      <vt:lpstr>Step 3: Clarify the Issue- Challenges</vt:lpstr>
      <vt:lpstr>Step 3: Examples for sharing info &amp; clarifying the issue</vt:lpstr>
      <vt:lpstr>Step 4: Develop a Solution</vt:lpstr>
      <vt:lpstr>Step 4: Difficulties during this step:  What do you do?</vt:lpstr>
      <vt:lpstr>Step 4: Questions to help guide step 4</vt:lpstr>
      <vt:lpstr>Step 5: Create and Implement the Solution</vt:lpstr>
      <vt:lpstr>Step 5: Possible discussion questions for implementing resolution </vt:lpstr>
      <vt:lpstr>Wrap-Up the Mediation</vt:lpstr>
      <vt:lpstr>Documenting the Mediation</vt:lpstr>
      <vt:lpstr>Practice: Role Play </vt:lpstr>
      <vt:lpstr>Questions?</vt:lpstr>
      <vt:lpstr>Session Objectives- Volunteers will be able to: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YFU Mission Statement</dc:title>
  <dc:creator>Kerry Bremhorst</dc:creator>
  <cp:lastModifiedBy>Kristie Rotz</cp:lastModifiedBy>
  <cp:revision>324</cp:revision>
  <dcterms:created xsi:type="dcterms:W3CDTF">2015-11-13T16:53:16Z</dcterms:created>
  <dcterms:modified xsi:type="dcterms:W3CDTF">2018-01-19T16:18:00Z</dcterms:modified>
</cp:coreProperties>
</file>