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6" r:id="rId2"/>
    <p:sldId id="285" r:id="rId3"/>
    <p:sldId id="299" r:id="rId4"/>
    <p:sldId id="304" r:id="rId5"/>
    <p:sldId id="303" r:id="rId6"/>
    <p:sldId id="289" r:id="rId7"/>
    <p:sldId id="290" r:id="rId8"/>
    <p:sldId id="291" r:id="rId9"/>
    <p:sldId id="305" r:id="rId10"/>
    <p:sldId id="292" r:id="rId11"/>
    <p:sldId id="275" r:id="rId12"/>
    <p:sldId id="293" r:id="rId13"/>
    <p:sldId id="294" r:id="rId14"/>
    <p:sldId id="296" r:id="rId15"/>
    <p:sldId id="298" r:id="rId16"/>
    <p:sldId id="300" r:id="rId17"/>
    <p:sldId id="301" r:id="rId18"/>
    <p:sldId id="307" r:id="rId19"/>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anie Gunther" initials="SG" lastIdx="6" clrIdx="0">
    <p:extLst>
      <p:ext uri="{19B8F6BF-5375-455C-9EA6-DF929625EA0E}">
        <p15:presenceInfo xmlns:p15="http://schemas.microsoft.com/office/powerpoint/2012/main" userId="S-1-5-21-415514269-4182113024-949797661-1186" providerId="AD"/>
      </p:ext>
    </p:extLst>
  </p:cmAuthor>
  <p:cmAuthor id="2" name="Kristie Rotz" initials="KR" lastIdx="1" clrIdx="1">
    <p:extLst>
      <p:ext uri="{19B8F6BF-5375-455C-9EA6-DF929625EA0E}">
        <p15:presenceInfo xmlns:p15="http://schemas.microsoft.com/office/powerpoint/2012/main" userId="S-1-5-21-415514269-4182113024-949797661-20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2869"/>
    <a:srgbClr val="5555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23" autoAdjust="0"/>
    <p:restoredTop sz="63709" autoAdjust="0"/>
  </p:normalViewPr>
  <p:slideViewPr>
    <p:cSldViewPr snapToGrid="0" snapToObjects="1">
      <p:cViewPr varScale="1">
        <p:scale>
          <a:sx n="48" d="100"/>
          <a:sy n="48" d="100"/>
        </p:scale>
        <p:origin x="2106" y="48"/>
      </p:cViewPr>
      <p:guideLst>
        <p:guide orient="horz" pos="2160"/>
        <p:guide pos="2880"/>
      </p:guideLst>
    </p:cSldViewPr>
  </p:slideViewPr>
  <p:outlineViewPr>
    <p:cViewPr>
      <p:scale>
        <a:sx n="33" d="100"/>
        <a:sy n="33" d="100"/>
      </p:scale>
      <p:origin x="0" y="0"/>
    </p:cViewPr>
  </p:outlineViewPr>
  <p:notesTextViewPr>
    <p:cViewPr>
      <p:scale>
        <a:sx n="3" d="2"/>
        <a:sy n="3" d="2"/>
      </p:scale>
      <p:origin x="0" y="-2964"/>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7CEF63-3F6E-4BE9-98AA-87DC2A01945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18103416-C746-4765-A75F-22A0FEFCC458}">
      <dgm:prSet phldrT="[Text]" custT="1"/>
      <dgm:spPr/>
      <dgm:t>
        <a:bodyPr/>
        <a:lstStyle/>
        <a:p>
          <a:r>
            <a:rPr lang="en-US" sz="1800" dirty="0">
              <a:solidFill>
                <a:schemeClr val="bg1"/>
              </a:solidFill>
            </a:rPr>
            <a:t>To see photos of </a:t>
          </a:r>
          <a:r>
            <a:rPr lang="en-US" sz="1800" dirty="0" smtClean="0">
              <a:solidFill>
                <a:schemeClr val="bg1"/>
              </a:solidFill>
            </a:rPr>
            <a:t>IS, </a:t>
          </a:r>
          <a:r>
            <a:rPr lang="en-US" sz="1800" dirty="0">
              <a:solidFill>
                <a:schemeClr val="bg1"/>
              </a:solidFill>
            </a:rPr>
            <a:t>a family must </a:t>
          </a:r>
          <a:r>
            <a:rPr lang="en-US" sz="1800" dirty="0" smtClean="0">
              <a:solidFill>
                <a:schemeClr val="bg1"/>
              </a:solidFill>
            </a:rPr>
            <a:t>be fully vetted, including pass </a:t>
          </a:r>
          <a:r>
            <a:rPr lang="en-US" sz="1800" dirty="0">
              <a:solidFill>
                <a:schemeClr val="bg1"/>
              </a:solidFill>
            </a:rPr>
            <a:t>the </a:t>
          </a:r>
          <a:r>
            <a:rPr lang="en-US" sz="1800" dirty="0" smtClean="0">
              <a:solidFill>
                <a:schemeClr val="bg1"/>
              </a:solidFill>
            </a:rPr>
            <a:t>Criminal Background Check</a:t>
          </a:r>
          <a:r>
            <a:rPr lang="en-US" sz="1800" dirty="0">
              <a:solidFill>
                <a:schemeClr val="bg1"/>
              </a:solidFill>
            </a:rPr>
            <a:t> </a:t>
          </a:r>
          <a:r>
            <a:rPr lang="en-US" sz="1800" dirty="0" smtClean="0">
              <a:solidFill>
                <a:schemeClr val="bg1"/>
              </a:solidFill>
            </a:rPr>
            <a:t>(CBC)</a:t>
          </a:r>
          <a:endParaRPr lang="en-US" sz="1800" dirty="0">
            <a:solidFill>
              <a:schemeClr val="bg1"/>
            </a:solidFill>
          </a:endParaRPr>
        </a:p>
      </dgm:t>
    </dgm:pt>
    <dgm:pt modelId="{B2682FA9-936D-4A2F-9EE8-4F97C1746EA2}" type="parTrans" cxnId="{3839CD7D-AB85-4562-8A3E-7627C26FF594}">
      <dgm:prSet/>
      <dgm:spPr/>
      <dgm:t>
        <a:bodyPr/>
        <a:lstStyle/>
        <a:p>
          <a:endParaRPr lang="en-US"/>
        </a:p>
      </dgm:t>
    </dgm:pt>
    <dgm:pt modelId="{5BAA46FE-B966-4B58-BB65-EEA28D2EF993}" type="sibTrans" cxnId="{3839CD7D-AB85-4562-8A3E-7627C26FF594}">
      <dgm:prSet/>
      <dgm:spPr/>
      <dgm:t>
        <a:bodyPr/>
        <a:lstStyle/>
        <a:p>
          <a:endParaRPr lang="en-US"/>
        </a:p>
      </dgm:t>
    </dgm:pt>
    <dgm:pt modelId="{450C2BB5-81C3-4B58-A7FD-509578F719F1}">
      <dgm:prSet phldrT="[Text]"/>
      <dgm:spPr/>
      <dgm:t>
        <a:bodyPr/>
        <a:lstStyle/>
        <a:p>
          <a:r>
            <a:rPr lang="en-US" dirty="0" smtClean="0"/>
            <a:t>Remind/help </a:t>
          </a:r>
          <a:r>
            <a:rPr lang="en-US" dirty="0"/>
            <a:t>family to complete </a:t>
          </a:r>
          <a:r>
            <a:rPr lang="en-US" dirty="0" smtClean="0"/>
            <a:t>CBC prompts within the application</a:t>
          </a:r>
          <a:endParaRPr lang="en-US" dirty="0"/>
        </a:p>
      </dgm:t>
    </dgm:pt>
    <dgm:pt modelId="{0EC0CFC0-7FE3-4456-B0D4-01FB9C75976D}" type="parTrans" cxnId="{70A2D5F4-C092-4A03-A5BC-5322453A5FB4}">
      <dgm:prSet/>
      <dgm:spPr/>
      <dgm:t>
        <a:bodyPr/>
        <a:lstStyle/>
        <a:p>
          <a:endParaRPr lang="en-US"/>
        </a:p>
      </dgm:t>
    </dgm:pt>
    <dgm:pt modelId="{797ABB88-87F3-46CE-A23D-A8458D58AA01}" type="sibTrans" cxnId="{70A2D5F4-C092-4A03-A5BC-5322453A5FB4}">
      <dgm:prSet/>
      <dgm:spPr/>
      <dgm:t>
        <a:bodyPr/>
        <a:lstStyle/>
        <a:p>
          <a:endParaRPr lang="en-US"/>
        </a:p>
      </dgm:t>
    </dgm:pt>
    <dgm:pt modelId="{FAED3156-080E-4F28-AEED-F3BACD77C2B6}">
      <dgm:prSet phldrT="[Text]" custT="1"/>
      <dgm:spPr/>
      <dgm:t>
        <a:bodyPr/>
        <a:lstStyle/>
        <a:p>
          <a:r>
            <a:rPr lang="en-US" sz="1800" dirty="0" smtClean="0">
              <a:solidFill>
                <a:schemeClr val="bg1"/>
              </a:solidFill>
            </a:rPr>
            <a:t>Single adult families without other family members are </a:t>
          </a:r>
          <a:r>
            <a:rPr lang="en-US" sz="1800" dirty="0">
              <a:solidFill>
                <a:schemeClr val="bg1"/>
              </a:solidFill>
            </a:rPr>
            <a:t>required to submit additional </a:t>
          </a:r>
          <a:r>
            <a:rPr lang="en-US" sz="1800" dirty="0" smtClean="0">
              <a:solidFill>
                <a:schemeClr val="bg1"/>
              </a:solidFill>
            </a:rPr>
            <a:t>references</a:t>
          </a:r>
          <a:endParaRPr lang="en-US" sz="1800" dirty="0">
            <a:solidFill>
              <a:schemeClr val="bg1"/>
            </a:solidFill>
          </a:endParaRPr>
        </a:p>
      </dgm:t>
    </dgm:pt>
    <dgm:pt modelId="{9AE47EA2-1C7D-4AA6-BC9C-5F4D14609DFC}" type="parTrans" cxnId="{C9E73A06-38D0-450E-867F-8A317EA469EA}">
      <dgm:prSet/>
      <dgm:spPr/>
      <dgm:t>
        <a:bodyPr/>
        <a:lstStyle/>
        <a:p>
          <a:endParaRPr lang="en-US"/>
        </a:p>
      </dgm:t>
    </dgm:pt>
    <dgm:pt modelId="{AD6BA348-49C0-46FE-A93D-9B0EC7B11360}" type="sibTrans" cxnId="{C9E73A06-38D0-450E-867F-8A317EA469EA}">
      <dgm:prSet/>
      <dgm:spPr/>
      <dgm:t>
        <a:bodyPr/>
        <a:lstStyle/>
        <a:p>
          <a:endParaRPr lang="en-US"/>
        </a:p>
      </dgm:t>
    </dgm:pt>
    <dgm:pt modelId="{F43F9FA4-D109-4ABA-9809-4B7A38BA06AB}">
      <dgm:prSet phldrT="[Text]"/>
      <dgm:spPr/>
      <dgm:t>
        <a:bodyPr/>
        <a:lstStyle/>
        <a:p>
          <a:r>
            <a:rPr lang="en-US" dirty="0" smtClean="0"/>
            <a:t>Remind/help </a:t>
          </a:r>
          <a:r>
            <a:rPr lang="en-US" dirty="0"/>
            <a:t>family to complete the references portion of the application</a:t>
          </a:r>
        </a:p>
      </dgm:t>
    </dgm:pt>
    <dgm:pt modelId="{7AC2446B-3C34-4672-9121-84A83FF15C76}" type="parTrans" cxnId="{B0B16BC9-D9A6-4696-B191-2246B5730968}">
      <dgm:prSet/>
      <dgm:spPr/>
      <dgm:t>
        <a:bodyPr/>
        <a:lstStyle/>
        <a:p>
          <a:endParaRPr lang="en-US"/>
        </a:p>
      </dgm:t>
    </dgm:pt>
    <dgm:pt modelId="{7BDC7425-3B13-44D0-AF62-3EE194501895}" type="sibTrans" cxnId="{B0B16BC9-D9A6-4696-B191-2246B5730968}">
      <dgm:prSet/>
      <dgm:spPr/>
      <dgm:t>
        <a:bodyPr/>
        <a:lstStyle/>
        <a:p>
          <a:endParaRPr lang="en-US"/>
        </a:p>
      </dgm:t>
    </dgm:pt>
    <dgm:pt modelId="{51DFEFD6-17F7-4D85-B4E7-78DAAF0DFF22}" type="pres">
      <dgm:prSet presAssocID="{977CEF63-3F6E-4BE9-98AA-87DC2A019459}" presName="Name0" presStyleCnt="0">
        <dgm:presLayoutVars>
          <dgm:dir/>
          <dgm:animLvl val="lvl"/>
          <dgm:resizeHandles/>
        </dgm:presLayoutVars>
      </dgm:prSet>
      <dgm:spPr/>
      <dgm:t>
        <a:bodyPr/>
        <a:lstStyle/>
        <a:p>
          <a:endParaRPr lang="en-US"/>
        </a:p>
      </dgm:t>
    </dgm:pt>
    <dgm:pt modelId="{8C36DD4E-D75C-4C2D-9729-A6F10DCF4503}" type="pres">
      <dgm:prSet presAssocID="{18103416-C746-4765-A75F-22A0FEFCC458}" presName="linNode" presStyleCnt="0"/>
      <dgm:spPr/>
    </dgm:pt>
    <dgm:pt modelId="{4CED8818-3F85-4796-8D95-2A38EF6CE750}" type="pres">
      <dgm:prSet presAssocID="{18103416-C746-4765-A75F-22A0FEFCC458}" presName="parentShp" presStyleLbl="node1" presStyleIdx="0" presStyleCnt="2" custScaleY="32827" custLinFactNeighborX="-1448" custLinFactNeighborY="-1932">
        <dgm:presLayoutVars>
          <dgm:bulletEnabled val="1"/>
        </dgm:presLayoutVars>
      </dgm:prSet>
      <dgm:spPr/>
      <dgm:t>
        <a:bodyPr/>
        <a:lstStyle/>
        <a:p>
          <a:endParaRPr lang="en-US"/>
        </a:p>
      </dgm:t>
    </dgm:pt>
    <dgm:pt modelId="{F1953650-3D75-4CA8-A2E8-5A077CDD805D}" type="pres">
      <dgm:prSet presAssocID="{18103416-C746-4765-A75F-22A0FEFCC458}" presName="childShp" presStyleLbl="bgAccFollowNode1" presStyleIdx="0" presStyleCnt="2" custScaleY="41138">
        <dgm:presLayoutVars>
          <dgm:bulletEnabled val="1"/>
        </dgm:presLayoutVars>
      </dgm:prSet>
      <dgm:spPr/>
      <dgm:t>
        <a:bodyPr/>
        <a:lstStyle/>
        <a:p>
          <a:endParaRPr lang="en-US"/>
        </a:p>
      </dgm:t>
    </dgm:pt>
    <dgm:pt modelId="{C23BBA74-3785-4F19-B906-C042AB11BEC1}" type="pres">
      <dgm:prSet presAssocID="{5BAA46FE-B966-4B58-BB65-EEA28D2EF993}" presName="spacing" presStyleCnt="0"/>
      <dgm:spPr/>
    </dgm:pt>
    <dgm:pt modelId="{982BC382-C997-44FA-A708-9B9CCF0FB592}" type="pres">
      <dgm:prSet presAssocID="{FAED3156-080E-4F28-AEED-F3BACD77C2B6}" presName="linNode" presStyleCnt="0"/>
      <dgm:spPr/>
    </dgm:pt>
    <dgm:pt modelId="{513D38C0-8430-466D-9D45-77FC469DA141}" type="pres">
      <dgm:prSet presAssocID="{FAED3156-080E-4F28-AEED-F3BACD77C2B6}" presName="parentShp" presStyleLbl="node1" presStyleIdx="1" presStyleCnt="2" custScaleY="37949" custLinFactNeighborX="-605" custLinFactNeighborY="-13169">
        <dgm:presLayoutVars>
          <dgm:bulletEnabled val="1"/>
        </dgm:presLayoutVars>
      </dgm:prSet>
      <dgm:spPr/>
      <dgm:t>
        <a:bodyPr/>
        <a:lstStyle/>
        <a:p>
          <a:endParaRPr lang="en-US"/>
        </a:p>
      </dgm:t>
    </dgm:pt>
    <dgm:pt modelId="{5FEFE08C-1068-439C-8290-7501263C3833}" type="pres">
      <dgm:prSet presAssocID="{FAED3156-080E-4F28-AEED-F3BACD77C2B6}" presName="childShp" presStyleLbl="bgAccFollowNode1" presStyleIdx="1" presStyleCnt="2" custScaleY="42369" custLinFactNeighborY="-11473">
        <dgm:presLayoutVars>
          <dgm:bulletEnabled val="1"/>
        </dgm:presLayoutVars>
      </dgm:prSet>
      <dgm:spPr/>
      <dgm:t>
        <a:bodyPr/>
        <a:lstStyle/>
        <a:p>
          <a:endParaRPr lang="en-US"/>
        </a:p>
      </dgm:t>
    </dgm:pt>
  </dgm:ptLst>
  <dgm:cxnLst>
    <dgm:cxn modelId="{4656490A-0C1B-42F2-A651-2F29688F6F2B}" type="presOf" srcId="{FAED3156-080E-4F28-AEED-F3BACD77C2B6}" destId="{513D38C0-8430-466D-9D45-77FC469DA141}" srcOrd="0" destOrd="0" presId="urn:microsoft.com/office/officeart/2005/8/layout/vList6"/>
    <dgm:cxn modelId="{CFE0663C-2A56-4769-BC93-EB62E84E66AD}" type="presOf" srcId="{F43F9FA4-D109-4ABA-9809-4B7A38BA06AB}" destId="{5FEFE08C-1068-439C-8290-7501263C3833}" srcOrd="0" destOrd="0" presId="urn:microsoft.com/office/officeart/2005/8/layout/vList6"/>
    <dgm:cxn modelId="{96351657-D3B3-4E09-912F-849DD9A7837C}" type="presOf" srcId="{18103416-C746-4765-A75F-22A0FEFCC458}" destId="{4CED8818-3F85-4796-8D95-2A38EF6CE750}" srcOrd="0" destOrd="0" presId="urn:microsoft.com/office/officeart/2005/8/layout/vList6"/>
    <dgm:cxn modelId="{B0B16BC9-D9A6-4696-B191-2246B5730968}" srcId="{FAED3156-080E-4F28-AEED-F3BACD77C2B6}" destId="{F43F9FA4-D109-4ABA-9809-4B7A38BA06AB}" srcOrd="0" destOrd="0" parTransId="{7AC2446B-3C34-4672-9121-84A83FF15C76}" sibTransId="{7BDC7425-3B13-44D0-AF62-3EE194501895}"/>
    <dgm:cxn modelId="{4A954433-F760-4529-9583-0A3B81D0C93B}" type="presOf" srcId="{450C2BB5-81C3-4B58-A7FD-509578F719F1}" destId="{F1953650-3D75-4CA8-A2E8-5A077CDD805D}" srcOrd="0" destOrd="0" presId="urn:microsoft.com/office/officeart/2005/8/layout/vList6"/>
    <dgm:cxn modelId="{AA47A04E-BFC3-4B71-B5FA-6EA83E57C053}" type="presOf" srcId="{977CEF63-3F6E-4BE9-98AA-87DC2A019459}" destId="{51DFEFD6-17F7-4D85-B4E7-78DAAF0DFF22}" srcOrd="0" destOrd="0" presId="urn:microsoft.com/office/officeart/2005/8/layout/vList6"/>
    <dgm:cxn modelId="{70A2D5F4-C092-4A03-A5BC-5322453A5FB4}" srcId="{18103416-C746-4765-A75F-22A0FEFCC458}" destId="{450C2BB5-81C3-4B58-A7FD-509578F719F1}" srcOrd="0" destOrd="0" parTransId="{0EC0CFC0-7FE3-4456-B0D4-01FB9C75976D}" sibTransId="{797ABB88-87F3-46CE-A23D-A8458D58AA01}"/>
    <dgm:cxn modelId="{3839CD7D-AB85-4562-8A3E-7627C26FF594}" srcId="{977CEF63-3F6E-4BE9-98AA-87DC2A019459}" destId="{18103416-C746-4765-A75F-22A0FEFCC458}" srcOrd="0" destOrd="0" parTransId="{B2682FA9-936D-4A2F-9EE8-4F97C1746EA2}" sibTransId="{5BAA46FE-B966-4B58-BB65-EEA28D2EF993}"/>
    <dgm:cxn modelId="{C9E73A06-38D0-450E-867F-8A317EA469EA}" srcId="{977CEF63-3F6E-4BE9-98AA-87DC2A019459}" destId="{FAED3156-080E-4F28-AEED-F3BACD77C2B6}" srcOrd="1" destOrd="0" parTransId="{9AE47EA2-1C7D-4AA6-BC9C-5F4D14609DFC}" sibTransId="{AD6BA348-49C0-46FE-A93D-9B0EC7B11360}"/>
    <dgm:cxn modelId="{16CA875A-560F-4509-A30F-3D8B8FEBA60C}" type="presParOf" srcId="{51DFEFD6-17F7-4D85-B4E7-78DAAF0DFF22}" destId="{8C36DD4E-D75C-4C2D-9729-A6F10DCF4503}" srcOrd="0" destOrd="0" presId="urn:microsoft.com/office/officeart/2005/8/layout/vList6"/>
    <dgm:cxn modelId="{898011AA-80E6-492F-B93C-B581D26C60F9}" type="presParOf" srcId="{8C36DD4E-D75C-4C2D-9729-A6F10DCF4503}" destId="{4CED8818-3F85-4796-8D95-2A38EF6CE750}" srcOrd="0" destOrd="0" presId="urn:microsoft.com/office/officeart/2005/8/layout/vList6"/>
    <dgm:cxn modelId="{784C517F-97DC-4EB4-9F16-C5DB5F730847}" type="presParOf" srcId="{8C36DD4E-D75C-4C2D-9729-A6F10DCF4503}" destId="{F1953650-3D75-4CA8-A2E8-5A077CDD805D}" srcOrd="1" destOrd="0" presId="urn:microsoft.com/office/officeart/2005/8/layout/vList6"/>
    <dgm:cxn modelId="{1774044E-7C27-4841-97E7-3D07BDEF5FE8}" type="presParOf" srcId="{51DFEFD6-17F7-4D85-B4E7-78DAAF0DFF22}" destId="{C23BBA74-3785-4F19-B906-C042AB11BEC1}" srcOrd="1" destOrd="0" presId="urn:microsoft.com/office/officeart/2005/8/layout/vList6"/>
    <dgm:cxn modelId="{6581B942-3FA1-4B84-8439-C3F437789624}" type="presParOf" srcId="{51DFEFD6-17F7-4D85-B4E7-78DAAF0DFF22}" destId="{982BC382-C997-44FA-A708-9B9CCF0FB592}" srcOrd="2" destOrd="0" presId="urn:microsoft.com/office/officeart/2005/8/layout/vList6"/>
    <dgm:cxn modelId="{3BA57CBA-DC2B-4C36-BE2F-0FB0FDFFA085}" type="presParOf" srcId="{982BC382-C997-44FA-A708-9B9CCF0FB592}" destId="{513D38C0-8430-466D-9D45-77FC469DA141}" srcOrd="0" destOrd="0" presId="urn:microsoft.com/office/officeart/2005/8/layout/vList6"/>
    <dgm:cxn modelId="{C7A4AE82-0968-4313-B14E-9B09E89E7268}" type="presParOf" srcId="{982BC382-C997-44FA-A708-9B9CCF0FB592}" destId="{5FEFE08C-1068-439C-8290-7501263C383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953650-3D75-4CA8-A2E8-5A077CDD805D}">
      <dsp:nvSpPr>
        <dsp:cNvPr id="0" name=""/>
        <dsp:cNvSpPr/>
      </dsp:nvSpPr>
      <dsp:spPr>
        <a:xfrm>
          <a:off x="3509443" y="135846"/>
          <a:ext cx="5264166" cy="172137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15" tIns="18415" rIns="18415" bIns="18415" numCol="1" spcCol="1270" anchor="t" anchorCtr="0">
          <a:noAutofit/>
        </a:bodyPr>
        <a:lstStyle/>
        <a:p>
          <a:pPr marL="285750" lvl="1" indent="-285750" algn="l" defTabSz="1289050">
            <a:lnSpc>
              <a:spcPct val="90000"/>
            </a:lnSpc>
            <a:spcBef>
              <a:spcPct val="0"/>
            </a:spcBef>
            <a:spcAft>
              <a:spcPct val="15000"/>
            </a:spcAft>
            <a:buChar char="••"/>
          </a:pPr>
          <a:r>
            <a:rPr lang="en-US" sz="2900" kern="1200" dirty="0" smtClean="0"/>
            <a:t>Remind/help </a:t>
          </a:r>
          <a:r>
            <a:rPr lang="en-US" sz="2900" kern="1200" dirty="0"/>
            <a:t>family to complete </a:t>
          </a:r>
          <a:r>
            <a:rPr lang="en-US" sz="2900" kern="1200" dirty="0" smtClean="0"/>
            <a:t>CBC prompts within the application</a:t>
          </a:r>
          <a:endParaRPr lang="en-US" sz="2900" kern="1200" dirty="0"/>
        </a:p>
      </dsp:txBody>
      <dsp:txXfrm>
        <a:off x="3509443" y="351018"/>
        <a:ext cx="4618652" cy="1291029"/>
      </dsp:txXfrm>
    </dsp:sp>
    <dsp:sp modelId="{4CED8818-3F85-4796-8D95-2A38EF6CE750}">
      <dsp:nvSpPr>
        <dsp:cNvPr id="0" name=""/>
        <dsp:cNvSpPr/>
      </dsp:nvSpPr>
      <dsp:spPr>
        <a:xfrm>
          <a:off x="0" y="228885"/>
          <a:ext cx="3509444" cy="13736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a:solidFill>
                <a:schemeClr val="bg1"/>
              </a:solidFill>
            </a:rPr>
            <a:t>To see photos of </a:t>
          </a:r>
          <a:r>
            <a:rPr lang="en-US" sz="1800" kern="1200" dirty="0" smtClean="0">
              <a:solidFill>
                <a:schemeClr val="bg1"/>
              </a:solidFill>
            </a:rPr>
            <a:t>IS, </a:t>
          </a:r>
          <a:r>
            <a:rPr lang="en-US" sz="1800" kern="1200" dirty="0">
              <a:solidFill>
                <a:schemeClr val="bg1"/>
              </a:solidFill>
            </a:rPr>
            <a:t>a family must </a:t>
          </a:r>
          <a:r>
            <a:rPr lang="en-US" sz="1800" kern="1200" dirty="0" smtClean="0">
              <a:solidFill>
                <a:schemeClr val="bg1"/>
              </a:solidFill>
            </a:rPr>
            <a:t>be fully vetted, including pass </a:t>
          </a:r>
          <a:r>
            <a:rPr lang="en-US" sz="1800" kern="1200" dirty="0">
              <a:solidFill>
                <a:schemeClr val="bg1"/>
              </a:solidFill>
            </a:rPr>
            <a:t>the </a:t>
          </a:r>
          <a:r>
            <a:rPr lang="en-US" sz="1800" kern="1200" dirty="0" smtClean="0">
              <a:solidFill>
                <a:schemeClr val="bg1"/>
              </a:solidFill>
            </a:rPr>
            <a:t>Criminal Background Check</a:t>
          </a:r>
          <a:r>
            <a:rPr lang="en-US" sz="1800" kern="1200" dirty="0">
              <a:solidFill>
                <a:schemeClr val="bg1"/>
              </a:solidFill>
            </a:rPr>
            <a:t> </a:t>
          </a:r>
          <a:r>
            <a:rPr lang="en-US" sz="1800" kern="1200" dirty="0" smtClean="0">
              <a:solidFill>
                <a:schemeClr val="bg1"/>
              </a:solidFill>
            </a:rPr>
            <a:t>(CBC)</a:t>
          </a:r>
          <a:endParaRPr lang="en-US" sz="1800" kern="1200" dirty="0">
            <a:solidFill>
              <a:schemeClr val="bg1"/>
            </a:solidFill>
          </a:endParaRPr>
        </a:p>
      </dsp:txBody>
      <dsp:txXfrm>
        <a:off x="67054" y="295939"/>
        <a:ext cx="3375336" cy="1239500"/>
      </dsp:txXfrm>
    </dsp:sp>
    <dsp:sp modelId="{5FEFE08C-1068-439C-8290-7501263C3833}">
      <dsp:nvSpPr>
        <dsp:cNvPr id="0" name=""/>
        <dsp:cNvSpPr/>
      </dsp:nvSpPr>
      <dsp:spPr>
        <a:xfrm>
          <a:off x="3509443" y="1795582"/>
          <a:ext cx="5264166" cy="177288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15" tIns="18415" rIns="18415" bIns="18415" numCol="1" spcCol="1270" anchor="t" anchorCtr="0">
          <a:noAutofit/>
        </a:bodyPr>
        <a:lstStyle/>
        <a:p>
          <a:pPr marL="285750" lvl="1" indent="-285750" algn="l" defTabSz="1289050">
            <a:lnSpc>
              <a:spcPct val="90000"/>
            </a:lnSpc>
            <a:spcBef>
              <a:spcPct val="0"/>
            </a:spcBef>
            <a:spcAft>
              <a:spcPct val="15000"/>
            </a:spcAft>
            <a:buChar char="••"/>
          </a:pPr>
          <a:r>
            <a:rPr lang="en-US" sz="2900" kern="1200" dirty="0" smtClean="0"/>
            <a:t>Remind/help </a:t>
          </a:r>
          <a:r>
            <a:rPr lang="en-US" sz="2900" kern="1200" dirty="0"/>
            <a:t>family to complete the references portion of the application</a:t>
          </a:r>
        </a:p>
      </dsp:txBody>
      <dsp:txXfrm>
        <a:off x="3509443" y="2017192"/>
        <a:ext cx="4599335" cy="1329662"/>
      </dsp:txXfrm>
    </dsp:sp>
    <dsp:sp modelId="{513D38C0-8430-466D-9D45-77FC469DA141}">
      <dsp:nvSpPr>
        <dsp:cNvPr id="0" name=""/>
        <dsp:cNvSpPr/>
      </dsp:nvSpPr>
      <dsp:spPr>
        <a:xfrm>
          <a:off x="0" y="1817090"/>
          <a:ext cx="3509444" cy="15879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Single adult families without other family members are </a:t>
          </a:r>
          <a:r>
            <a:rPr lang="en-US" sz="1800" kern="1200" dirty="0">
              <a:solidFill>
                <a:schemeClr val="bg1"/>
              </a:solidFill>
            </a:rPr>
            <a:t>required to submit additional </a:t>
          </a:r>
          <a:r>
            <a:rPr lang="en-US" sz="1800" kern="1200" dirty="0" smtClean="0">
              <a:solidFill>
                <a:schemeClr val="bg1"/>
              </a:solidFill>
            </a:rPr>
            <a:t>references</a:t>
          </a:r>
          <a:endParaRPr lang="en-US" sz="1800" kern="1200" dirty="0">
            <a:solidFill>
              <a:schemeClr val="bg1"/>
            </a:solidFill>
          </a:endParaRPr>
        </a:p>
      </dsp:txBody>
      <dsp:txXfrm>
        <a:off x="77516" y="1894606"/>
        <a:ext cx="3354412" cy="143290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2C03376-592B-A440-B795-876D55831089}" type="datetimeFigureOut">
              <a:rPr lang="de-DE" smtClean="0"/>
              <a:t>01.12.2017</a:t>
            </a:fld>
            <a:endParaRPr lang="de-DE" dirty="0"/>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6D4EA94-2CB3-BD46-8C74-3A97707326FF}" type="slidenum">
              <a:rPr lang="de-DE" smtClean="0"/>
              <a:t>‹#›</a:t>
            </a:fld>
            <a:endParaRPr lang="de-DE" dirty="0"/>
          </a:p>
        </p:txBody>
      </p:sp>
    </p:spTree>
    <p:extLst>
      <p:ext uri="{BB962C8B-B14F-4D97-AF65-F5344CB8AC3E}">
        <p14:creationId xmlns:p14="http://schemas.microsoft.com/office/powerpoint/2010/main" val="23251621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B90C59-1B28-A84D-B9C8-D2408CBE52F1}" type="datetimeFigureOut">
              <a:rPr lang="de-DE" smtClean="0"/>
              <a:t>01.12.2017</a:t>
            </a:fld>
            <a:endParaRPr lang="de-DE" dirty="0"/>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387606-A0CE-BD48-BC3C-282DC7BCD904}" type="slidenum">
              <a:rPr lang="de-DE" smtClean="0"/>
              <a:t>‹#›</a:t>
            </a:fld>
            <a:endParaRPr lang="de-DE" dirty="0"/>
          </a:p>
        </p:txBody>
      </p:sp>
    </p:spTree>
    <p:extLst>
      <p:ext uri="{BB962C8B-B14F-4D97-AF65-F5344CB8AC3E}">
        <p14:creationId xmlns:p14="http://schemas.microsoft.com/office/powerpoint/2010/main" val="257715572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participants to</a:t>
            </a:r>
            <a:r>
              <a:rPr lang="en-US" baseline="0" dirty="0"/>
              <a:t> the webinar. </a:t>
            </a:r>
          </a:p>
          <a:p>
            <a:r>
              <a:rPr lang="en-US" baseline="0" dirty="0"/>
              <a:t>Introduce yourself and highlight how the </a:t>
            </a:r>
            <a:r>
              <a:rPr lang="en-US" baseline="0" dirty="0" err="1"/>
              <a:t>gototraining</a:t>
            </a:r>
            <a:r>
              <a:rPr lang="en-US" baseline="0" dirty="0"/>
              <a:t> functions work- chat box, muting </a:t>
            </a:r>
            <a:r>
              <a:rPr lang="en-US" baseline="0" dirty="0" smtClean="0"/>
              <a:t>oneself, etc.</a:t>
            </a:r>
            <a:endParaRPr lang="en-US" baseline="0" dirty="0"/>
          </a:p>
          <a:p>
            <a:r>
              <a:rPr lang="en-US" baseline="0" dirty="0"/>
              <a:t>Ask participants to introduce themselves (if there are less than 10). If there are more than ten, they can use the chat box to share their names and where they are from. </a:t>
            </a:r>
          </a:p>
          <a:p>
            <a:endParaRPr lang="en-US" baseline="0" dirty="0"/>
          </a:p>
          <a:p>
            <a:r>
              <a:rPr lang="en-US" baseline="0" dirty="0"/>
              <a:t>Explain that this training lasts about </a:t>
            </a:r>
            <a:r>
              <a:rPr lang="en-US" baseline="0" dirty="0" smtClean="0"/>
              <a:t>50 minutes</a:t>
            </a:r>
            <a:r>
              <a:rPr lang="en-US" baseline="0" dirty="0"/>
              <a:t>. </a:t>
            </a:r>
            <a:endParaRPr lang="en-US" dirty="0"/>
          </a:p>
        </p:txBody>
      </p:sp>
      <p:sp>
        <p:nvSpPr>
          <p:cNvPr id="4" name="Slide Number Placeholder 3"/>
          <p:cNvSpPr>
            <a:spLocks noGrp="1"/>
          </p:cNvSpPr>
          <p:nvPr>
            <p:ph type="sldNum" sz="quarter" idx="10"/>
          </p:nvPr>
        </p:nvSpPr>
        <p:spPr/>
        <p:txBody>
          <a:bodyPr/>
          <a:lstStyle/>
          <a:p>
            <a:fld id="{36387606-A0CE-BD48-BC3C-282DC7BCD904}" type="slidenum">
              <a:rPr lang="de-DE" smtClean="0"/>
              <a:t>1</a:t>
            </a:fld>
            <a:endParaRPr lang="de-DE" dirty="0"/>
          </a:p>
        </p:txBody>
      </p:sp>
    </p:spTree>
    <p:extLst>
      <p:ext uri="{BB962C8B-B14F-4D97-AF65-F5344CB8AC3E}">
        <p14:creationId xmlns:p14="http://schemas.microsoft.com/office/powerpoint/2010/main" val="2053907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a:t>HF</a:t>
            </a:r>
            <a:r>
              <a:rPr lang="en-US" sz="1200" dirty="0"/>
              <a:t> might be</a:t>
            </a:r>
          </a:p>
          <a:p>
            <a:pPr marL="171450" indent="-171450">
              <a:buFont typeface="Arial" panose="020B0604020202020204" pitchFamily="34" charset="0"/>
              <a:buChar char="•"/>
            </a:pPr>
            <a:r>
              <a:rPr lang="en-US" sz="1200" dirty="0"/>
              <a:t>Unexpectedly</a:t>
            </a:r>
            <a:r>
              <a:rPr lang="en-US" sz="1200" baseline="0" dirty="0"/>
              <a:t> called away for a family emergency extending more than seven days.</a:t>
            </a:r>
            <a:endParaRPr lang="en-US" sz="1200" dirty="0"/>
          </a:p>
          <a:p>
            <a:pPr marL="171450" indent="-171450">
              <a:buFont typeface="Arial" panose="020B0604020202020204" pitchFamily="34" charset="0"/>
              <a:buChar char="•"/>
            </a:pPr>
            <a:r>
              <a:rPr lang="en-US" sz="1200" dirty="0"/>
              <a:t>A trip and</a:t>
            </a:r>
            <a:r>
              <a:rPr lang="en-US" sz="1200" baseline="0" dirty="0"/>
              <a:t> the student is not coming with the host parents</a:t>
            </a:r>
          </a:p>
          <a:p>
            <a:pPr marL="0" lvl="0" indent="0">
              <a:buFont typeface="Arial" panose="020B0604020202020204" pitchFamily="34" charset="0"/>
              <a:buNone/>
            </a:pPr>
            <a:endParaRPr lang="en-US" sz="1200" baseline="0" dirty="0" smtClean="0"/>
          </a:p>
          <a:p>
            <a:pPr marL="0" lvl="0" indent="0">
              <a:buFont typeface="Arial" panose="020B0604020202020204" pitchFamily="34" charset="0"/>
              <a:buNone/>
            </a:pPr>
            <a:r>
              <a:rPr lang="en-US" sz="1200" baseline="0" dirty="0" smtClean="0"/>
              <a:t>Temporary </a:t>
            </a:r>
            <a:r>
              <a:rPr lang="en-US" sz="1200" baseline="0" dirty="0"/>
              <a:t>HF may be identified by:</a:t>
            </a:r>
          </a:p>
          <a:p>
            <a:pPr marL="709200" lvl="2" indent="-457200">
              <a:buFont typeface="Courier New" panose="02070309020205020404" pitchFamily="49" charset="0"/>
              <a:buChar char="o"/>
            </a:pPr>
            <a:r>
              <a:rPr lang="en-US" sz="1200" dirty="0"/>
              <a:t>Student</a:t>
            </a:r>
          </a:p>
          <a:p>
            <a:pPr marL="709200" lvl="2" indent="-457200">
              <a:buFont typeface="Courier New" panose="02070309020205020404" pitchFamily="49" charset="0"/>
              <a:buChar char="o"/>
            </a:pPr>
            <a:r>
              <a:rPr lang="en-US" sz="1200" dirty="0"/>
              <a:t>Host family</a:t>
            </a:r>
          </a:p>
          <a:p>
            <a:pPr marL="709200" lvl="2" indent="-457200">
              <a:buFont typeface="Courier New" panose="02070309020205020404" pitchFamily="49" charset="0"/>
              <a:buChar char="o"/>
            </a:pPr>
            <a:r>
              <a:rPr lang="en-US" sz="1200" dirty="0"/>
              <a:t>YFU USA </a:t>
            </a:r>
          </a:p>
          <a:p>
            <a:pPr marL="457200" lvl="0" indent="-457200">
              <a:buFont typeface="Arial" panose="020B0604020202020204" pitchFamily="34" charset="0"/>
              <a:buChar char="•"/>
            </a:pPr>
            <a:endParaRPr lang="en-US" sz="1200" baseline="0" dirty="0"/>
          </a:p>
          <a:p>
            <a:r>
              <a:rPr lang="en-US" sz="1200" baseline="0" dirty="0"/>
              <a:t>If the temp family is the students’ AR – another AR must be assigned for this period. </a:t>
            </a:r>
          </a:p>
          <a:p>
            <a:endParaRPr lang="en-US" sz="1200" baseline="0" dirty="0"/>
          </a:p>
          <a:p>
            <a:r>
              <a:rPr lang="en-US" sz="1200" dirty="0"/>
              <a:t>Compliance</a:t>
            </a:r>
            <a:r>
              <a:rPr lang="en-US" sz="1200" baseline="0" dirty="0"/>
              <a:t> requirements for t</a:t>
            </a:r>
            <a:r>
              <a:rPr lang="en-US" sz="1200" dirty="0"/>
              <a:t>emporary Host Family</a:t>
            </a:r>
          </a:p>
          <a:p>
            <a:r>
              <a:rPr lang="en-US" sz="1200" b="1" dirty="0"/>
              <a:t>must be</a:t>
            </a:r>
          </a:p>
          <a:p>
            <a:pPr marL="252000" lvl="1" indent="-457200">
              <a:buFont typeface="Arial" panose="020B0604020202020204" pitchFamily="34" charset="0"/>
              <a:buChar char="•"/>
            </a:pPr>
            <a:r>
              <a:rPr lang="en-US" sz="1200" dirty="0"/>
              <a:t>Fully vetted YFU Host Family</a:t>
            </a:r>
          </a:p>
          <a:p>
            <a:pPr marL="457200" lvl="0" indent="-457200">
              <a:buFont typeface="Arial" panose="020B0604020202020204" pitchFamily="34" charset="0"/>
              <a:buChar char="•"/>
            </a:pPr>
            <a:r>
              <a:rPr lang="en-US" sz="1200" dirty="0"/>
              <a:t>Entered as a placement in </a:t>
            </a:r>
            <a:r>
              <a:rPr lang="en-US" sz="1200" dirty="0" err="1"/>
              <a:t>my.yfu</a:t>
            </a:r>
            <a:endParaRPr lang="en-US" sz="1200" dirty="0"/>
          </a:p>
          <a:p>
            <a:pPr marL="457200" lvl="0" indent="-457200">
              <a:buFont typeface="Arial" panose="020B0604020202020204" pitchFamily="34" charset="0"/>
              <a:buChar char="•"/>
            </a:pPr>
            <a:r>
              <a:rPr lang="en-US" sz="1200" baseline="0" dirty="0"/>
              <a:t>Requires app, clear </a:t>
            </a:r>
            <a:r>
              <a:rPr lang="en-US" sz="1200" baseline="0" dirty="0" err="1"/>
              <a:t>CBCs</a:t>
            </a:r>
            <a:r>
              <a:rPr lang="en-US" sz="1200" baseline="0" dirty="0"/>
              <a:t>, photos, interview, references</a:t>
            </a:r>
          </a:p>
          <a:p>
            <a:pPr marL="0" lvl="0" indent="0">
              <a:buFont typeface="Arial" panose="020B0604020202020204" pitchFamily="34" charset="0"/>
              <a:buNone/>
            </a:pPr>
            <a:endParaRPr lang="en-US" sz="1200" baseline="0"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a:t>If the temp family is the students’ AR – another AR must be assigned for this period. </a:t>
            </a:r>
          </a:p>
          <a:p>
            <a:pPr marL="0" lvl="0" indent="0">
              <a:buFont typeface="Arial" panose="020B0604020202020204" pitchFamily="34" charset="0"/>
              <a:buNone/>
            </a:pPr>
            <a:endParaRPr lang="en-US" sz="1200" baseline="0" dirty="0"/>
          </a:p>
          <a:p>
            <a:endParaRPr lang="en-US" sz="1200" dirty="0"/>
          </a:p>
          <a:p>
            <a:endParaRPr lang="en-US" dirty="0"/>
          </a:p>
        </p:txBody>
      </p:sp>
      <p:sp>
        <p:nvSpPr>
          <p:cNvPr id="4" name="Slide Number Placeholder 3"/>
          <p:cNvSpPr>
            <a:spLocks noGrp="1"/>
          </p:cNvSpPr>
          <p:nvPr>
            <p:ph type="sldNum" sz="quarter" idx="10"/>
          </p:nvPr>
        </p:nvSpPr>
        <p:spPr/>
        <p:txBody>
          <a:bodyPr/>
          <a:lstStyle/>
          <a:p>
            <a:fld id="{36387606-A0CE-BD48-BC3C-282DC7BCD904}" type="slidenum">
              <a:rPr lang="de-DE" smtClean="0"/>
              <a:t>10</a:t>
            </a:fld>
            <a:endParaRPr lang="de-DE" dirty="0"/>
          </a:p>
        </p:txBody>
      </p:sp>
    </p:spTree>
    <p:extLst>
      <p:ext uri="{BB962C8B-B14F-4D97-AF65-F5344CB8AC3E}">
        <p14:creationId xmlns:p14="http://schemas.microsoft.com/office/powerpoint/2010/main" val="2047615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some cases the emergency</a:t>
            </a:r>
            <a:r>
              <a:rPr lang="en-US" baseline="0" dirty="0"/>
              <a:t> is extreme and the move will take place </a:t>
            </a:r>
            <a:r>
              <a:rPr lang="en-US" baseline="0" dirty="0" smtClean="0"/>
              <a:t>while the new family’s vetting is in process in </a:t>
            </a:r>
            <a:r>
              <a:rPr lang="en-US" baseline="0" dirty="0"/>
              <a:t>order to keep the student safe. This is a YFU staff decision and not the responsibility of the volunteer. </a:t>
            </a:r>
          </a:p>
          <a:p>
            <a:endParaRPr lang="en-US" baseline="0" dirty="0"/>
          </a:p>
          <a:p>
            <a:r>
              <a:rPr lang="en-US" baseline="0" dirty="0"/>
              <a:t>In the case of emergency moves always ask the FD for guidance on how to support the process. Many times these are sensitive cases that require extreme care. Volunteer actions include: helping the FD find a suitable family that will meet the requirements, helping </a:t>
            </a:r>
            <a:r>
              <a:rPr lang="en-US" baseline="0" dirty="0" smtClean="0"/>
              <a:t>to fully vet the </a:t>
            </a:r>
            <a:r>
              <a:rPr lang="en-US" baseline="0" dirty="0"/>
              <a:t>family </a:t>
            </a:r>
            <a:r>
              <a:rPr lang="en-US" baseline="0" dirty="0" smtClean="0"/>
              <a:t>as </a:t>
            </a:r>
            <a:r>
              <a:rPr lang="en-US" baseline="0" dirty="0"/>
              <a:t>quickly as possible- doing the interview, helping the family complete the application, directing the family to take the online Pre- Arrival Orientation.  </a:t>
            </a:r>
          </a:p>
          <a:p>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36387606-A0CE-BD48-BC3C-282DC7BCD904}" type="slidenum">
              <a:rPr lang="de-DE" smtClean="0"/>
              <a:t>11</a:t>
            </a:fld>
            <a:endParaRPr lang="de-DE" dirty="0"/>
          </a:p>
        </p:txBody>
      </p:sp>
    </p:spTree>
    <p:extLst>
      <p:ext uri="{BB962C8B-B14F-4D97-AF65-F5344CB8AC3E}">
        <p14:creationId xmlns:p14="http://schemas.microsoft.com/office/powerpoint/2010/main" val="2841239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also requirements</a:t>
            </a:r>
            <a:r>
              <a:rPr lang="en-US" baseline="0" dirty="0"/>
              <a:t> in regards to orientations. There are four orientations for IS students and families. And three or four orientations for SA students.</a:t>
            </a:r>
            <a:endParaRPr lang="en-US" dirty="0"/>
          </a:p>
        </p:txBody>
      </p:sp>
      <p:sp>
        <p:nvSpPr>
          <p:cNvPr id="4" name="Slide Number Placeholder 3"/>
          <p:cNvSpPr>
            <a:spLocks noGrp="1"/>
          </p:cNvSpPr>
          <p:nvPr>
            <p:ph type="sldNum" sz="quarter" idx="10"/>
          </p:nvPr>
        </p:nvSpPr>
        <p:spPr/>
        <p:txBody>
          <a:bodyPr/>
          <a:lstStyle/>
          <a:p>
            <a:fld id="{36387606-A0CE-BD48-BC3C-282DC7BCD904}" type="slidenum">
              <a:rPr lang="de-DE" smtClean="0"/>
              <a:t>12</a:t>
            </a:fld>
            <a:endParaRPr lang="de-DE" dirty="0"/>
          </a:p>
        </p:txBody>
      </p:sp>
    </p:spTree>
    <p:extLst>
      <p:ext uri="{BB962C8B-B14F-4D97-AF65-F5344CB8AC3E}">
        <p14:creationId xmlns:p14="http://schemas.microsoft.com/office/powerpoint/2010/main" val="3250225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Ask participants to review the slide. Ask</a:t>
            </a:r>
            <a:r>
              <a:rPr lang="en-US" b="1" baseline="0" dirty="0" smtClean="0"/>
              <a:t> what they know about the different orientations and the goals of these orientations.</a:t>
            </a:r>
            <a:endParaRPr lang="en-US" b="1" dirty="0" smtClean="0"/>
          </a:p>
          <a:p>
            <a:r>
              <a:rPr lang="en-US" b="1" dirty="0" smtClean="0"/>
              <a:t>Ask why they think there are regulations</a:t>
            </a:r>
            <a:r>
              <a:rPr lang="en-US" b="1" baseline="0" dirty="0" smtClean="0"/>
              <a:t> around orientations? </a:t>
            </a:r>
          </a:p>
          <a:p>
            <a:endParaRPr lang="en-US" dirty="0" smtClean="0"/>
          </a:p>
          <a:p>
            <a:r>
              <a:rPr lang="en-US" dirty="0" smtClean="0"/>
              <a:t>Answer (expand and provide</a:t>
            </a:r>
            <a:r>
              <a:rPr lang="en-US" baseline="0" dirty="0" smtClean="0"/>
              <a:t> personal examples as needed)</a:t>
            </a:r>
            <a:r>
              <a:rPr lang="en-US" dirty="0" smtClean="0"/>
              <a:t>:</a:t>
            </a:r>
            <a:r>
              <a:rPr lang="en-US" baseline="0" dirty="0" smtClean="0"/>
              <a:t> </a:t>
            </a:r>
            <a:r>
              <a:rPr lang="en-US" dirty="0" smtClean="0"/>
              <a:t>Orientations</a:t>
            </a:r>
            <a:r>
              <a:rPr lang="en-US" baseline="0" dirty="0" smtClean="0"/>
              <a:t> promote safety and help  students and families have a meaningful exchange experience. This </a:t>
            </a:r>
            <a:r>
              <a:rPr lang="en-US" baseline="0" dirty="0" smtClean="0"/>
              <a:t>is directly </a:t>
            </a:r>
            <a:r>
              <a:rPr lang="en-US" baseline="0" dirty="0" smtClean="0"/>
              <a:t>related to high quality programming and safety (as mentioned earlier). Each orientation focuses on specific topics related to the timing of the exchange. The Pre- Arrival helps families understand their responsibilities and the resources available, as well as safety regulations. The Post Arrival has similar themes, but includes culture and helping students and families adjust to one another. </a:t>
            </a:r>
            <a:endParaRPr lang="en-US" dirty="0" smtClean="0"/>
          </a:p>
          <a:p>
            <a:endParaRPr lang="en-US" dirty="0" smtClean="0"/>
          </a:p>
          <a:p>
            <a:r>
              <a:rPr lang="en-US" b="1" dirty="0" smtClean="0"/>
              <a:t>Additional info</a:t>
            </a:r>
            <a:r>
              <a:rPr lang="en-US" b="1" baseline="0" dirty="0" smtClean="0"/>
              <a:t> to highlight. </a:t>
            </a:r>
            <a:r>
              <a:rPr lang="en-US" dirty="0" smtClean="0"/>
              <a:t>YFU </a:t>
            </a:r>
            <a:r>
              <a:rPr lang="en-US" dirty="0"/>
              <a:t>is audited</a:t>
            </a:r>
            <a:r>
              <a:rPr lang="en-US" baseline="0" dirty="0"/>
              <a:t> by the State Department and the results impact our CSIET </a:t>
            </a:r>
            <a:r>
              <a:rPr lang="en-US" baseline="0" dirty="0" smtClean="0"/>
              <a:t>certification and J1 sponsor status. </a:t>
            </a:r>
            <a:r>
              <a:rPr lang="en-US" baseline="0" dirty="0"/>
              <a:t>In addition DOS can reduce YFU USA numbers when we are not meeting all the compliance requirements. Attendance at orientations are included in these audits.</a:t>
            </a:r>
          </a:p>
          <a:p>
            <a:endParaRPr lang="en-US" baseline="0" dirty="0"/>
          </a:p>
          <a:p>
            <a:r>
              <a:rPr lang="en-US" baseline="0" dirty="0"/>
              <a:t>YFU partners around the globe also follow up with YFU USA on orientation attendance. Non- attendance can have negative impacts and this affects YFU USA relationships within our network</a:t>
            </a:r>
            <a:endParaRPr lang="en-US" dirty="0"/>
          </a:p>
          <a:p>
            <a:endParaRPr lang="en-US" dirty="0"/>
          </a:p>
          <a:p>
            <a:r>
              <a:rPr lang="en-US" dirty="0"/>
              <a:t>Note that it</a:t>
            </a:r>
            <a:r>
              <a:rPr lang="en-US" baseline="0" dirty="0"/>
              <a:t> is a best practice and is recommended by YFU that host families also attend the student orientations. All families must participate in a HF Pre- </a:t>
            </a:r>
            <a:r>
              <a:rPr lang="en-US" baseline="0" smtClean="0"/>
              <a:t>Arrival.</a:t>
            </a:r>
          </a:p>
          <a:p>
            <a:r>
              <a:rPr lang="en-US" baseline="0" smtClean="0"/>
              <a:t>  </a:t>
            </a:r>
            <a:endParaRPr lang="en-US" baseline="0" dirty="0"/>
          </a:p>
          <a:p>
            <a:r>
              <a:rPr lang="en-US" baseline="0" dirty="0"/>
              <a:t>In some fields, </a:t>
            </a:r>
            <a:r>
              <a:rPr lang="en-US" baseline="0" dirty="0" err="1"/>
              <a:t>HF</a:t>
            </a:r>
            <a:r>
              <a:rPr lang="en-US" baseline="0" dirty="0"/>
              <a:t> must also attend the other orientations. The Field Director will provide specific guidance to families on their attendance at the orientations.  It is important to note that students and families have a more meaningful exchange year and there are fewer support cases when students and families attend the orientations together.</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36387606-A0CE-BD48-BC3C-282DC7BCD904}" type="slidenum">
              <a:rPr lang="de-DE" smtClean="0"/>
              <a:t>13</a:t>
            </a:fld>
            <a:endParaRPr lang="de-DE" dirty="0"/>
          </a:p>
        </p:txBody>
      </p:sp>
    </p:spTree>
    <p:extLst>
      <p:ext uri="{BB962C8B-B14F-4D97-AF65-F5344CB8AC3E}">
        <p14:creationId xmlns:p14="http://schemas.microsoft.com/office/powerpoint/2010/main" val="2552021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Ask participants to review the slide. Ask</a:t>
            </a:r>
            <a:r>
              <a:rPr lang="en-US" b="1" baseline="0" dirty="0" smtClean="0"/>
              <a:t> what they know about the different orientations and the goals of these orientations.</a:t>
            </a:r>
            <a:endParaRPr lang="en-US" b="1" dirty="0" smtClean="0"/>
          </a:p>
          <a:p>
            <a:endParaRPr lang="en-US" dirty="0"/>
          </a:p>
          <a:p>
            <a:r>
              <a:rPr lang="en-US" dirty="0"/>
              <a:t>Local </a:t>
            </a:r>
            <a:r>
              <a:rPr lang="en-US" dirty="0" err="1"/>
              <a:t>PDOs</a:t>
            </a:r>
            <a:r>
              <a:rPr lang="en-US" dirty="0"/>
              <a:t> can be live events</a:t>
            </a:r>
            <a:r>
              <a:rPr lang="en-US" baseline="0" dirty="0"/>
              <a:t> and students register online</a:t>
            </a:r>
          </a:p>
          <a:p>
            <a:r>
              <a:rPr lang="en-US" baseline="0" dirty="0"/>
              <a:t>Webinars are available for students who cannot attend </a:t>
            </a:r>
          </a:p>
          <a:p>
            <a:endParaRPr lang="en-US" baseline="0" dirty="0"/>
          </a:p>
          <a:p>
            <a:r>
              <a:rPr lang="en-US" baseline="0" dirty="0"/>
              <a:t>JPDO- for students going to Japan, typically in in June</a:t>
            </a:r>
          </a:p>
          <a:p>
            <a:r>
              <a:rPr lang="en-US" baseline="0" dirty="0"/>
              <a:t>NPDO- for students going on program for a semester or year- typically occurs in July</a:t>
            </a:r>
          </a:p>
          <a:p>
            <a:r>
              <a:rPr lang="en-US" baseline="0" dirty="0"/>
              <a:t>Parents can attend webinars and local orientation sessions for more information about their student’s program and how to support the child. </a:t>
            </a:r>
            <a:endParaRPr lang="en-US" dirty="0"/>
          </a:p>
          <a:p>
            <a:endParaRPr lang="en-US" dirty="0" smtClean="0"/>
          </a:p>
          <a:p>
            <a:r>
              <a:rPr lang="en-US" dirty="0" smtClean="0"/>
              <a:t>YFU </a:t>
            </a:r>
            <a:r>
              <a:rPr lang="en-US" dirty="0"/>
              <a:t>goes</a:t>
            </a:r>
            <a:r>
              <a:rPr lang="en-US" baseline="0" dirty="0"/>
              <a:t> through audits </a:t>
            </a:r>
            <a:r>
              <a:rPr lang="en-US" baseline="0" dirty="0" smtClean="0"/>
              <a:t>for CSIET which verifies orientation attendance for our </a:t>
            </a:r>
            <a:r>
              <a:rPr lang="en-US" baseline="0" dirty="0"/>
              <a:t>CSIET </a:t>
            </a:r>
            <a:r>
              <a:rPr lang="en-US" baseline="0" dirty="0" smtClean="0"/>
              <a:t>listing certification</a:t>
            </a:r>
            <a:r>
              <a:rPr lang="en-US" baseline="0" dirty="0"/>
              <a:t>. Attendance at orientations are included in these audits.</a:t>
            </a:r>
          </a:p>
          <a:p>
            <a:endParaRPr lang="en-US" baseline="0" dirty="0"/>
          </a:p>
          <a:p>
            <a:r>
              <a:rPr lang="en-US" baseline="0" dirty="0"/>
              <a:t>YFU partners around the globe also follow up with YFU USA on orientation attendance. Non- attendance can have negative impacts from YFU partners this affects YFU USA relationships within our network</a:t>
            </a:r>
            <a:endParaRPr lang="en-US" dirty="0"/>
          </a:p>
          <a:p>
            <a:endParaRPr lang="en-US" dirty="0"/>
          </a:p>
          <a:p>
            <a:r>
              <a:rPr lang="en-US" dirty="0"/>
              <a:t>Note that it</a:t>
            </a:r>
            <a:r>
              <a:rPr lang="en-US" baseline="0" dirty="0"/>
              <a:t> is a best practice and is recommended by YFU that host families also attend the student orientations. Is some fields, this is required by the Field Director. The Field Director will provide specific guidance to families on their attendance at the orientations.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36387606-A0CE-BD48-BC3C-282DC7BCD904}" type="slidenum">
              <a:rPr lang="de-DE" smtClean="0"/>
              <a:t>14</a:t>
            </a:fld>
            <a:endParaRPr lang="de-DE" dirty="0"/>
          </a:p>
        </p:txBody>
      </p:sp>
    </p:spTree>
    <p:extLst>
      <p:ext uri="{BB962C8B-B14F-4D97-AF65-F5344CB8AC3E}">
        <p14:creationId xmlns:p14="http://schemas.microsoft.com/office/powerpoint/2010/main" val="2575694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slide- emphasize that the sign-in sheets are used to mark</a:t>
            </a:r>
            <a:r>
              <a:rPr lang="en-US" baseline="0" dirty="0"/>
              <a:t> attendance and records are kept at the national office to show attendance at all events. These records are pulled and scrutinized for reports and audits. It is important to pre-populate sign-in sheets with typed names so that it is clear who attended. Everyone in attendance, including facilitators and volunteers need to sign.</a:t>
            </a:r>
          </a:p>
          <a:p>
            <a:endParaRPr lang="en-US" baseline="0" dirty="0"/>
          </a:p>
          <a:p>
            <a:r>
              <a:rPr lang="en-US" baseline="0" dirty="0"/>
              <a:t>Timing is important  and sign-in sheets needs to be submitted right away so the national office can track attendance over a given timeline.  </a:t>
            </a:r>
            <a:endParaRPr lang="en-US" dirty="0"/>
          </a:p>
        </p:txBody>
      </p:sp>
      <p:sp>
        <p:nvSpPr>
          <p:cNvPr id="4" name="Slide Number Placeholder 3"/>
          <p:cNvSpPr>
            <a:spLocks noGrp="1"/>
          </p:cNvSpPr>
          <p:nvPr>
            <p:ph type="sldNum" sz="quarter" idx="10"/>
          </p:nvPr>
        </p:nvSpPr>
        <p:spPr/>
        <p:txBody>
          <a:bodyPr/>
          <a:lstStyle/>
          <a:p>
            <a:fld id="{36387606-A0CE-BD48-BC3C-282DC7BCD904}" type="slidenum">
              <a:rPr lang="de-DE" smtClean="0"/>
              <a:t>15</a:t>
            </a:fld>
            <a:endParaRPr lang="de-DE" dirty="0"/>
          </a:p>
        </p:txBody>
      </p:sp>
    </p:spTree>
    <p:extLst>
      <p:ext uri="{BB962C8B-B14F-4D97-AF65-F5344CB8AC3E}">
        <p14:creationId xmlns:p14="http://schemas.microsoft.com/office/powerpoint/2010/main" val="2409678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participants what requirements and rules they know of in regards to the AR role.  Many volunteers are AR, it is likely</a:t>
            </a:r>
            <a:r>
              <a:rPr lang="en-US" baseline="0" dirty="0" smtClean="0"/>
              <a:t> participants will be familiar with these ideas. </a:t>
            </a:r>
          </a:p>
          <a:p>
            <a:endParaRPr lang="en-US" baseline="0" dirty="0" smtClean="0"/>
          </a:p>
          <a:p>
            <a:r>
              <a:rPr lang="en-US" baseline="0" dirty="0" smtClean="0"/>
              <a:t>Emphasize that if a person is a AR, YFU asks that they take the online training at least once a year to refresh their skills. </a:t>
            </a:r>
          </a:p>
          <a:p>
            <a:endParaRPr lang="en-US" dirty="0"/>
          </a:p>
        </p:txBody>
      </p:sp>
      <p:sp>
        <p:nvSpPr>
          <p:cNvPr id="4" name="Slide Number Placeholder 3"/>
          <p:cNvSpPr>
            <a:spLocks noGrp="1"/>
          </p:cNvSpPr>
          <p:nvPr>
            <p:ph type="sldNum" sz="quarter" idx="10"/>
          </p:nvPr>
        </p:nvSpPr>
        <p:spPr/>
        <p:txBody>
          <a:bodyPr/>
          <a:lstStyle/>
          <a:p>
            <a:fld id="{36387606-A0CE-BD48-BC3C-282DC7BCD904}" type="slidenum">
              <a:rPr lang="de-DE" smtClean="0"/>
              <a:t>16</a:t>
            </a:fld>
            <a:endParaRPr lang="de-DE" dirty="0"/>
          </a:p>
        </p:txBody>
      </p:sp>
    </p:spTree>
    <p:extLst>
      <p:ext uri="{BB962C8B-B14F-4D97-AF65-F5344CB8AC3E}">
        <p14:creationId xmlns:p14="http://schemas.microsoft.com/office/powerpoint/2010/main" val="4040858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a:t>
            </a:r>
            <a:r>
              <a:rPr lang="en-US" baseline="0" dirty="0" smtClean="0"/>
              <a:t>n that contacting the SSM is critical. The SSM will likely have many questions so that they can complete an incident report. Incident reports are submitted to the Department of State  </a:t>
            </a:r>
            <a:endParaRPr lang="en-US" dirty="0"/>
          </a:p>
        </p:txBody>
      </p:sp>
      <p:sp>
        <p:nvSpPr>
          <p:cNvPr id="4" name="Slide Number Placeholder 3"/>
          <p:cNvSpPr>
            <a:spLocks noGrp="1"/>
          </p:cNvSpPr>
          <p:nvPr>
            <p:ph type="sldNum" sz="quarter" idx="10"/>
          </p:nvPr>
        </p:nvSpPr>
        <p:spPr/>
        <p:txBody>
          <a:bodyPr/>
          <a:lstStyle/>
          <a:p>
            <a:fld id="{36387606-A0CE-BD48-BC3C-282DC7BCD904}" type="slidenum">
              <a:rPr lang="de-DE" smtClean="0"/>
              <a:t>17</a:t>
            </a:fld>
            <a:endParaRPr lang="de-DE" dirty="0"/>
          </a:p>
        </p:txBody>
      </p:sp>
    </p:spTree>
    <p:extLst>
      <p:ext uri="{BB962C8B-B14F-4D97-AF65-F5344CB8AC3E}">
        <p14:creationId xmlns:p14="http://schemas.microsoft.com/office/powerpoint/2010/main" val="1400236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a participant to read the </a:t>
            </a:r>
            <a:r>
              <a:rPr lang="en-US" dirty="0" smtClean="0"/>
              <a:t>objectives.</a:t>
            </a:r>
            <a:r>
              <a:rPr lang="en-US" baseline="0" dirty="0" smtClean="0"/>
              <a:t> </a:t>
            </a:r>
            <a:r>
              <a:rPr lang="en-US" baseline="0" dirty="0"/>
              <a:t>Ask participants to think about the conversation about placement: use the chat box to type at least one new requirement that they learned and one volunteer action that they can </a:t>
            </a:r>
            <a:r>
              <a:rPr lang="en-US" baseline="0" dirty="0" smtClean="0"/>
              <a:t>take to keep YFU compliant. </a:t>
            </a:r>
            <a:endParaRPr lang="en-US" baseline="0" dirty="0"/>
          </a:p>
          <a:p>
            <a:r>
              <a:rPr lang="en-US" baseline="0" dirty="0"/>
              <a:t>Highlight some answers, clarify as needed.</a:t>
            </a:r>
          </a:p>
          <a:p>
            <a:endParaRPr lang="en-US" baseline="0" dirty="0"/>
          </a:p>
          <a:p>
            <a:r>
              <a:rPr lang="en-US" baseline="0" dirty="0"/>
              <a:t>Ask them to think about the orientations discussion- use the chat box to type at least one new requirement that they learned and one volunteer action that they can take.  Highlight some answers, clarify as needed.</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Finally ask about the Area Rep requirements- use the chat box to type at least one new requirement that they learned and one volunteer action that they can take.  Highlight some answers, clarify as needed.</a:t>
            </a:r>
          </a:p>
          <a:p>
            <a:endParaRPr lang="en-US" baseline="0" dirty="0"/>
          </a:p>
          <a:p>
            <a:endParaRPr lang="en-US" baseline="0" dirty="0"/>
          </a:p>
          <a:p>
            <a:r>
              <a:rPr lang="en-US" baseline="0" dirty="0"/>
              <a:t>Thank everyone for their participation. Let them know about any other follow up communication concerning resources and answering questions that were challenging. </a:t>
            </a:r>
          </a:p>
          <a:p>
            <a:endParaRPr lang="en-US" baseline="0" dirty="0"/>
          </a:p>
        </p:txBody>
      </p:sp>
      <p:sp>
        <p:nvSpPr>
          <p:cNvPr id="4" name="Slide Number Placeholder 3"/>
          <p:cNvSpPr>
            <a:spLocks noGrp="1"/>
          </p:cNvSpPr>
          <p:nvPr>
            <p:ph type="sldNum" sz="quarter" idx="10"/>
          </p:nvPr>
        </p:nvSpPr>
        <p:spPr/>
        <p:txBody>
          <a:bodyPr/>
          <a:lstStyle/>
          <a:p>
            <a:fld id="{36387606-A0CE-BD48-BC3C-282DC7BCD904}" type="slidenum">
              <a:rPr lang="de-DE" smtClean="0"/>
              <a:t>18</a:t>
            </a:fld>
            <a:endParaRPr lang="de-DE" dirty="0"/>
          </a:p>
        </p:txBody>
      </p:sp>
    </p:spTree>
    <p:extLst>
      <p:ext uri="{BB962C8B-B14F-4D97-AF65-F5344CB8AC3E}">
        <p14:creationId xmlns:p14="http://schemas.microsoft.com/office/powerpoint/2010/main" val="793313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a participant to read the objectives. Fill in gaps and provide personal examples and context (or use the ideas below</a:t>
            </a:r>
            <a:r>
              <a:rPr lang="en-US" dirty="0" smtClean="0"/>
              <a:t>)</a:t>
            </a:r>
            <a:r>
              <a:rPr lang="en-US" baseline="0" dirty="0" smtClean="0"/>
              <a:t> so participants connect with the objectives.</a:t>
            </a:r>
            <a:r>
              <a:rPr lang="en-US" dirty="0" smtClean="0"/>
              <a:t> </a:t>
            </a:r>
            <a:endParaRPr lang="en-US" dirty="0"/>
          </a:p>
          <a:p>
            <a:endParaRPr lang="en-US" baseline="0" dirty="0"/>
          </a:p>
          <a:p>
            <a:r>
              <a:rPr lang="en-US" baseline="0" dirty="0"/>
              <a:t>Example: There are many regulations about families and placement to ensure that students and families are safe- we will talk about some of these;  our global partners want to be sure that their international students are participating in high quality orientations, thus there are compliance requirements related to orientations; </a:t>
            </a:r>
            <a:r>
              <a:rPr lang="en-US" baseline="0" dirty="0" err="1"/>
              <a:t>ARs</a:t>
            </a:r>
            <a:r>
              <a:rPr lang="en-US" baseline="0" dirty="0"/>
              <a:t> provide oversight to families and students, the reports that they complete are critical for YFU compliance. </a:t>
            </a:r>
          </a:p>
        </p:txBody>
      </p:sp>
      <p:sp>
        <p:nvSpPr>
          <p:cNvPr id="4" name="Slide Number Placeholder 3"/>
          <p:cNvSpPr>
            <a:spLocks noGrp="1"/>
          </p:cNvSpPr>
          <p:nvPr>
            <p:ph type="sldNum" sz="quarter" idx="10"/>
          </p:nvPr>
        </p:nvSpPr>
        <p:spPr/>
        <p:txBody>
          <a:bodyPr/>
          <a:lstStyle/>
          <a:p>
            <a:fld id="{36387606-A0CE-BD48-BC3C-282DC7BCD904}" type="slidenum">
              <a:rPr lang="de-DE" smtClean="0"/>
              <a:t>2</a:t>
            </a:fld>
            <a:endParaRPr lang="de-DE" dirty="0"/>
          </a:p>
        </p:txBody>
      </p:sp>
    </p:spTree>
    <p:extLst>
      <p:ext uri="{BB962C8B-B14F-4D97-AF65-F5344CB8AC3E}">
        <p14:creationId xmlns:p14="http://schemas.microsoft.com/office/powerpoint/2010/main" val="323886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Emphasize </a:t>
            </a:r>
            <a:r>
              <a:rPr lang="en-US" dirty="0"/>
              <a:t>that the training does not cover everything</a:t>
            </a:r>
            <a:r>
              <a:rPr lang="en-US" baseline="0" dirty="0"/>
              <a:t> and that t</a:t>
            </a:r>
            <a:r>
              <a:rPr lang="en-US" dirty="0"/>
              <a:t>he</a:t>
            </a:r>
            <a:r>
              <a:rPr lang="en-US" baseline="0" dirty="0"/>
              <a:t> training is an overview and is designed to provide compliance information related to specific volunteer tasks and the corresponding volunteer actions. This training does NOT cover all the regulations, especially as many of these regulations are related to YFU staff responsibilities.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Host Family Placement- not ALL regulations are  covered. Always talk with your FD when assisting with Host Family placement. They will direct you on specific rules</a:t>
            </a:r>
            <a:r>
              <a:rPr lang="en-US" baseline="0" dirty="0"/>
              <a:t> related to geography, school rules, and other “local info”</a:t>
            </a:r>
            <a:endParaRPr lang="en-US" dirty="0"/>
          </a:p>
          <a:p>
            <a:pPr marL="457200" indent="-457200">
              <a:buFont typeface="Arial" panose="020B0604020202020204" pitchFamily="34" charset="0"/>
              <a:buChar char="•"/>
            </a:pPr>
            <a:endParaRPr lang="en-US" dirty="0"/>
          </a:p>
          <a:p>
            <a:pPr marL="0" indent="0">
              <a:buFont typeface="Arial" panose="020B0604020202020204" pitchFamily="34" charset="0"/>
              <a:buNone/>
            </a:pPr>
            <a:r>
              <a:rPr lang="en-US" dirty="0"/>
              <a:t>Volunteering - There are compliance requirements to become a volunteer.  This training does not focus on these</a:t>
            </a:r>
            <a:r>
              <a:rPr lang="en-US" baseline="0" dirty="0"/>
              <a:t> as you should have already fulfilled these requirements. If you are unsure on your status as a volunteer contact volunteer programs.</a:t>
            </a:r>
            <a:endParaRPr lang="en-US" dirty="0"/>
          </a:p>
          <a:p>
            <a:endParaRPr lang="en-US" dirty="0"/>
          </a:p>
        </p:txBody>
      </p:sp>
      <p:sp>
        <p:nvSpPr>
          <p:cNvPr id="4" name="Slide Number Placeholder 3"/>
          <p:cNvSpPr>
            <a:spLocks noGrp="1"/>
          </p:cNvSpPr>
          <p:nvPr>
            <p:ph type="sldNum" sz="quarter" idx="10"/>
          </p:nvPr>
        </p:nvSpPr>
        <p:spPr/>
        <p:txBody>
          <a:bodyPr/>
          <a:lstStyle/>
          <a:p>
            <a:fld id="{36387606-A0CE-BD48-BC3C-282DC7BCD904}" type="slidenum">
              <a:rPr lang="de-DE" smtClean="0"/>
              <a:t>3</a:t>
            </a:fld>
            <a:endParaRPr lang="de-DE" dirty="0"/>
          </a:p>
        </p:txBody>
      </p:sp>
    </p:spTree>
    <p:extLst>
      <p:ext uri="{BB962C8B-B14F-4D97-AF65-F5344CB8AC3E}">
        <p14:creationId xmlns:p14="http://schemas.microsoft.com/office/powerpoint/2010/main" val="782400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National" panose="02000503000000020004" pitchFamily="50" charset="0"/>
                <a:ea typeface="National" panose="02000503000000020004" pitchFamily="50" charset="0"/>
              </a:rPr>
              <a:t>High quality,</a:t>
            </a:r>
            <a:r>
              <a:rPr lang="en-US" sz="1200" baseline="0" dirty="0">
                <a:latin typeface="National" panose="02000503000000020004" pitchFamily="50" charset="0"/>
                <a:ea typeface="National" panose="02000503000000020004" pitchFamily="50" charset="0"/>
              </a:rPr>
              <a:t> safe programming is our goal.</a:t>
            </a:r>
          </a:p>
          <a:p>
            <a:r>
              <a:rPr lang="en-US" sz="1200" dirty="0">
                <a:latin typeface="National" panose="02000503000000020004" pitchFamily="50" charset="0"/>
                <a:ea typeface="National" panose="02000503000000020004" pitchFamily="50" charset="0"/>
              </a:rPr>
              <a:t>Ask participants if</a:t>
            </a:r>
            <a:r>
              <a:rPr lang="en-US" sz="1200" baseline="0" dirty="0">
                <a:latin typeface="National" panose="02000503000000020004" pitchFamily="50" charset="0"/>
                <a:ea typeface="National" panose="02000503000000020004" pitchFamily="50" charset="0"/>
              </a:rPr>
              <a:t> they are familiar and what they know about the three regulatory sources.</a:t>
            </a:r>
          </a:p>
          <a:p>
            <a:endParaRPr lang="en-US" sz="1200" dirty="0">
              <a:latin typeface="National" panose="02000503000000020004" pitchFamily="50" charset="0"/>
              <a:ea typeface="National" panose="02000503000000020004" pitchFamily="50" charset="0"/>
            </a:endParaRPr>
          </a:p>
          <a:p>
            <a:r>
              <a:rPr lang="en-US" sz="1200" dirty="0">
                <a:latin typeface="National" panose="02000503000000020004" pitchFamily="50" charset="0"/>
                <a:ea typeface="National" panose="02000503000000020004" pitchFamily="50" charset="0"/>
              </a:rPr>
              <a:t>The</a:t>
            </a:r>
            <a:r>
              <a:rPr lang="en-US" sz="1200" baseline="0" dirty="0">
                <a:latin typeface="National" panose="02000503000000020004" pitchFamily="50" charset="0"/>
                <a:ea typeface="National" panose="02000503000000020004" pitchFamily="50" charset="0"/>
              </a:rPr>
              <a:t> </a:t>
            </a:r>
            <a:r>
              <a:rPr lang="en-US" sz="1200" dirty="0">
                <a:latin typeface="National" panose="02000503000000020004" pitchFamily="50" charset="0"/>
                <a:ea typeface="National" panose="02000503000000020004" pitchFamily="50" charset="0"/>
              </a:rPr>
              <a:t>three regulatory sources largely mirror</a:t>
            </a:r>
            <a:r>
              <a:rPr lang="en-US" sz="1200" baseline="0" dirty="0">
                <a:latin typeface="National" panose="02000503000000020004" pitchFamily="50" charset="0"/>
                <a:ea typeface="National" panose="02000503000000020004" pitchFamily="50" charset="0"/>
              </a:rPr>
              <a:t> each other with some higher standards from the YFU community.  </a:t>
            </a:r>
          </a:p>
          <a:p>
            <a:r>
              <a:rPr lang="en-US" sz="1200" baseline="0" dirty="0">
                <a:latin typeface="National" panose="02000503000000020004" pitchFamily="50" charset="0"/>
                <a:ea typeface="National" panose="02000503000000020004" pitchFamily="50" charset="0"/>
              </a:rPr>
              <a:t>Lets review briefly each one: </a:t>
            </a:r>
          </a:p>
          <a:p>
            <a:r>
              <a:rPr lang="en-US" sz="1200" b="1" baseline="0" dirty="0">
                <a:latin typeface="National" panose="02000503000000020004" pitchFamily="50" charset="0"/>
                <a:ea typeface="National" panose="02000503000000020004" pitchFamily="50" charset="0"/>
              </a:rPr>
              <a:t>YFU Basic Standards- </a:t>
            </a:r>
            <a:r>
              <a:rPr lang="en-US" sz="1200" baseline="0" dirty="0">
                <a:latin typeface="National" panose="02000503000000020004" pitchFamily="50" charset="0"/>
                <a:ea typeface="National" panose="02000503000000020004" pitchFamily="50" charset="0"/>
              </a:rPr>
              <a:t>developed by international partners. YFU USA commits to carrying these out with our global partners</a:t>
            </a:r>
          </a:p>
          <a:p>
            <a:r>
              <a:rPr lang="en-US" sz="1200" b="1" baseline="0" dirty="0">
                <a:latin typeface="National" panose="02000503000000020004" pitchFamily="50" charset="0"/>
                <a:ea typeface="National" panose="02000503000000020004" pitchFamily="50" charset="0"/>
              </a:rPr>
              <a:t>US </a:t>
            </a:r>
            <a:r>
              <a:rPr lang="en-US" sz="1200" b="1" baseline="0" dirty="0" err="1">
                <a:latin typeface="National" panose="02000503000000020004" pitchFamily="50" charset="0"/>
                <a:ea typeface="National" panose="02000503000000020004" pitchFamily="50" charset="0"/>
              </a:rPr>
              <a:t>Dept</a:t>
            </a:r>
            <a:r>
              <a:rPr lang="en-US" sz="1200" b="1" baseline="0" dirty="0">
                <a:latin typeface="National" panose="02000503000000020004" pitchFamily="50" charset="0"/>
                <a:ea typeface="National" panose="02000503000000020004" pitchFamily="50" charset="0"/>
              </a:rPr>
              <a:t> of State- </a:t>
            </a:r>
            <a:r>
              <a:rPr lang="en-US" sz="1200" baseline="0" dirty="0">
                <a:latin typeface="National" panose="02000503000000020004" pitchFamily="50" charset="0"/>
                <a:ea typeface="National" panose="02000503000000020004" pitchFamily="50" charset="0"/>
              </a:rPr>
              <a:t>Students come on program with J-1 visas and we are a J-1 sponsor; thus we must abide by regulations and follow related requirements around J-1 visas for secondary school programs.  Other J-1 visas with parallel regulations offer opportunities for au pairs, young adults on work/travel programs, visiting scholars/physicians to come to the US.</a:t>
            </a:r>
          </a:p>
          <a:p>
            <a:r>
              <a:rPr lang="en-US" sz="1200" b="1" baseline="0" dirty="0" err="1">
                <a:latin typeface="National" panose="02000503000000020004" pitchFamily="50" charset="0"/>
                <a:ea typeface="National" panose="02000503000000020004" pitchFamily="50" charset="0"/>
              </a:rPr>
              <a:t>CSIET</a:t>
            </a:r>
            <a:r>
              <a:rPr lang="en-US" sz="1200" baseline="0" dirty="0">
                <a:latin typeface="National" panose="02000503000000020004" pitchFamily="50" charset="0"/>
                <a:ea typeface="National" panose="02000503000000020004" pitchFamily="50" charset="0"/>
              </a:rPr>
              <a:t>- is the US accrediting organization for exchange programs.  Many schools only accept students from organizations who are “listed” with </a:t>
            </a:r>
            <a:r>
              <a:rPr lang="en-US" sz="1200" baseline="0" dirty="0" err="1">
                <a:latin typeface="National" panose="02000503000000020004" pitchFamily="50" charset="0"/>
                <a:ea typeface="National" panose="02000503000000020004" pitchFamily="50" charset="0"/>
              </a:rPr>
              <a:t>CSIET</a:t>
            </a:r>
            <a:r>
              <a:rPr lang="en-US" sz="1200" baseline="0" dirty="0">
                <a:latin typeface="National" panose="02000503000000020004" pitchFamily="50" charset="0"/>
                <a:ea typeface="National" panose="02000503000000020004" pitchFamily="50" charset="0"/>
              </a:rPr>
              <a:t> – “listed” is the term used for accreditation by </a:t>
            </a:r>
            <a:r>
              <a:rPr lang="en-US" sz="1200" baseline="0" dirty="0" err="1">
                <a:latin typeface="National" panose="02000503000000020004" pitchFamily="50" charset="0"/>
                <a:ea typeface="National" panose="02000503000000020004" pitchFamily="50" charset="0"/>
              </a:rPr>
              <a:t>CSIET</a:t>
            </a:r>
            <a:r>
              <a:rPr lang="en-US" sz="1200" baseline="0" dirty="0">
                <a:latin typeface="National" panose="02000503000000020004" pitchFamily="50" charset="0"/>
                <a:ea typeface="National" panose="02000503000000020004" pitchFamily="50" charset="0"/>
              </a:rPr>
              <a:t>.</a:t>
            </a:r>
          </a:p>
          <a:p>
            <a:endParaRPr lang="en-US" sz="1200" baseline="0" dirty="0">
              <a:latin typeface="National" panose="02000503000000020004" pitchFamily="50" charset="0"/>
              <a:ea typeface="National" panose="02000503000000020004" pitchFamily="50" charset="0"/>
            </a:endParaRPr>
          </a:p>
          <a:p>
            <a:r>
              <a:rPr lang="en-US" sz="1200" baseline="0" dirty="0">
                <a:latin typeface="National" panose="02000503000000020004" pitchFamily="50" charset="0"/>
                <a:ea typeface="National" panose="02000503000000020004" pitchFamily="50" charset="0"/>
              </a:rPr>
              <a:t>This training will focus on J-1 </a:t>
            </a:r>
            <a:r>
              <a:rPr lang="en-US" sz="1200" baseline="0" dirty="0" err="1">
                <a:latin typeface="National" panose="02000503000000020004" pitchFamily="50" charset="0"/>
                <a:ea typeface="National" panose="02000503000000020004" pitchFamily="50" charset="0"/>
              </a:rPr>
              <a:t>regs</a:t>
            </a:r>
            <a:r>
              <a:rPr lang="en-US" sz="1200" baseline="0" dirty="0">
                <a:latin typeface="National" panose="02000503000000020004" pitchFamily="50" charset="0"/>
                <a:ea typeface="National" panose="02000503000000020004" pitchFamily="50" charset="0"/>
              </a:rPr>
              <a:t> (as they relate to volunteer actions) and highlight the YFU higher standards.  If YFU meets J-1 </a:t>
            </a:r>
            <a:r>
              <a:rPr lang="en-US" sz="1200" baseline="0" dirty="0" err="1">
                <a:latin typeface="National" panose="02000503000000020004" pitchFamily="50" charset="0"/>
                <a:ea typeface="National" panose="02000503000000020004" pitchFamily="50" charset="0"/>
              </a:rPr>
              <a:t>regs</a:t>
            </a:r>
            <a:r>
              <a:rPr lang="en-US" sz="1200" baseline="0" dirty="0">
                <a:latin typeface="National" panose="02000503000000020004" pitchFamily="50" charset="0"/>
                <a:ea typeface="National" panose="02000503000000020004" pitchFamily="50" charset="0"/>
              </a:rPr>
              <a:t>, we are in good standing with </a:t>
            </a:r>
            <a:r>
              <a:rPr lang="en-US" sz="1200" baseline="0" dirty="0" err="1">
                <a:latin typeface="National" panose="02000503000000020004" pitchFamily="50" charset="0"/>
                <a:ea typeface="National" panose="02000503000000020004" pitchFamily="50" charset="0"/>
              </a:rPr>
              <a:t>CSIET</a:t>
            </a:r>
            <a:r>
              <a:rPr lang="en-US" sz="1200" baseline="0" dirty="0">
                <a:latin typeface="National" panose="02000503000000020004" pitchFamily="50" charset="0"/>
                <a:ea typeface="National" panose="02000503000000020004" pitchFamily="50" charset="0"/>
              </a:rPr>
              <a:t>. </a:t>
            </a:r>
          </a:p>
          <a:p>
            <a:endParaRPr lang="en-US" sz="1200" baseline="0" dirty="0">
              <a:latin typeface="National" panose="02000503000000020004" pitchFamily="50" charset="0"/>
              <a:ea typeface="National" panose="02000503000000020004" pitchFamily="50" charset="0"/>
            </a:endParaRPr>
          </a:p>
          <a:p>
            <a:r>
              <a:rPr lang="en-US" sz="1200" b="0" baseline="0" dirty="0">
                <a:solidFill>
                  <a:srgbClr val="C00000"/>
                </a:solidFill>
                <a:latin typeface="National" panose="02000503000000020004" pitchFamily="50" charset="0"/>
                <a:ea typeface="National" panose="02000503000000020004" pitchFamily="50" charset="0"/>
              </a:rPr>
              <a:t>This is a good time to mention the J-1 vs F-1 distinctions.</a:t>
            </a:r>
          </a:p>
          <a:p>
            <a:endParaRPr lang="en-US" sz="1200" b="0" baseline="0" dirty="0">
              <a:solidFill>
                <a:srgbClr val="C00000"/>
              </a:solidFill>
              <a:latin typeface="National" panose="02000503000000020004" pitchFamily="50" charset="0"/>
              <a:ea typeface="National" panose="02000503000000020004" pitchFamily="50" charset="0"/>
            </a:endParaRPr>
          </a:p>
          <a:p>
            <a:r>
              <a:rPr lang="en-US" sz="1200" baseline="0" dirty="0">
                <a:latin typeface="National" panose="02000503000000020004" pitchFamily="50" charset="0"/>
                <a:ea typeface="National" panose="02000503000000020004" pitchFamily="50" charset="0"/>
              </a:rPr>
              <a:t>98% of YFU in-bound program students are in the </a:t>
            </a:r>
            <a:r>
              <a:rPr lang="en-US" sz="1200" baseline="0" dirty="0" err="1">
                <a:latin typeface="National" panose="02000503000000020004" pitchFamily="50" charset="0"/>
                <a:ea typeface="National" panose="02000503000000020004" pitchFamily="50" charset="0"/>
              </a:rPr>
              <a:t>DoS</a:t>
            </a:r>
            <a:r>
              <a:rPr lang="en-US" sz="1200" baseline="0" dirty="0">
                <a:latin typeface="National" panose="02000503000000020004" pitchFamily="50" charset="0"/>
                <a:ea typeface="National" panose="02000503000000020004" pitchFamily="50" charset="0"/>
              </a:rPr>
              <a:t> J-1 visa Exchange Visitor Secondary School Program- the J-1 visa is for a cultural exchange (very different from a work visa, a student visa or a marriage visa). </a:t>
            </a:r>
          </a:p>
          <a:p>
            <a:endParaRPr lang="en-US" sz="1200" baseline="0" dirty="0">
              <a:latin typeface="National" panose="02000503000000020004" pitchFamily="50" charset="0"/>
              <a:ea typeface="National" panose="02000503000000020004" pitchFamily="50" charset="0"/>
            </a:endParaRPr>
          </a:p>
          <a:p>
            <a:r>
              <a:rPr lang="en-US" sz="1200" baseline="0" dirty="0">
                <a:latin typeface="National" panose="02000503000000020004" pitchFamily="50" charset="0"/>
                <a:ea typeface="National" panose="02000503000000020004" pitchFamily="50" charset="0"/>
              </a:rPr>
              <a:t>For J-1 visas, a cultural exchange, the sponsoring organization  - YFU - is the responsible party.   J-1 is limited to one academic year (or semester); schools are not required to issue a diploma or offer specific coursework.  The US Department of State oversees and regulates this program to ensure safe, successful exchange programs.</a:t>
            </a:r>
          </a:p>
          <a:p>
            <a:endParaRPr lang="en-US" sz="1200" baseline="0" dirty="0">
              <a:latin typeface="National" panose="02000503000000020004" pitchFamily="50" charset="0"/>
              <a:ea typeface="National" panose="02000503000000020004" pitchFamily="50" charset="0"/>
            </a:endParaRPr>
          </a:p>
          <a:p>
            <a:r>
              <a:rPr lang="en-US" sz="1200" baseline="0" dirty="0">
                <a:latin typeface="National" panose="02000503000000020004" pitchFamily="50" charset="0"/>
                <a:ea typeface="National" panose="02000503000000020004" pitchFamily="50" charset="0"/>
              </a:rPr>
              <a:t>YFU also has program options for students on F-1 visa.  The F-1 visa is for an academic exchange; the school is the responsible party for the student.  US Department of Homeland Security oversees this program. This program allows for a little more flexibility with schools and placements. Traditionally F-1 was used for college programs, but more students are enrolling in high school with an F-1 program.  Homeland Security does not regulate F-1 high school programs in the same manner as J-1 regarding safety for minors.  Therefore </a:t>
            </a:r>
            <a:r>
              <a:rPr lang="en-US" sz="1200" b="1" baseline="0" dirty="0">
                <a:latin typeface="National" panose="02000503000000020004" pitchFamily="50" charset="0"/>
                <a:ea typeface="National" panose="02000503000000020004" pitchFamily="50" charset="0"/>
              </a:rPr>
              <a:t>YFU applies its own Basic Standards to YFU F-1 placements.  </a:t>
            </a:r>
            <a:r>
              <a:rPr lang="en-US" sz="1200" b="0" baseline="0" dirty="0">
                <a:latin typeface="National" panose="02000503000000020004" pitchFamily="50" charset="0"/>
                <a:ea typeface="National" panose="02000503000000020004" pitchFamily="50" charset="0"/>
              </a:rPr>
              <a:t>This means YFU F-1 programs largely meet J-1 </a:t>
            </a:r>
            <a:r>
              <a:rPr lang="en-US" sz="1200" b="0" baseline="0" dirty="0" err="1">
                <a:latin typeface="National" panose="02000503000000020004" pitchFamily="50" charset="0"/>
                <a:ea typeface="National" panose="02000503000000020004" pitchFamily="50" charset="0"/>
              </a:rPr>
              <a:t>regs</a:t>
            </a:r>
            <a:r>
              <a:rPr lang="en-US" sz="1200" b="0" baseline="0" dirty="0">
                <a:latin typeface="National" panose="02000503000000020004" pitchFamily="50" charset="0"/>
                <a:ea typeface="National" panose="02000503000000020004" pitchFamily="50" charset="0"/>
              </a:rPr>
              <a:t> and exceed F-1 </a:t>
            </a:r>
            <a:r>
              <a:rPr lang="en-US" sz="1200" b="0" baseline="0" dirty="0" err="1">
                <a:latin typeface="National" panose="02000503000000020004" pitchFamily="50" charset="0"/>
                <a:ea typeface="National" panose="02000503000000020004" pitchFamily="50" charset="0"/>
              </a:rPr>
              <a:t>regs</a:t>
            </a:r>
            <a:r>
              <a:rPr lang="en-US" sz="1200" b="0" baseline="0" dirty="0">
                <a:latin typeface="National" panose="02000503000000020004" pitchFamily="50" charset="0"/>
                <a:ea typeface="National" panose="02000503000000020004" pitchFamily="50" charset="0"/>
              </a:rPr>
              <a:t>.   One example of a different is a direct placement with relatives.  This is permitted for F-1 but not J-1; YFU does allow this.</a:t>
            </a:r>
          </a:p>
          <a:p>
            <a:endParaRPr lang="en-US" sz="1200" b="0" baseline="0" dirty="0">
              <a:latin typeface="National" panose="02000503000000020004" pitchFamily="50" charset="0"/>
              <a:ea typeface="National" panose="02000503000000020004" pitchFamily="50" charset="0"/>
            </a:endParaRPr>
          </a:p>
          <a:p>
            <a:r>
              <a:rPr lang="en-US" sz="1200" b="0" baseline="0" dirty="0">
                <a:latin typeface="National" panose="02000503000000020004" pitchFamily="50" charset="0"/>
                <a:ea typeface="National" panose="02000503000000020004" pitchFamily="50" charset="0"/>
              </a:rPr>
              <a:t>At this time, Homeland Security monitors schools and not organizations such as YFU for compliance on F-1 Regulations.  </a:t>
            </a:r>
            <a:r>
              <a:rPr lang="en-US" sz="1200" b="0" baseline="0" dirty="0" err="1">
                <a:latin typeface="National" panose="02000503000000020004" pitchFamily="50" charset="0"/>
                <a:ea typeface="National" panose="02000503000000020004" pitchFamily="50" charset="0"/>
              </a:rPr>
              <a:t>CSIET</a:t>
            </a:r>
            <a:r>
              <a:rPr lang="en-US" sz="1200" b="0" baseline="0" dirty="0">
                <a:latin typeface="National" panose="02000503000000020004" pitchFamily="50" charset="0"/>
                <a:ea typeface="National" panose="02000503000000020004" pitchFamily="50" charset="0"/>
              </a:rPr>
              <a:t> does monitor exchange organizations for F-1 standards and YFU will likely apply for this listing as </a:t>
            </a:r>
            <a:r>
              <a:rPr lang="en-US" sz="1200" b="0" baseline="0" dirty="0" err="1">
                <a:latin typeface="National" panose="02000503000000020004" pitchFamily="50" charset="0"/>
                <a:ea typeface="National" panose="02000503000000020004" pitchFamily="50" charset="0"/>
              </a:rPr>
              <a:t>YFU’s</a:t>
            </a:r>
            <a:r>
              <a:rPr lang="en-US" sz="1200" b="0" baseline="0" dirty="0">
                <a:latin typeface="National" panose="02000503000000020004" pitchFamily="50" charset="0"/>
                <a:ea typeface="National" panose="02000503000000020004" pitchFamily="50" charset="0"/>
              </a:rPr>
              <a:t> F-1 population grows.   </a:t>
            </a:r>
          </a:p>
          <a:p>
            <a:endParaRPr lang="en-US" dirty="0"/>
          </a:p>
        </p:txBody>
      </p:sp>
      <p:sp>
        <p:nvSpPr>
          <p:cNvPr id="4" name="Slide Number Placeholder 3"/>
          <p:cNvSpPr>
            <a:spLocks noGrp="1"/>
          </p:cNvSpPr>
          <p:nvPr>
            <p:ph type="sldNum" sz="quarter" idx="10"/>
          </p:nvPr>
        </p:nvSpPr>
        <p:spPr/>
        <p:txBody>
          <a:bodyPr/>
          <a:lstStyle/>
          <a:p>
            <a:fld id="{36387606-A0CE-BD48-BC3C-282DC7BCD904}" type="slidenum">
              <a:rPr lang="de-DE" smtClean="0"/>
              <a:t>4</a:t>
            </a:fld>
            <a:endParaRPr lang="de-DE" dirty="0"/>
          </a:p>
        </p:txBody>
      </p:sp>
    </p:spTree>
    <p:extLst>
      <p:ext uri="{BB962C8B-B14F-4D97-AF65-F5344CB8AC3E}">
        <p14:creationId xmlns:p14="http://schemas.microsoft.com/office/powerpoint/2010/main" val="214100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Dept of State Compliance</a:t>
            </a:r>
            <a:r>
              <a:rPr lang="en-US" baseline="0" dirty="0"/>
              <a:t> Department for exchanges </a:t>
            </a:r>
            <a:r>
              <a:rPr lang="en-US" dirty="0"/>
              <a:t>is the quote source:</a:t>
            </a:r>
            <a:r>
              <a:rPr lang="en-US" baseline="0" dirty="0"/>
              <a:t> if it isn’t signed and dates, it didn’t happen </a:t>
            </a:r>
          </a:p>
          <a:p>
            <a:r>
              <a:rPr lang="en-US" baseline="0" dirty="0"/>
              <a:t>This is fundamental to all of our compliance work.</a:t>
            </a:r>
          </a:p>
          <a:p>
            <a:r>
              <a:rPr lang="en-US" baseline="0" dirty="0"/>
              <a:t>This shows up as: incident reports, Monthly Contact Reports,  sign-in sheets at orientations, volunteer training sign-in sheets, reports pulled for the Department of state. </a:t>
            </a:r>
          </a:p>
          <a:p>
            <a:endParaRPr lang="en-US" baseline="0" dirty="0"/>
          </a:p>
        </p:txBody>
      </p:sp>
      <p:sp>
        <p:nvSpPr>
          <p:cNvPr id="4" name="Slide Number Placeholder 3"/>
          <p:cNvSpPr>
            <a:spLocks noGrp="1"/>
          </p:cNvSpPr>
          <p:nvPr>
            <p:ph type="sldNum" sz="quarter" idx="10"/>
          </p:nvPr>
        </p:nvSpPr>
        <p:spPr/>
        <p:txBody>
          <a:bodyPr/>
          <a:lstStyle/>
          <a:p>
            <a:fld id="{DC753E48-F2A6-4729-B593-9258CB61BB34}" type="slidenum">
              <a:rPr lang="en-US" smtClean="0"/>
              <a:t>5</a:t>
            </a:fld>
            <a:endParaRPr lang="en-US" dirty="0"/>
          </a:p>
        </p:txBody>
      </p:sp>
    </p:spTree>
    <p:extLst>
      <p:ext uri="{BB962C8B-B14F-4D97-AF65-F5344CB8AC3E}">
        <p14:creationId xmlns:p14="http://schemas.microsoft.com/office/powerpoint/2010/main" val="654522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a:t>
            </a:r>
          </a:p>
          <a:p>
            <a:r>
              <a:rPr lang="en-US" dirty="0"/>
              <a:t>YFU is audited</a:t>
            </a:r>
            <a:r>
              <a:rPr lang="en-US" baseline="0" dirty="0"/>
              <a:t> by the State Department and the results impact our CSIET </a:t>
            </a:r>
            <a:r>
              <a:rPr lang="en-US" baseline="0" dirty="0" smtClean="0"/>
              <a:t>listing certification and status as a J-1 sponsor.  </a:t>
            </a:r>
            <a:r>
              <a:rPr lang="en-US" baseline="0" dirty="0"/>
              <a:t>In addition DOS can reduce YFU USA </a:t>
            </a:r>
            <a:r>
              <a:rPr lang="en-US" baseline="0" dirty="0" smtClean="0"/>
              <a:t>J-1 student numbers </a:t>
            </a:r>
            <a:r>
              <a:rPr lang="en-US" baseline="0" dirty="0"/>
              <a:t>when we are not meeting all the compliance requirements.  Host Family Placement includes many compliance requirements as this is directly linked to student and family safety.</a:t>
            </a:r>
          </a:p>
          <a:p>
            <a:endParaRPr lang="en-US" baseline="0" dirty="0"/>
          </a:p>
          <a:p>
            <a:r>
              <a:rPr lang="en-US" baseline="0" dirty="0"/>
              <a:t>A </a:t>
            </a:r>
            <a:r>
              <a:rPr lang="en-US" baseline="0" dirty="0" err="1"/>
              <a:t>HF</a:t>
            </a:r>
            <a:r>
              <a:rPr lang="en-US" baseline="0" dirty="0"/>
              <a:t> must be fully vetted- this includes several steps (review steps). A student cannot move </a:t>
            </a:r>
            <a:r>
              <a:rPr lang="en-US" baseline="0" dirty="0" smtClean="0"/>
              <a:t>to a </a:t>
            </a:r>
            <a:r>
              <a:rPr lang="en-US" baseline="0" dirty="0"/>
              <a:t>family if the family is not fully vetted. There are critical compliance requirements around all of these steps to being fully vetted. </a:t>
            </a:r>
          </a:p>
          <a:p>
            <a:endParaRPr lang="en-US" baseline="0" dirty="0"/>
          </a:p>
          <a:p>
            <a:r>
              <a:rPr lang="en-US" baseline="0" dirty="0"/>
              <a:t>Volunteers encounter questions from families about when they can see photos of students, the reference checks for non-traditional families, and YFU needs volunteer support when families </a:t>
            </a:r>
            <a:r>
              <a:rPr lang="en-US" baseline="0" dirty="0" smtClean="0"/>
              <a:t>must participate </a:t>
            </a:r>
            <a:r>
              <a:rPr lang="en-US" baseline="0" dirty="0"/>
              <a:t>in a pre-arrival orientation. Let’s take a closer look at these items. We will talk about these in the next slides.</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36387606-A0CE-BD48-BC3C-282DC7BCD904}" type="slidenum">
              <a:rPr lang="de-DE" smtClean="0"/>
              <a:t>6</a:t>
            </a:fld>
            <a:endParaRPr lang="de-DE" dirty="0"/>
          </a:p>
        </p:txBody>
      </p:sp>
    </p:spTree>
    <p:extLst>
      <p:ext uri="{BB962C8B-B14F-4D97-AF65-F5344CB8AC3E}">
        <p14:creationId xmlns:p14="http://schemas.microsoft.com/office/powerpoint/2010/main" val="2394969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t>
            </a:r>
            <a:r>
              <a:rPr lang="en-US" baseline="0" dirty="0"/>
              <a:t> through each “rule” and explain the volunteer role. </a:t>
            </a:r>
            <a:endParaRPr lang="en-US" baseline="0" dirty="0" smtClean="0"/>
          </a:p>
          <a:p>
            <a:endParaRPr lang="en-US" baseline="0" dirty="0" smtClean="0"/>
          </a:p>
          <a:p>
            <a:r>
              <a:rPr lang="en-US" dirty="0" smtClean="0"/>
              <a:t>Families</a:t>
            </a:r>
            <a:r>
              <a:rPr lang="en-US" baseline="0" dirty="0" smtClean="0"/>
              <a:t> consisting of one single adult without other family members full time who are school aged or older in the home are asked for additional references.  The intent is to confirm the host parent is engaged with his/her community and the student is not at risk for being in an isolating household.   This is a Department of State requirement.  </a:t>
            </a:r>
          </a:p>
          <a:p>
            <a:endParaRPr lang="en-US" baseline="0" dirty="0" smtClean="0"/>
          </a:p>
          <a:p>
            <a:r>
              <a:rPr lang="en-US" baseline="0" dirty="0" smtClean="0"/>
              <a:t>Note that is many cases, YFU staff and volunteers organize in-person Pre- Arrival Orientations and these are the best option. The LMS options allows flexibility and is handy when families are vetted after the scheduled live event has occurred.</a:t>
            </a:r>
          </a:p>
          <a:p>
            <a:endParaRPr lang="en-US" baseline="0" dirty="0" smtClean="0"/>
          </a:p>
          <a:p>
            <a:r>
              <a:rPr lang="en-US" baseline="0" dirty="0" smtClean="0"/>
              <a:t>What </a:t>
            </a:r>
            <a:r>
              <a:rPr lang="en-US" baseline="0" dirty="0"/>
              <a:t>if it is an emergency </a:t>
            </a:r>
            <a:r>
              <a:rPr lang="en-US" baseline="0" dirty="0" smtClean="0"/>
              <a:t>move? </a:t>
            </a:r>
            <a:r>
              <a:rPr lang="en-US" baseline="0" dirty="0"/>
              <a:t>Answer: We will talk about that in a few more slides. There is some wiggle room for emergencies when the situation can impact student and host family safety.</a:t>
            </a:r>
          </a:p>
          <a:p>
            <a:endParaRPr lang="en-US" baseline="0" dirty="0"/>
          </a:p>
          <a:p>
            <a:r>
              <a:rPr lang="en-US" baseline="0" dirty="0"/>
              <a:t>Can an AR provide a one-on-one orientation? Yes, there are specific forms for this. The LMS course is the most efficient approach and is highly recommended, however, a one-on-one is a suitable approach.</a:t>
            </a:r>
          </a:p>
          <a:p>
            <a:endParaRPr lang="en-US" baseline="0" dirty="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36387606-A0CE-BD48-BC3C-282DC7BCD904}" type="slidenum">
              <a:rPr lang="de-DE" smtClean="0"/>
              <a:t>7</a:t>
            </a:fld>
            <a:endParaRPr lang="de-DE" dirty="0"/>
          </a:p>
        </p:txBody>
      </p:sp>
    </p:spTree>
    <p:extLst>
      <p:ext uri="{BB962C8B-B14F-4D97-AF65-F5344CB8AC3E}">
        <p14:creationId xmlns:p14="http://schemas.microsoft.com/office/powerpoint/2010/main" val="1180918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 some cases, the </a:t>
            </a:r>
            <a:r>
              <a:rPr lang="en-US" sz="1200" dirty="0" err="1"/>
              <a:t>HF</a:t>
            </a:r>
            <a:r>
              <a:rPr lang="en-US" sz="1200" dirty="0"/>
              <a:t> might be</a:t>
            </a:r>
          </a:p>
          <a:p>
            <a:pPr marL="171450" indent="-171450">
              <a:buFont typeface="Arial" panose="020B0604020202020204" pitchFamily="34" charset="0"/>
              <a:buChar char="•"/>
            </a:pPr>
            <a:r>
              <a:rPr lang="en-US" sz="1200" dirty="0"/>
              <a:t>Unexpectedly</a:t>
            </a:r>
            <a:r>
              <a:rPr lang="en-US" sz="1200" baseline="0" dirty="0"/>
              <a:t> called away for a family emergency</a:t>
            </a:r>
            <a:endParaRPr lang="en-US" sz="1200" dirty="0"/>
          </a:p>
          <a:p>
            <a:pPr marL="171450" indent="-171450">
              <a:buFont typeface="Arial" panose="020B0604020202020204" pitchFamily="34" charset="0"/>
              <a:buChar char="•"/>
            </a:pPr>
            <a:r>
              <a:rPr lang="en-US" sz="1200" dirty="0"/>
              <a:t>Taking</a:t>
            </a:r>
            <a:r>
              <a:rPr lang="en-US" sz="1200" baseline="0" dirty="0"/>
              <a:t> whole family on vacation without the student</a:t>
            </a:r>
          </a:p>
          <a:p>
            <a:pPr marL="171450" indent="-171450">
              <a:buFont typeface="Arial" panose="020B0604020202020204" pitchFamily="34" charset="0"/>
              <a:buChar char="•"/>
            </a:pPr>
            <a:r>
              <a:rPr lang="en-US" sz="1200" baseline="0" dirty="0"/>
              <a:t>Leaving kids behind while parents are away </a:t>
            </a:r>
          </a:p>
          <a:p>
            <a:pPr marL="0" indent="0">
              <a:buFont typeface="Arial" panose="020B0604020202020204" pitchFamily="34" charset="0"/>
              <a:buNone/>
            </a:pPr>
            <a:endParaRPr lang="en-US" sz="1200" baseline="0" dirty="0"/>
          </a:p>
          <a:p>
            <a:pPr marL="0" indent="0">
              <a:buFont typeface="Arial" panose="020B0604020202020204" pitchFamily="34" charset="0"/>
              <a:buNone/>
            </a:pPr>
            <a:r>
              <a:rPr lang="en-US" sz="1200" baseline="0" dirty="0"/>
              <a:t>This would lead to a temporary move (six or fewer days)</a:t>
            </a:r>
          </a:p>
          <a:p>
            <a:pPr marL="0" indent="0">
              <a:buFont typeface="Arial" panose="020B0604020202020204" pitchFamily="34" charset="0"/>
              <a:buNone/>
            </a:pPr>
            <a:endParaRPr lang="en-US" sz="1200" baseline="0" dirty="0"/>
          </a:p>
          <a:p>
            <a:pPr marL="0" indent="0">
              <a:buFont typeface="Arial" panose="020B0604020202020204" pitchFamily="34" charset="0"/>
              <a:buNone/>
            </a:pPr>
            <a:r>
              <a:rPr lang="en-US" sz="1200" baseline="0" dirty="0"/>
              <a:t>Different compliance requirements for different situations. Two common situations that have different requirements: </a:t>
            </a:r>
          </a:p>
          <a:p>
            <a:pPr marL="709200" lvl="2" indent="-457200"/>
            <a:endParaRPr lang="en-US" sz="1200" b="1" dirty="0"/>
          </a:p>
          <a:p>
            <a:pPr marL="709200" lvl="2" indent="-457200"/>
            <a:r>
              <a:rPr lang="en-US" sz="1200" b="1" dirty="0"/>
              <a:t>Student remains</a:t>
            </a:r>
            <a:r>
              <a:rPr lang="en-US" sz="1200" b="1" baseline="0" dirty="0"/>
              <a:t> i</a:t>
            </a:r>
            <a:r>
              <a:rPr lang="en-US" sz="1200" b="1" dirty="0"/>
              <a:t>n the </a:t>
            </a:r>
            <a:r>
              <a:rPr lang="en-US" sz="1200" b="1" dirty="0" err="1"/>
              <a:t>HF</a:t>
            </a:r>
            <a:r>
              <a:rPr lang="en-US" sz="1200" b="1" dirty="0"/>
              <a:t> house- With an adult that is</a:t>
            </a:r>
            <a:r>
              <a:rPr lang="en-US" sz="1200" b="1" baseline="0" dirty="0"/>
              <a:t> not part of the host family. For example, a neighbor or trusted family friend comes to the host family’s home</a:t>
            </a:r>
            <a:endParaRPr lang="en-US" sz="1200" b="1" dirty="0"/>
          </a:p>
          <a:p>
            <a:pPr marL="925200" lvl="3" indent="-457200"/>
            <a:r>
              <a:rPr lang="en-US" sz="1200" dirty="0"/>
              <a:t>Compliance requirement:</a:t>
            </a:r>
            <a:r>
              <a:rPr lang="en-US" sz="1200" baseline="0" dirty="0"/>
              <a:t> </a:t>
            </a:r>
            <a:r>
              <a:rPr lang="en-US" sz="1200" dirty="0"/>
              <a:t>HF adds adult to their own HF </a:t>
            </a:r>
            <a:r>
              <a:rPr lang="en-US" sz="1200" dirty="0" smtClean="0"/>
              <a:t>application and completes</a:t>
            </a:r>
            <a:r>
              <a:rPr lang="en-US" sz="1200" baseline="0" dirty="0" smtClean="0"/>
              <a:t> a CBC</a:t>
            </a:r>
            <a:r>
              <a:rPr lang="en-US" sz="1200" dirty="0" smtClean="0"/>
              <a:t>.</a:t>
            </a:r>
            <a:r>
              <a:rPr lang="en-US" sz="1200" baseline="0" dirty="0" smtClean="0"/>
              <a:t> </a:t>
            </a:r>
            <a:r>
              <a:rPr lang="en-US" sz="1200" baseline="0" dirty="0"/>
              <a:t>Make sure that the family does in a timely manner. </a:t>
            </a:r>
          </a:p>
          <a:p>
            <a:pPr marL="709200" lvl="2" indent="-457200"/>
            <a:r>
              <a:rPr lang="en-US" sz="1200" b="1" dirty="0"/>
              <a:t> </a:t>
            </a:r>
            <a:endParaRPr lang="en-US" sz="1200" baseline="0" dirty="0"/>
          </a:p>
          <a:p>
            <a:pPr marL="0" indent="0">
              <a:buFont typeface="Arial" panose="020B0604020202020204" pitchFamily="34" charset="0"/>
              <a:buNone/>
            </a:pPr>
            <a:endParaRPr lang="en-US" sz="1200" baseline="0" dirty="0"/>
          </a:p>
          <a:p>
            <a:r>
              <a:rPr lang="en-US" sz="1200" baseline="0" dirty="0"/>
              <a:t>If the AR is the interim adult– another AR must be assigned for this period by the FD.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err="1" smtClean="0"/>
              <a:t>ARs</a:t>
            </a:r>
            <a:r>
              <a:rPr lang="en-US" sz="1200" baseline="0" dirty="0" smtClean="0"/>
              <a:t> should regularly ask families about any travel plans to make sure that families are making the necessary arrangements as needed. </a:t>
            </a:r>
          </a:p>
          <a:p>
            <a:endParaRPr lang="en-US" dirty="0"/>
          </a:p>
          <a:p>
            <a:r>
              <a:rPr lang="en-US" baseline="0" dirty="0"/>
              <a:t>Common questions from other volunteers:</a:t>
            </a:r>
          </a:p>
          <a:p>
            <a:r>
              <a:rPr lang="en-US" baseline="0" dirty="0"/>
              <a:t>What if the student is staying the night at a friend’s house for several days over spring break while the host parent travel. Answer: We will come to that situation is a bit. But related to this is the travel policy regarding “trips” versus moves. Moving is when the student is moving and not coming back to the original host family. Students can go on trips with other adults, pending specific rules about travel.</a:t>
            </a:r>
          </a:p>
          <a:p>
            <a:endParaRPr lang="en-US" dirty="0"/>
          </a:p>
          <a:p>
            <a:r>
              <a:rPr lang="en-US" dirty="0"/>
              <a:t>Potential</a:t>
            </a:r>
            <a:r>
              <a:rPr lang="en-US" baseline="0" dirty="0"/>
              <a:t> question: Will the adult go through a background check?</a:t>
            </a:r>
            <a:endParaRPr lang="en-US" dirty="0"/>
          </a:p>
        </p:txBody>
      </p:sp>
      <p:sp>
        <p:nvSpPr>
          <p:cNvPr id="4" name="Slide Number Placeholder 3"/>
          <p:cNvSpPr>
            <a:spLocks noGrp="1"/>
          </p:cNvSpPr>
          <p:nvPr>
            <p:ph type="sldNum" sz="quarter" idx="10"/>
          </p:nvPr>
        </p:nvSpPr>
        <p:spPr/>
        <p:txBody>
          <a:bodyPr/>
          <a:lstStyle/>
          <a:p>
            <a:fld id="{36387606-A0CE-BD48-BC3C-282DC7BCD904}" type="slidenum">
              <a:rPr lang="de-DE" smtClean="0"/>
              <a:t>8</a:t>
            </a:fld>
            <a:endParaRPr lang="de-DE" dirty="0"/>
          </a:p>
        </p:txBody>
      </p:sp>
    </p:spTree>
    <p:extLst>
      <p:ext uri="{BB962C8B-B14F-4D97-AF65-F5344CB8AC3E}">
        <p14:creationId xmlns:p14="http://schemas.microsoft.com/office/powerpoint/2010/main" val="198948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25200" lvl="3" indent="-457200"/>
            <a:r>
              <a:rPr lang="en-US" sz="1200" baseline="0" dirty="0"/>
              <a:t>Second solution if the family will be </a:t>
            </a:r>
            <a:r>
              <a:rPr lang="en-US" sz="1200" baseline="0" dirty="0" smtClean="0"/>
              <a:t>away and the student is staying with a different family (six days or fewer): </a:t>
            </a:r>
            <a:r>
              <a:rPr lang="en-US" sz="1200" baseline="0" dirty="0"/>
              <a:t>t</a:t>
            </a:r>
            <a:r>
              <a:rPr lang="en-US" sz="1200" baseline="0" dirty="0" smtClean="0"/>
              <a:t>he </a:t>
            </a:r>
            <a:r>
              <a:rPr lang="en-US" sz="1200" baseline="0" dirty="0"/>
              <a:t>host family designates another family as an interim </a:t>
            </a:r>
            <a:r>
              <a:rPr lang="en-US" sz="1200" baseline="0" dirty="0" smtClean="0"/>
              <a:t>family and the student stays in a different home (for six days or fewer). In this case, the HF is </a:t>
            </a:r>
            <a:r>
              <a:rPr lang="en-US" sz="1200" baseline="0" dirty="0"/>
              <a:t>using their parental authority to say that this family is a safe family for the student to stay with.  The HF needs to contact the FD and explain this and </a:t>
            </a:r>
            <a:r>
              <a:rPr lang="en-US" sz="1200" baseline="0" dirty="0" smtClean="0"/>
              <a:t>provide name of the interim family.  The </a:t>
            </a:r>
            <a:r>
              <a:rPr lang="en-US" sz="1200" baseline="0" dirty="0"/>
              <a:t>interim family needs to </a:t>
            </a:r>
            <a:r>
              <a:rPr lang="en-US" sz="1200" baseline="0" dirty="0" smtClean="0"/>
              <a:t>fill out HF </a:t>
            </a:r>
            <a:r>
              <a:rPr lang="en-US" sz="1200" baseline="0" dirty="0"/>
              <a:t>application so YFU has all of their </a:t>
            </a:r>
            <a:r>
              <a:rPr lang="en-US" sz="1200" baseline="0" dirty="0" smtClean="0"/>
              <a:t>information in the case of an emergency.</a:t>
            </a:r>
            <a:endParaRPr lang="en-US" sz="1200" baseline="0" dirty="0"/>
          </a:p>
          <a:p>
            <a:pPr marL="925200" lvl="3" indent="-457200"/>
            <a:r>
              <a:rPr lang="en-US" sz="1200" baseline="0" dirty="0"/>
              <a:t>The interim family DOES NOT need to be fully vetted (</a:t>
            </a:r>
            <a:r>
              <a:rPr lang="en-US" sz="1200" baseline="0" dirty="0" err="1"/>
              <a:t>CBC</a:t>
            </a:r>
            <a:r>
              <a:rPr lang="en-US" sz="1200" baseline="0" dirty="0"/>
              <a:t>, interview, etc.) because the </a:t>
            </a:r>
            <a:r>
              <a:rPr lang="en-US" sz="1200" baseline="0" dirty="0" err="1"/>
              <a:t>HF</a:t>
            </a:r>
            <a:r>
              <a:rPr lang="en-US" sz="1200" baseline="0" dirty="0"/>
              <a:t> (as the parental figure) is designating the interim family as safe.  The key here is that YFU knows (via the completion of the application) where the student is staying. </a:t>
            </a:r>
            <a:endParaRPr lang="en-US" sz="1200" dirty="0"/>
          </a:p>
          <a:p>
            <a:pPr marL="0" indent="0">
              <a:buFont typeface="Arial" panose="020B0604020202020204" pitchFamily="34" charset="0"/>
              <a:buNone/>
            </a:pPr>
            <a:endParaRPr lang="en-US" sz="1200" baseline="0" dirty="0"/>
          </a:p>
          <a:p>
            <a:r>
              <a:rPr lang="en-US" sz="1200" baseline="0" dirty="0"/>
              <a:t>If the student moves to the AR’s home, another AR must be assigned for this period by the FD. </a:t>
            </a:r>
            <a:r>
              <a:rPr lang="en-US" sz="1200" baseline="0" dirty="0" err="1" smtClean="0"/>
              <a:t>ARs</a:t>
            </a:r>
            <a:r>
              <a:rPr lang="en-US" sz="1200" baseline="0" dirty="0" smtClean="0"/>
              <a:t> should regularly ask families about any travel plans to make sure that families are making the necessary arrangements as needed. </a:t>
            </a:r>
            <a:endParaRPr lang="en-US" sz="1200" baseline="0" dirty="0"/>
          </a:p>
          <a:p>
            <a:endParaRPr lang="en-US" dirty="0"/>
          </a:p>
          <a:p>
            <a:r>
              <a:rPr lang="en-US" b="1" dirty="0" smtClean="0"/>
              <a:t>Provide your own example of this process (or use</a:t>
            </a:r>
            <a:r>
              <a:rPr lang="en-US" b="1" baseline="0" dirty="0" smtClean="0"/>
              <a:t> this one). </a:t>
            </a:r>
            <a:r>
              <a:rPr lang="en-US" b="1" dirty="0" smtClean="0"/>
              <a:t> </a:t>
            </a:r>
            <a:r>
              <a:rPr lang="en-US" baseline="0" dirty="0" smtClean="0"/>
              <a:t>Sandra and Mike are hosting Simone. They are going away for their anniversary for four nights. Their neighbors, Cecilia and Joe, are reliable and the families are close friends. After the neighbors agree to be an Interim Family, Sandra tells the local FD and her AR about the travel plans. Sandra asks Cecilia to complete a </a:t>
            </a:r>
            <a:r>
              <a:rPr lang="en-US" baseline="0" dirty="0" err="1" smtClean="0"/>
              <a:t>HF</a:t>
            </a:r>
            <a:r>
              <a:rPr lang="en-US" baseline="0" dirty="0" smtClean="0"/>
              <a:t> application so that YFU has their contact information. A week prior to the trip, the AR checks in with Sandra to confirm that the neighbors completed the application and reaches out to </a:t>
            </a:r>
            <a:r>
              <a:rPr lang="en-US" baseline="0" dirty="0" smtClean="0"/>
              <a:t>Cecilia </a:t>
            </a:r>
            <a:r>
              <a:rPr lang="en-US" baseline="0" dirty="0" smtClean="0"/>
              <a:t>and Joe to introduce herself and explain that if they need any assistance, she is there to help. If the neighbors have not completed the application, alert the FD for additional assistance. </a:t>
            </a:r>
            <a:endParaRPr lang="en-US" dirty="0"/>
          </a:p>
        </p:txBody>
      </p:sp>
      <p:sp>
        <p:nvSpPr>
          <p:cNvPr id="4" name="Slide Number Placeholder 3"/>
          <p:cNvSpPr>
            <a:spLocks noGrp="1"/>
          </p:cNvSpPr>
          <p:nvPr>
            <p:ph type="sldNum" sz="quarter" idx="10"/>
          </p:nvPr>
        </p:nvSpPr>
        <p:spPr/>
        <p:txBody>
          <a:bodyPr/>
          <a:lstStyle/>
          <a:p>
            <a:fld id="{36387606-A0CE-BD48-BC3C-282DC7BCD904}" type="slidenum">
              <a:rPr lang="de-DE" smtClean="0"/>
              <a:t>9</a:t>
            </a:fld>
            <a:endParaRPr lang="de-DE" dirty="0"/>
          </a:p>
        </p:txBody>
      </p:sp>
    </p:spTree>
    <p:extLst>
      <p:ext uri="{BB962C8B-B14F-4D97-AF65-F5344CB8AC3E}">
        <p14:creationId xmlns:p14="http://schemas.microsoft.com/office/powerpoint/2010/main" val="193875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rt">
    <p:bg>
      <p:bgPr>
        <a:solidFill>
          <a:srgbClr val="642869"/>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152000" y="2074224"/>
            <a:ext cx="7192101" cy="1421329"/>
          </a:xfrm>
        </p:spPr>
        <p:txBody>
          <a:bodyPr/>
          <a:lstStyle>
            <a:lvl1pPr>
              <a:lnSpc>
                <a:spcPts val="5500"/>
              </a:lnSpc>
              <a:defRPr sz="5000">
                <a:solidFill>
                  <a:srgbClr val="FFFFFF"/>
                </a:solidFill>
              </a:defRPr>
            </a:lvl1pPr>
          </a:lstStyle>
          <a:p>
            <a:r>
              <a:rPr lang="de-DE" dirty="0"/>
              <a:t>Mastertitelformat bearbeiten</a:t>
            </a:r>
          </a:p>
        </p:txBody>
      </p:sp>
      <p:sp>
        <p:nvSpPr>
          <p:cNvPr id="3" name="Untertitel 2"/>
          <p:cNvSpPr>
            <a:spLocks noGrp="1"/>
          </p:cNvSpPr>
          <p:nvPr>
            <p:ph type="subTitle" idx="1"/>
          </p:nvPr>
        </p:nvSpPr>
        <p:spPr>
          <a:xfrm>
            <a:off x="1152001" y="3599999"/>
            <a:ext cx="7192100" cy="578303"/>
          </a:xfrm>
        </p:spPr>
        <p:txBody>
          <a:bodyPr/>
          <a:lstStyle>
            <a:lvl1pPr marL="0" indent="0" algn="l">
              <a:buNone/>
              <a:defRPr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p>
        </p:txBody>
      </p:sp>
      <p:sp>
        <p:nvSpPr>
          <p:cNvPr id="4" name="Datumsplatzhalter 3"/>
          <p:cNvSpPr>
            <a:spLocks noGrp="1"/>
          </p:cNvSpPr>
          <p:nvPr>
            <p:ph type="dt" sz="half" idx="10"/>
          </p:nvPr>
        </p:nvSpPr>
        <p:spPr>
          <a:xfrm>
            <a:off x="7932149" y="6300000"/>
            <a:ext cx="754649" cy="184666"/>
          </a:xfrm>
        </p:spPr>
        <p:txBody>
          <a:bodyPr/>
          <a:lstStyle>
            <a:lvl1pPr>
              <a:defRPr>
                <a:solidFill>
                  <a:srgbClr val="FFFFFF"/>
                </a:solidFill>
              </a:defRPr>
            </a:lvl1pPr>
          </a:lstStyle>
          <a:p>
            <a:fld id="{11DF5D83-A94A-BF45-8E34-D708791BFCBD}" type="datetime1">
              <a:rPr lang="de-DE" smtClean="0"/>
              <a:t>01.12.2017</a:t>
            </a:fld>
            <a:endParaRPr lang="de-DE" dirty="0"/>
          </a:p>
        </p:txBody>
      </p:sp>
      <p:pic>
        <p:nvPicPr>
          <p:cNvPr id="7" name="Bild 6" descr="YFU_Landscape_Logo_Name_white_rgb_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3600000" cy="1336133"/>
          </a:xfrm>
          <a:prstGeom prst="rect">
            <a:avLst/>
          </a:prstGeom>
        </p:spPr>
      </p:pic>
    </p:spTree>
    <p:extLst>
      <p:ext uri="{BB962C8B-B14F-4D97-AF65-F5344CB8AC3E}">
        <p14:creationId xmlns:p14="http://schemas.microsoft.com/office/powerpoint/2010/main" val="2219231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2" name="Titel 1"/>
          <p:cNvSpPr>
            <a:spLocks noGrp="1"/>
          </p:cNvSpPr>
          <p:nvPr>
            <p:ph type="title"/>
          </p:nvPr>
        </p:nvSpPr>
        <p:spPr>
          <a:xfrm>
            <a:off x="1152000" y="2074224"/>
            <a:ext cx="7198237" cy="1421329"/>
          </a:xfrm>
        </p:spPr>
        <p:txBody>
          <a:bodyPr/>
          <a:lstStyle>
            <a:lvl1pPr>
              <a:lnSpc>
                <a:spcPts val="5500"/>
              </a:lnSpc>
              <a:defRPr sz="5000"/>
            </a:lvl1pPr>
          </a:lstStyle>
          <a:p>
            <a:r>
              <a:rPr lang="de-DE" dirty="0"/>
              <a:t>Mastertitelformat bearbeiten</a:t>
            </a:r>
          </a:p>
        </p:txBody>
      </p:sp>
      <p:sp>
        <p:nvSpPr>
          <p:cNvPr id="4" name="Datumsplatzhalter 3"/>
          <p:cNvSpPr>
            <a:spLocks noGrp="1"/>
          </p:cNvSpPr>
          <p:nvPr>
            <p:ph type="dt" sz="half" idx="10"/>
          </p:nvPr>
        </p:nvSpPr>
        <p:spPr>
          <a:xfrm>
            <a:off x="7984539" y="6300000"/>
            <a:ext cx="754649" cy="184666"/>
          </a:xfrm>
        </p:spPr>
        <p:txBody>
          <a:bodyPr/>
          <a:lstStyle/>
          <a:p>
            <a:fld id="{80B3730B-5F93-8A42-8331-80B7D67CCD4C}" type="datetime1">
              <a:rPr lang="de-DE" smtClean="0"/>
              <a:t>01.12.2017</a:t>
            </a:fld>
            <a:endParaRPr lang="de-DE" dirty="0"/>
          </a:p>
        </p:txBody>
      </p:sp>
      <p:pic>
        <p:nvPicPr>
          <p:cNvPr id="7" name="Bild 6" descr="YFU_Landscape_Logo_Name_rgb_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00000" cy="1336133"/>
          </a:xfrm>
          <a:prstGeom prst="rect">
            <a:avLst/>
          </a:prstGeom>
        </p:spPr>
      </p:pic>
      <p:sp>
        <p:nvSpPr>
          <p:cNvPr id="9" name="Textplatzhalter 8"/>
          <p:cNvSpPr>
            <a:spLocks noGrp="1"/>
          </p:cNvSpPr>
          <p:nvPr>
            <p:ph type="body" sz="quarter" idx="13"/>
          </p:nvPr>
        </p:nvSpPr>
        <p:spPr>
          <a:xfrm>
            <a:off x="1152526" y="3600000"/>
            <a:ext cx="7197712" cy="440292"/>
          </a:xfrm>
        </p:spPr>
        <p:txBody>
          <a:bodyPr/>
          <a:lstStyle/>
          <a:p>
            <a:pPr lvl="0"/>
            <a:r>
              <a:rPr lang="de-DE" dirty="0"/>
              <a:t>Mastertextformat bearbeiten</a:t>
            </a:r>
          </a:p>
        </p:txBody>
      </p:sp>
    </p:spTree>
    <p:extLst>
      <p:ext uri="{BB962C8B-B14F-4D97-AF65-F5344CB8AC3E}">
        <p14:creationId xmlns:p14="http://schemas.microsoft.com/office/powerpoint/2010/main" val="3477583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1 Column">
    <p:spTree>
      <p:nvGrpSpPr>
        <p:cNvPr id="1" name=""/>
        <p:cNvGrpSpPr/>
        <p:nvPr/>
      </p:nvGrpSpPr>
      <p:grpSpPr>
        <a:xfrm>
          <a:off x="0" y="0"/>
          <a:ext cx="0" cy="0"/>
          <a:chOff x="0" y="0"/>
          <a:chExt cx="0" cy="0"/>
        </a:xfrm>
      </p:grpSpPr>
      <p:sp>
        <p:nvSpPr>
          <p:cNvPr id="2" name="Titel 1"/>
          <p:cNvSpPr>
            <a:spLocks noGrp="1"/>
          </p:cNvSpPr>
          <p:nvPr>
            <p:ph type="title"/>
          </p:nvPr>
        </p:nvSpPr>
        <p:spPr>
          <a:xfrm>
            <a:off x="792000" y="1080000"/>
            <a:ext cx="7944765" cy="615553"/>
          </a:xfrm>
        </p:spPr>
        <p:txBody>
          <a:bodyPr/>
          <a:lstStyle/>
          <a:p>
            <a:r>
              <a:rPr lang="de-DE" dirty="0"/>
              <a:t>Mastertitelformat bearbeiten</a:t>
            </a:r>
          </a:p>
        </p:txBody>
      </p:sp>
      <p:sp>
        <p:nvSpPr>
          <p:cNvPr id="5" name="Datumsplatzhalter 4"/>
          <p:cNvSpPr>
            <a:spLocks noGrp="1"/>
          </p:cNvSpPr>
          <p:nvPr>
            <p:ph type="dt" sz="half" idx="10"/>
          </p:nvPr>
        </p:nvSpPr>
        <p:spPr/>
        <p:txBody>
          <a:bodyPr/>
          <a:lstStyle/>
          <a:p>
            <a:fld id="{702AF653-AFFE-8747-9C0F-6D585FDF7A2F}" type="datetime1">
              <a:rPr lang="de-DE" smtClean="0"/>
              <a:t>01.12.2017</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1C79B7FB-38B4-3E47-9D74-957A0A38F6CB}" type="slidenum">
              <a:rPr lang="de-DE" smtClean="0"/>
              <a:t>‹#›</a:t>
            </a:fld>
            <a:endParaRPr lang="de-DE" dirty="0"/>
          </a:p>
        </p:txBody>
      </p:sp>
      <p:pic>
        <p:nvPicPr>
          <p:cNvPr id="8" name="Bild 7" descr="YFU_Landscape_Logo_Name_rgb_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22708"/>
            <a:ext cx="2520000" cy="935292"/>
          </a:xfrm>
          <a:prstGeom prst="rect">
            <a:avLst/>
          </a:prstGeom>
        </p:spPr>
      </p:pic>
      <p:sp>
        <p:nvSpPr>
          <p:cNvPr id="10" name="Textplatzhalter 9"/>
          <p:cNvSpPr>
            <a:spLocks noGrp="1"/>
          </p:cNvSpPr>
          <p:nvPr>
            <p:ph type="body" sz="quarter" idx="13"/>
          </p:nvPr>
        </p:nvSpPr>
        <p:spPr>
          <a:xfrm>
            <a:off x="792164" y="1800000"/>
            <a:ext cx="7947108" cy="410051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667651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21F77C28-E232-0A41-8C18-861236278764}" type="datetime1">
              <a:rPr lang="de-DE" smtClean="0"/>
              <a:t>01.12.2017</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1C79B7FB-38B4-3E47-9D74-957A0A38F6CB}" type="slidenum">
              <a:rPr lang="de-DE" smtClean="0"/>
              <a:pPr/>
              <a:t>‹#›</a:t>
            </a:fld>
            <a:endParaRPr lang="de-DE" dirty="0"/>
          </a:p>
        </p:txBody>
      </p:sp>
      <p:pic>
        <p:nvPicPr>
          <p:cNvPr id="6" name="Bild 5" descr="YFU_Landscape_Logo_Name_rgb_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22708"/>
            <a:ext cx="2520000" cy="935292"/>
          </a:xfrm>
          <a:prstGeom prst="rect">
            <a:avLst/>
          </a:prstGeom>
        </p:spPr>
      </p:pic>
      <p:sp>
        <p:nvSpPr>
          <p:cNvPr id="7" name="Titel 1"/>
          <p:cNvSpPr>
            <a:spLocks noGrp="1"/>
          </p:cNvSpPr>
          <p:nvPr>
            <p:ph type="title"/>
          </p:nvPr>
        </p:nvSpPr>
        <p:spPr>
          <a:xfrm>
            <a:off x="792164" y="1080000"/>
            <a:ext cx="7947108" cy="615553"/>
          </a:xfrm>
        </p:spPr>
        <p:txBody>
          <a:bodyPr/>
          <a:lstStyle/>
          <a:p>
            <a:r>
              <a:rPr lang="de-DE" dirty="0"/>
              <a:t>Mastertitelformat bearbeiten</a:t>
            </a:r>
          </a:p>
        </p:txBody>
      </p:sp>
      <p:sp>
        <p:nvSpPr>
          <p:cNvPr id="9" name="Textplatzhalter 9"/>
          <p:cNvSpPr>
            <a:spLocks noGrp="1"/>
          </p:cNvSpPr>
          <p:nvPr>
            <p:ph type="body" sz="quarter" idx="13"/>
          </p:nvPr>
        </p:nvSpPr>
        <p:spPr>
          <a:xfrm>
            <a:off x="792163" y="1800000"/>
            <a:ext cx="3600000" cy="410051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extplatzhalter 9"/>
          <p:cNvSpPr>
            <a:spLocks noGrp="1"/>
          </p:cNvSpPr>
          <p:nvPr>
            <p:ph type="body" sz="quarter" idx="14"/>
          </p:nvPr>
        </p:nvSpPr>
        <p:spPr>
          <a:xfrm>
            <a:off x="4680000" y="1800000"/>
            <a:ext cx="3600000" cy="410051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13518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1D80E279-BD12-C245-A525-BADD518B5A48}" type="datetime1">
              <a:rPr lang="de-DE" smtClean="0"/>
              <a:t>01.12.2017</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1C79B7FB-38B4-3E47-9D74-957A0A38F6CB}" type="slidenum">
              <a:rPr lang="de-DE" smtClean="0"/>
              <a:pPr/>
              <a:t>‹#›</a:t>
            </a:fld>
            <a:endParaRPr lang="de-DE" dirty="0"/>
          </a:p>
        </p:txBody>
      </p:sp>
      <p:pic>
        <p:nvPicPr>
          <p:cNvPr id="6" name="Bild 5" descr="YFU_Landscape_Logo_Name_rgb_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22708"/>
            <a:ext cx="2520000" cy="935292"/>
          </a:xfrm>
          <a:prstGeom prst="rect">
            <a:avLst/>
          </a:prstGeom>
        </p:spPr>
      </p:pic>
      <p:sp>
        <p:nvSpPr>
          <p:cNvPr id="9" name="Bildplatzhalter 8"/>
          <p:cNvSpPr>
            <a:spLocks noGrp="1"/>
          </p:cNvSpPr>
          <p:nvPr>
            <p:ph type="pic" sz="quarter" idx="14"/>
          </p:nvPr>
        </p:nvSpPr>
        <p:spPr>
          <a:xfrm>
            <a:off x="0" y="1"/>
            <a:ext cx="9144000" cy="5583342"/>
          </a:xfrm>
        </p:spPr>
        <p:txBody>
          <a:bodyPr/>
          <a:lstStyle/>
          <a:p>
            <a:endParaRPr lang="de-DE" dirty="0"/>
          </a:p>
        </p:txBody>
      </p:sp>
      <p:sp>
        <p:nvSpPr>
          <p:cNvPr id="8" name="Textplatzhalter 7"/>
          <p:cNvSpPr>
            <a:spLocks noGrp="1"/>
          </p:cNvSpPr>
          <p:nvPr>
            <p:ph type="body" sz="quarter" idx="15" hasCustomPrompt="1"/>
          </p:nvPr>
        </p:nvSpPr>
        <p:spPr>
          <a:xfrm>
            <a:off x="864000" y="5738042"/>
            <a:ext cx="7929563" cy="184666"/>
          </a:xfrm>
        </p:spPr>
        <p:txBody>
          <a:bodyPr/>
          <a:lstStyle>
            <a:lvl1pPr>
              <a:lnSpc>
                <a:spcPts val="1400"/>
              </a:lnSpc>
              <a:spcAft>
                <a:spcPts val="0"/>
              </a:spcAft>
              <a:defRPr sz="1200" b="0" i="1"/>
            </a:lvl1pPr>
          </a:lstStyle>
          <a:p>
            <a:pPr lvl="0"/>
            <a:r>
              <a:rPr lang="de-DE" dirty="0"/>
              <a:t>Caption</a:t>
            </a:r>
          </a:p>
        </p:txBody>
      </p:sp>
    </p:spTree>
    <p:extLst>
      <p:ext uri="{BB962C8B-B14F-4D97-AF65-F5344CB8AC3E}">
        <p14:creationId xmlns:p14="http://schemas.microsoft.com/office/powerpoint/2010/main" val="3780061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0FB0E535-D57C-114A-A732-9DFE3F435866}" type="datetime1">
              <a:rPr lang="de-DE" smtClean="0"/>
              <a:t>01.12.2017</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1C79B7FB-38B4-3E47-9D74-957A0A38F6CB}" type="slidenum">
              <a:rPr lang="de-DE" smtClean="0"/>
              <a:pPr/>
              <a:t>‹#›</a:t>
            </a:fld>
            <a:endParaRPr lang="de-DE" dirty="0"/>
          </a:p>
        </p:txBody>
      </p:sp>
      <p:pic>
        <p:nvPicPr>
          <p:cNvPr id="6" name="Bild 5" descr="YFU_Landscape_Logo_Name_rgb_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22708"/>
            <a:ext cx="2520000" cy="935292"/>
          </a:xfrm>
          <a:prstGeom prst="rect">
            <a:avLst/>
          </a:prstGeom>
        </p:spPr>
      </p:pic>
      <p:sp>
        <p:nvSpPr>
          <p:cNvPr id="7" name="Titel 1"/>
          <p:cNvSpPr>
            <a:spLocks noGrp="1"/>
          </p:cNvSpPr>
          <p:nvPr>
            <p:ph type="title"/>
          </p:nvPr>
        </p:nvSpPr>
        <p:spPr>
          <a:xfrm>
            <a:off x="792164" y="1080000"/>
            <a:ext cx="7947108" cy="615553"/>
          </a:xfrm>
        </p:spPr>
        <p:txBody>
          <a:bodyPr/>
          <a:lstStyle/>
          <a:p>
            <a:r>
              <a:rPr lang="de-DE" dirty="0"/>
              <a:t>Mastertitelformat bearbeiten</a:t>
            </a:r>
          </a:p>
        </p:txBody>
      </p:sp>
      <p:sp>
        <p:nvSpPr>
          <p:cNvPr id="9" name="Bildplatzhalter 9"/>
          <p:cNvSpPr>
            <a:spLocks noGrp="1"/>
          </p:cNvSpPr>
          <p:nvPr>
            <p:ph type="pic" sz="quarter" idx="15"/>
          </p:nvPr>
        </p:nvSpPr>
        <p:spPr>
          <a:xfrm>
            <a:off x="792164" y="1910665"/>
            <a:ext cx="2520000" cy="3600000"/>
          </a:xfrm>
        </p:spPr>
        <p:txBody>
          <a:bodyPr/>
          <a:lstStyle/>
          <a:p>
            <a:endParaRPr lang="de-DE" dirty="0"/>
          </a:p>
        </p:txBody>
      </p:sp>
      <p:sp>
        <p:nvSpPr>
          <p:cNvPr id="11" name="Bildplatzhalter 9"/>
          <p:cNvSpPr>
            <a:spLocks noGrp="1"/>
          </p:cNvSpPr>
          <p:nvPr>
            <p:ph type="pic" sz="quarter" idx="16"/>
          </p:nvPr>
        </p:nvSpPr>
        <p:spPr>
          <a:xfrm>
            <a:off x="3503997" y="1910665"/>
            <a:ext cx="2520000" cy="3600000"/>
          </a:xfrm>
        </p:spPr>
        <p:txBody>
          <a:bodyPr/>
          <a:lstStyle/>
          <a:p>
            <a:endParaRPr lang="de-DE" dirty="0"/>
          </a:p>
        </p:txBody>
      </p:sp>
      <p:sp>
        <p:nvSpPr>
          <p:cNvPr id="12" name="Bildplatzhalter 9"/>
          <p:cNvSpPr>
            <a:spLocks noGrp="1"/>
          </p:cNvSpPr>
          <p:nvPr>
            <p:ph type="pic" sz="quarter" idx="17"/>
          </p:nvPr>
        </p:nvSpPr>
        <p:spPr>
          <a:xfrm>
            <a:off x="6219271" y="1910665"/>
            <a:ext cx="2520000" cy="3600000"/>
          </a:xfrm>
        </p:spPr>
        <p:txBody>
          <a:bodyPr/>
          <a:lstStyle/>
          <a:p>
            <a:endParaRPr lang="de-DE" dirty="0"/>
          </a:p>
        </p:txBody>
      </p:sp>
      <p:sp>
        <p:nvSpPr>
          <p:cNvPr id="16" name="Textplatzhalter 7"/>
          <p:cNvSpPr>
            <a:spLocks noGrp="1"/>
          </p:cNvSpPr>
          <p:nvPr>
            <p:ph type="body" sz="quarter" idx="18" hasCustomPrompt="1"/>
          </p:nvPr>
        </p:nvSpPr>
        <p:spPr>
          <a:xfrm>
            <a:off x="792165" y="5645709"/>
            <a:ext cx="2520000" cy="184666"/>
          </a:xfrm>
        </p:spPr>
        <p:txBody>
          <a:bodyPr/>
          <a:lstStyle>
            <a:lvl1pPr>
              <a:lnSpc>
                <a:spcPts val="1400"/>
              </a:lnSpc>
              <a:spcAft>
                <a:spcPts val="0"/>
              </a:spcAft>
              <a:defRPr sz="1200" b="0" i="1"/>
            </a:lvl1pPr>
          </a:lstStyle>
          <a:p>
            <a:pPr lvl="0"/>
            <a:r>
              <a:rPr lang="de-DE" dirty="0"/>
              <a:t>Caption</a:t>
            </a:r>
          </a:p>
        </p:txBody>
      </p:sp>
      <p:sp>
        <p:nvSpPr>
          <p:cNvPr id="17" name="Textplatzhalter 7"/>
          <p:cNvSpPr>
            <a:spLocks noGrp="1"/>
          </p:cNvSpPr>
          <p:nvPr>
            <p:ph type="body" sz="quarter" idx="19" hasCustomPrompt="1"/>
          </p:nvPr>
        </p:nvSpPr>
        <p:spPr>
          <a:xfrm>
            <a:off x="3503997" y="5645709"/>
            <a:ext cx="2520000" cy="184666"/>
          </a:xfrm>
        </p:spPr>
        <p:txBody>
          <a:bodyPr/>
          <a:lstStyle>
            <a:lvl1pPr>
              <a:lnSpc>
                <a:spcPts val="1400"/>
              </a:lnSpc>
              <a:spcAft>
                <a:spcPts val="0"/>
              </a:spcAft>
              <a:defRPr sz="1200" b="0" i="1"/>
            </a:lvl1pPr>
          </a:lstStyle>
          <a:p>
            <a:pPr lvl="0"/>
            <a:r>
              <a:rPr lang="de-DE" dirty="0"/>
              <a:t>Caption</a:t>
            </a:r>
          </a:p>
        </p:txBody>
      </p:sp>
      <p:sp>
        <p:nvSpPr>
          <p:cNvPr id="18" name="Textplatzhalter 7"/>
          <p:cNvSpPr>
            <a:spLocks noGrp="1"/>
          </p:cNvSpPr>
          <p:nvPr>
            <p:ph type="body" sz="quarter" idx="20" hasCustomPrompt="1"/>
          </p:nvPr>
        </p:nvSpPr>
        <p:spPr>
          <a:xfrm>
            <a:off x="6219272" y="5645709"/>
            <a:ext cx="2520000" cy="184666"/>
          </a:xfrm>
        </p:spPr>
        <p:txBody>
          <a:bodyPr/>
          <a:lstStyle>
            <a:lvl1pPr>
              <a:lnSpc>
                <a:spcPts val="1400"/>
              </a:lnSpc>
              <a:spcAft>
                <a:spcPts val="0"/>
              </a:spcAft>
              <a:defRPr sz="1200" b="0" i="1"/>
            </a:lvl1pPr>
          </a:lstStyle>
          <a:p>
            <a:pPr lvl="0"/>
            <a:r>
              <a:rPr lang="de-DE" dirty="0"/>
              <a:t>Caption</a:t>
            </a:r>
          </a:p>
        </p:txBody>
      </p:sp>
    </p:spTree>
    <p:extLst>
      <p:ext uri="{BB962C8B-B14F-4D97-AF65-F5344CB8AC3E}">
        <p14:creationId xmlns:p14="http://schemas.microsoft.com/office/powerpoint/2010/main" val="3380672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Picture">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0519FB5C-ECF6-784A-9511-4C56E4C56DC1}" type="datetime1">
              <a:rPr lang="de-DE" smtClean="0"/>
              <a:t>01.12.2017</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1C79B7FB-38B4-3E47-9D74-957A0A38F6CB}" type="slidenum">
              <a:rPr lang="de-DE" smtClean="0"/>
              <a:pPr/>
              <a:t>‹#›</a:t>
            </a:fld>
            <a:endParaRPr lang="de-DE" dirty="0"/>
          </a:p>
        </p:txBody>
      </p:sp>
      <p:pic>
        <p:nvPicPr>
          <p:cNvPr id="6" name="Bild 5" descr="YFU_Landscape_Logo_Name_rgb_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22708"/>
            <a:ext cx="2520000" cy="935292"/>
          </a:xfrm>
          <a:prstGeom prst="rect">
            <a:avLst/>
          </a:prstGeom>
        </p:spPr>
      </p:pic>
      <p:sp>
        <p:nvSpPr>
          <p:cNvPr id="7" name="Titel 1"/>
          <p:cNvSpPr>
            <a:spLocks noGrp="1"/>
          </p:cNvSpPr>
          <p:nvPr>
            <p:ph type="title"/>
          </p:nvPr>
        </p:nvSpPr>
        <p:spPr>
          <a:xfrm>
            <a:off x="792164" y="1080000"/>
            <a:ext cx="7947108" cy="615553"/>
          </a:xfrm>
        </p:spPr>
        <p:txBody>
          <a:bodyPr/>
          <a:lstStyle/>
          <a:p>
            <a:r>
              <a:rPr lang="de-DE" dirty="0"/>
              <a:t>Mastertitelformat bearbeiten</a:t>
            </a:r>
          </a:p>
        </p:txBody>
      </p:sp>
      <p:sp>
        <p:nvSpPr>
          <p:cNvPr id="9" name="Textplatzhalter 8"/>
          <p:cNvSpPr>
            <a:spLocks noGrp="1"/>
          </p:cNvSpPr>
          <p:nvPr>
            <p:ph type="body" sz="quarter" idx="15"/>
          </p:nvPr>
        </p:nvSpPr>
        <p:spPr>
          <a:xfrm>
            <a:off x="792163" y="1800225"/>
            <a:ext cx="5231834" cy="298608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Textplatzhalter 7"/>
          <p:cNvSpPr>
            <a:spLocks noGrp="1"/>
          </p:cNvSpPr>
          <p:nvPr>
            <p:ph type="body" sz="quarter" idx="18" hasCustomPrompt="1"/>
          </p:nvPr>
        </p:nvSpPr>
        <p:spPr>
          <a:xfrm>
            <a:off x="6219271" y="5639574"/>
            <a:ext cx="2520001" cy="184666"/>
          </a:xfrm>
        </p:spPr>
        <p:txBody>
          <a:bodyPr/>
          <a:lstStyle>
            <a:lvl1pPr>
              <a:lnSpc>
                <a:spcPts val="1400"/>
              </a:lnSpc>
              <a:spcAft>
                <a:spcPts val="0"/>
              </a:spcAft>
              <a:defRPr sz="1200" b="0" i="1"/>
            </a:lvl1pPr>
          </a:lstStyle>
          <a:p>
            <a:pPr lvl="0"/>
            <a:r>
              <a:rPr lang="de-DE" dirty="0"/>
              <a:t>Caption</a:t>
            </a:r>
          </a:p>
        </p:txBody>
      </p:sp>
      <p:sp>
        <p:nvSpPr>
          <p:cNvPr id="12" name="Bildplatzhalter 9"/>
          <p:cNvSpPr>
            <a:spLocks noGrp="1"/>
          </p:cNvSpPr>
          <p:nvPr>
            <p:ph type="pic" sz="quarter" idx="17"/>
          </p:nvPr>
        </p:nvSpPr>
        <p:spPr>
          <a:xfrm>
            <a:off x="6219271" y="1910665"/>
            <a:ext cx="2520000" cy="3600000"/>
          </a:xfrm>
        </p:spPr>
        <p:txBody>
          <a:bodyPr/>
          <a:lstStyle/>
          <a:p>
            <a:endParaRPr lang="de-DE" dirty="0"/>
          </a:p>
        </p:txBody>
      </p:sp>
    </p:spTree>
    <p:extLst>
      <p:ext uri="{BB962C8B-B14F-4D97-AF65-F5344CB8AC3E}">
        <p14:creationId xmlns:p14="http://schemas.microsoft.com/office/powerpoint/2010/main" val="2102769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720000" y="1080000"/>
            <a:ext cx="7966799" cy="615553"/>
          </a:xfrm>
          <a:prstGeom prst="rect">
            <a:avLst/>
          </a:prstGeom>
        </p:spPr>
        <p:txBody>
          <a:bodyPr vert="horz" wrap="square" lIns="0" tIns="0" rIns="0" bIns="0" rtlCol="0" anchor="b" anchorCtr="0">
            <a:spAutoFit/>
          </a:bodyPr>
          <a:lstStyle/>
          <a:p>
            <a:r>
              <a:rPr lang="de-DE" dirty="0"/>
              <a:t>Mastertitelformat bearbeiten</a:t>
            </a:r>
          </a:p>
        </p:txBody>
      </p:sp>
      <p:sp>
        <p:nvSpPr>
          <p:cNvPr id="3" name="Textplatzhalter 2"/>
          <p:cNvSpPr>
            <a:spLocks noGrp="1"/>
          </p:cNvSpPr>
          <p:nvPr>
            <p:ph type="body" idx="1"/>
          </p:nvPr>
        </p:nvSpPr>
        <p:spPr>
          <a:xfrm>
            <a:off x="720000" y="1830387"/>
            <a:ext cx="7966799" cy="2031325"/>
          </a:xfrm>
          <a:prstGeom prst="rect">
            <a:avLst/>
          </a:prstGeom>
        </p:spPr>
        <p:txBody>
          <a:bodyPr vert="horz" wrap="square" lIns="0" tIns="0" rIns="0" bIns="0" rtlCol="0" anchor="t" anchorCtr="0">
            <a:sp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7525351" y="6300000"/>
            <a:ext cx="754649" cy="184666"/>
          </a:xfrm>
          <a:prstGeom prst="rect">
            <a:avLst/>
          </a:prstGeom>
        </p:spPr>
        <p:txBody>
          <a:bodyPr vert="horz" wrap="square" lIns="0" tIns="0" rIns="0" bIns="0" rtlCol="0" anchor="t" anchorCtr="0">
            <a:spAutoFit/>
          </a:bodyPr>
          <a:lstStyle>
            <a:lvl1pPr algn="r">
              <a:defRPr sz="1200">
                <a:solidFill>
                  <a:srgbClr val="555555"/>
                </a:solidFill>
                <a:latin typeface="National"/>
              </a:defRPr>
            </a:lvl1pPr>
          </a:lstStyle>
          <a:p>
            <a:fld id="{33449C38-CB91-A941-90BC-3DBC133F41EB}" type="datetime1">
              <a:rPr lang="de-DE" smtClean="0"/>
              <a:t>01.12.2017</a:t>
            </a:fld>
            <a:endParaRPr lang="de-DE" dirty="0"/>
          </a:p>
        </p:txBody>
      </p:sp>
      <p:sp>
        <p:nvSpPr>
          <p:cNvPr id="5" name="Fußzeilenplatzhalter 4"/>
          <p:cNvSpPr>
            <a:spLocks noGrp="1"/>
          </p:cNvSpPr>
          <p:nvPr>
            <p:ph type="ftr" sz="quarter" idx="3"/>
          </p:nvPr>
        </p:nvSpPr>
        <p:spPr>
          <a:xfrm>
            <a:off x="4629751" y="6306705"/>
            <a:ext cx="2895600" cy="184666"/>
          </a:xfrm>
          <a:prstGeom prst="rect">
            <a:avLst/>
          </a:prstGeom>
        </p:spPr>
        <p:txBody>
          <a:bodyPr vert="horz" lIns="0" tIns="0" rIns="0" bIns="0" rtlCol="0" anchor="t" anchorCtr="0">
            <a:spAutoFit/>
          </a:bodyPr>
          <a:lstStyle>
            <a:lvl1pPr algn="r">
              <a:defRPr sz="1200" b="0" i="0" baseline="0">
                <a:solidFill>
                  <a:srgbClr val="555555"/>
                </a:solidFill>
                <a:latin typeface="National"/>
              </a:defRPr>
            </a:lvl1pPr>
          </a:lstStyle>
          <a:p>
            <a:endParaRPr lang="de-DE" dirty="0"/>
          </a:p>
        </p:txBody>
      </p:sp>
      <p:sp>
        <p:nvSpPr>
          <p:cNvPr id="6" name="Foliennummernplatzhalter 5"/>
          <p:cNvSpPr>
            <a:spLocks noGrp="1"/>
          </p:cNvSpPr>
          <p:nvPr>
            <p:ph type="sldNum" sz="quarter" idx="4"/>
          </p:nvPr>
        </p:nvSpPr>
        <p:spPr>
          <a:xfrm>
            <a:off x="8280000" y="6300000"/>
            <a:ext cx="459271" cy="184666"/>
          </a:xfrm>
          <a:prstGeom prst="rect">
            <a:avLst/>
          </a:prstGeom>
        </p:spPr>
        <p:txBody>
          <a:bodyPr vert="horz" wrap="square" lIns="0" tIns="0" rIns="0" bIns="0" rtlCol="0" anchor="t" anchorCtr="0">
            <a:spAutoFit/>
          </a:bodyPr>
          <a:lstStyle>
            <a:lvl1pPr algn="r">
              <a:defRPr sz="1200" b="0" i="0" baseline="0">
                <a:solidFill>
                  <a:srgbClr val="555555"/>
                </a:solidFill>
                <a:latin typeface="National"/>
              </a:defRPr>
            </a:lvl1pPr>
          </a:lstStyle>
          <a:p>
            <a:fld id="{1C79B7FB-38B4-3E47-9D74-957A0A38F6CB}" type="slidenum">
              <a:rPr lang="de-DE" smtClean="0"/>
              <a:pPr/>
              <a:t>‹#›</a:t>
            </a:fld>
            <a:endParaRPr lang="de-DE" dirty="0"/>
          </a:p>
        </p:txBody>
      </p:sp>
    </p:spTree>
    <p:extLst>
      <p:ext uri="{BB962C8B-B14F-4D97-AF65-F5344CB8AC3E}">
        <p14:creationId xmlns:p14="http://schemas.microsoft.com/office/powerpoint/2010/main" val="4277659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 id="2147483655" r:id="rId7"/>
  </p:sldLayoutIdLst>
  <p:hf hdr="0"/>
  <p:txStyles>
    <p:titleStyle>
      <a:lvl1pPr algn="l" defTabSz="457200" rtl="0" eaLnBrk="1" latinLnBrk="0" hangingPunct="1">
        <a:spcBef>
          <a:spcPct val="0"/>
        </a:spcBef>
        <a:buNone/>
        <a:defRPr sz="4000" b="1" kern="1200">
          <a:solidFill>
            <a:srgbClr val="642869"/>
          </a:solidFill>
          <a:latin typeface="National"/>
          <a:ea typeface="+mj-ea"/>
          <a:cs typeface="National-Bold"/>
        </a:defRPr>
      </a:lvl1pPr>
    </p:titleStyle>
    <p:bodyStyle>
      <a:lvl1pPr marL="0" indent="0" algn="l" defTabSz="457200" rtl="0" eaLnBrk="1" latinLnBrk="0" hangingPunct="1">
        <a:lnSpc>
          <a:spcPts val="3400"/>
        </a:lnSpc>
        <a:spcBef>
          <a:spcPts val="0"/>
        </a:spcBef>
        <a:spcAft>
          <a:spcPts val="500"/>
        </a:spcAft>
        <a:buFontTx/>
        <a:buNone/>
        <a:defRPr sz="3000" b="1" i="0" kern="1200">
          <a:solidFill>
            <a:srgbClr val="555555"/>
          </a:solidFill>
          <a:latin typeface="National"/>
          <a:ea typeface="+mn-ea"/>
          <a:cs typeface="National-Book"/>
        </a:defRPr>
      </a:lvl1pPr>
      <a:lvl2pPr marL="0" indent="0" algn="l" defTabSz="457200" rtl="0" eaLnBrk="1" latinLnBrk="0" hangingPunct="1">
        <a:lnSpc>
          <a:spcPts val="3400"/>
        </a:lnSpc>
        <a:spcBef>
          <a:spcPts val="0"/>
        </a:spcBef>
        <a:spcAft>
          <a:spcPts val="1000"/>
        </a:spcAft>
        <a:buClrTx/>
        <a:buSzPct val="100000"/>
        <a:buFontTx/>
        <a:buNone/>
        <a:defRPr sz="3000" kern="1200">
          <a:solidFill>
            <a:srgbClr val="555555"/>
          </a:solidFill>
          <a:latin typeface="National"/>
          <a:ea typeface="+mn-ea"/>
          <a:cs typeface="National-Book"/>
        </a:defRPr>
      </a:lvl2pPr>
      <a:lvl3pPr marL="252000" indent="-252000" algn="l" defTabSz="457200" rtl="0" eaLnBrk="1" latinLnBrk="0" hangingPunct="1">
        <a:lnSpc>
          <a:spcPts val="2800"/>
        </a:lnSpc>
        <a:spcBef>
          <a:spcPts val="0"/>
        </a:spcBef>
        <a:spcAft>
          <a:spcPts val="0"/>
        </a:spcAft>
        <a:buFont typeface="Arial"/>
        <a:buChar char="•"/>
        <a:defRPr sz="2400" kern="1200">
          <a:solidFill>
            <a:srgbClr val="555555"/>
          </a:solidFill>
          <a:latin typeface="National"/>
          <a:ea typeface="+mn-ea"/>
          <a:cs typeface="National-Book"/>
        </a:defRPr>
      </a:lvl3pPr>
      <a:lvl4pPr marL="468000" indent="-270000" algn="l" defTabSz="457200" rtl="0" eaLnBrk="1" latinLnBrk="0" hangingPunct="1">
        <a:lnSpc>
          <a:spcPts val="2800"/>
        </a:lnSpc>
        <a:spcBef>
          <a:spcPts val="0"/>
        </a:spcBef>
        <a:buFont typeface="Arial"/>
        <a:buChar char="•"/>
        <a:defRPr sz="2400" b="0" i="0" kern="1200">
          <a:solidFill>
            <a:srgbClr val="555555"/>
          </a:solidFill>
          <a:latin typeface="National"/>
          <a:ea typeface="+mn-ea"/>
          <a:cs typeface="National-Book"/>
        </a:defRPr>
      </a:lvl4pPr>
      <a:lvl5pPr marL="0" indent="0" algn="l" defTabSz="457200" rtl="0" eaLnBrk="1" latinLnBrk="0" hangingPunct="1">
        <a:lnSpc>
          <a:spcPts val="1400"/>
        </a:lnSpc>
        <a:spcBef>
          <a:spcPts val="500"/>
        </a:spcBef>
        <a:buFontTx/>
        <a:buNone/>
        <a:defRPr sz="1200" b="0" i="1" kern="1200">
          <a:solidFill>
            <a:srgbClr val="555555"/>
          </a:solidFill>
          <a:latin typeface="National"/>
          <a:ea typeface="+mn-ea"/>
          <a:cs typeface="National-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mailto:orientaitons@yfu.org"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89831" y="1324152"/>
            <a:ext cx="7192101" cy="3526606"/>
          </a:xfrm>
        </p:spPr>
        <p:txBody>
          <a:bodyPr/>
          <a:lstStyle/>
          <a:p>
            <a:pPr algn="ctr"/>
            <a:r>
              <a:rPr lang="de-DE" sz="4400" dirty="0"/>
              <a:t>Compliance Webinar</a:t>
            </a:r>
            <a:r>
              <a:rPr lang="en-US" dirty="0">
                <a:solidFill>
                  <a:schemeClr val="tx1"/>
                </a:solidFill>
              </a:rPr>
              <a:t/>
            </a:r>
            <a:br>
              <a:rPr lang="en-US" dirty="0">
                <a:solidFill>
                  <a:schemeClr val="tx1"/>
                </a:solidFill>
              </a:rPr>
            </a:br>
            <a:r>
              <a:rPr lang="en-US" sz="3600" dirty="0"/>
              <a:t>Overview for </a:t>
            </a:r>
            <a:r>
              <a:rPr lang="en-US" dirty="0">
                <a:solidFill>
                  <a:schemeClr val="tx1"/>
                </a:solidFill>
              </a:rPr>
              <a:t/>
            </a:r>
            <a:br>
              <a:rPr lang="en-US" dirty="0">
                <a:solidFill>
                  <a:schemeClr val="tx1"/>
                </a:solidFill>
              </a:rPr>
            </a:br>
            <a:r>
              <a:rPr lang="en-US" sz="3600" dirty="0"/>
              <a:t>Volunteers to Support YFU Students and Families</a:t>
            </a:r>
            <a:r>
              <a:rPr lang="en-US" dirty="0">
                <a:solidFill>
                  <a:schemeClr val="tx1"/>
                </a:solidFill>
              </a:rPr>
              <a:t/>
            </a:r>
            <a:br>
              <a:rPr lang="en-US" dirty="0">
                <a:solidFill>
                  <a:schemeClr val="tx1"/>
                </a:solidFill>
              </a:rPr>
            </a:br>
            <a:endParaRPr lang="de-DE" sz="4000" dirty="0"/>
          </a:p>
        </p:txBody>
      </p:sp>
      <p:pic>
        <p:nvPicPr>
          <p:cNvPr id="4" name="Picture 3"/>
          <p:cNvPicPr>
            <a:picLocks noChangeAspect="1"/>
          </p:cNvPicPr>
          <p:nvPr/>
        </p:nvPicPr>
        <p:blipFill>
          <a:blip r:embed="rId3"/>
          <a:stretch>
            <a:fillRect/>
          </a:stretch>
        </p:blipFill>
        <p:spPr>
          <a:xfrm>
            <a:off x="484833" y="4711862"/>
            <a:ext cx="1774481" cy="1774481"/>
          </a:xfrm>
          <a:prstGeom prst="rect">
            <a:avLst/>
          </a:prstGeom>
        </p:spPr>
      </p:pic>
      <p:pic>
        <p:nvPicPr>
          <p:cNvPr id="6" name="Picture 5"/>
          <p:cNvPicPr>
            <a:picLocks noChangeAspect="1"/>
          </p:cNvPicPr>
          <p:nvPr/>
        </p:nvPicPr>
        <p:blipFill>
          <a:blip r:embed="rId4"/>
          <a:stretch>
            <a:fillRect/>
          </a:stretch>
        </p:blipFill>
        <p:spPr>
          <a:xfrm>
            <a:off x="2673139" y="4796923"/>
            <a:ext cx="3320487" cy="1743256"/>
          </a:xfrm>
          <a:prstGeom prst="rect">
            <a:avLst/>
          </a:prstGeom>
        </p:spPr>
      </p:pic>
      <p:pic>
        <p:nvPicPr>
          <p:cNvPr id="7" name="Picture 6"/>
          <p:cNvPicPr>
            <a:picLocks noChangeAspect="1"/>
          </p:cNvPicPr>
          <p:nvPr/>
        </p:nvPicPr>
        <p:blipFill>
          <a:blip r:embed="rId5"/>
          <a:stretch>
            <a:fillRect/>
          </a:stretch>
        </p:blipFill>
        <p:spPr>
          <a:xfrm>
            <a:off x="6246124" y="4828694"/>
            <a:ext cx="2638425" cy="1733550"/>
          </a:xfrm>
          <a:prstGeom prst="rect">
            <a:avLst/>
          </a:prstGeom>
        </p:spPr>
      </p:pic>
    </p:spTree>
    <p:extLst>
      <p:ext uri="{BB962C8B-B14F-4D97-AF65-F5344CB8AC3E}">
        <p14:creationId xmlns:p14="http://schemas.microsoft.com/office/powerpoint/2010/main" val="2622626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281" y="264252"/>
            <a:ext cx="8185441" cy="615553"/>
          </a:xfrm>
        </p:spPr>
        <p:txBody>
          <a:bodyPr/>
          <a:lstStyle/>
          <a:p>
            <a:r>
              <a:rPr lang="en-US" dirty="0"/>
              <a:t>Student Moves- </a:t>
            </a:r>
            <a:r>
              <a:rPr lang="en-US" dirty="0" smtClean="0"/>
              <a:t>7 or more days</a:t>
            </a:r>
            <a:endParaRPr lang="en-US" dirty="0"/>
          </a:p>
        </p:txBody>
      </p:sp>
      <p:sp>
        <p:nvSpPr>
          <p:cNvPr id="3" name="Date Placeholder 2"/>
          <p:cNvSpPr>
            <a:spLocks noGrp="1"/>
          </p:cNvSpPr>
          <p:nvPr>
            <p:ph type="dt" sz="half" idx="10"/>
          </p:nvPr>
        </p:nvSpPr>
        <p:spPr/>
        <p:txBody>
          <a:bodyPr/>
          <a:lstStyle/>
          <a:p>
            <a:fld id="{702AF653-AFFE-8747-9C0F-6D585FDF7A2F}" type="datetime1">
              <a:rPr lang="de-DE" smtClean="0"/>
              <a:t>01.12.2017</a:t>
            </a:fld>
            <a:endParaRPr lang="de-DE" dirty="0"/>
          </a:p>
        </p:txBody>
      </p:sp>
      <p:sp>
        <p:nvSpPr>
          <p:cNvPr id="4" name="Footer Placeholder 3"/>
          <p:cNvSpPr>
            <a:spLocks noGrp="1"/>
          </p:cNvSpPr>
          <p:nvPr>
            <p:ph type="ftr" sz="quarter" idx="11"/>
          </p:nvPr>
        </p:nvSpPr>
        <p:spPr/>
        <p:txBody>
          <a:bodyPr/>
          <a:lstStyle/>
          <a:p>
            <a:endParaRPr lang="de-DE" dirty="0"/>
          </a:p>
        </p:txBody>
      </p:sp>
      <p:sp>
        <p:nvSpPr>
          <p:cNvPr id="5" name="Slide Number Placeholder 4"/>
          <p:cNvSpPr>
            <a:spLocks noGrp="1"/>
          </p:cNvSpPr>
          <p:nvPr>
            <p:ph type="sldNum" sz="quarter" idx="12"/>
          </p:nvPr>
        </p:nvSpPr>
        <p:spPr/>
        <p:txBody>
          <a:bodyPr/>
          <a:lstStyle/>
          <a:p>
            <a:fld id="{1C79B7FB-38B4-3E47-9D74-957A0A38F6CB}" type="slidenum">
              <a:rPr lang="de-DE" smtClean="0"/>
              <a:t>10</a:t>
            </a:fld>
            <a:endParaRPr lang="de-DE" dirty="0"/>
          </a:p>
        </p:txBody>
      </p:sp>
      <p:sp>
        <p:nvSpPr>
          <p:cNvPr id="6" name="TextBox 5"/>
          <p:cNvSpPr txBox="1"/>
          <p:nvPr/>
        </p:nvSpPr>
        <p:spPr>
          <a:xfrm>
            <a:off x="487281" y="1166013"/>
            <a:ext cx="7847636" cy="4524315"/>
          </a:xfrm>
          <a:prstGeom prst="rect">
            <a:avLst/>
          </a:prstGeom>
          <a:noFill/>
        </p:spPr>
        <p:txBody>
          <a:bodyPr wrap="square" rtlCol="0">
            <a:spAutoFit/>
          </a:bodyPr>
          <a:lstStyle/>
          <a:p>
            <a:pPr marL="457200" indent="-457200">
              <a:buFont typeface="Arial" panose="020B0604020202020204" pitchFamily="34" charset="0"/>
              <a:buChar char="•"/>
            </a:pPr>
            <a:r>
              <a:rPr lang="en-US" sz="2400" dirty="0">
                <a:latin typeface="National" panose="02000503000000020004" pitchFamily="50" charset="0"/>
                <a:ea typeface="National" panose="02000503000000020004" pitchFamily="50" charset="0"/>
              </a:rPr>
              <a:t>Similar rules and volunteer actions </a:t>
            </a:r>
            <a:r>
              <a:rPr lang="en-US" sz="2400" dirty="0">
                <a:solidFill>
                  <a:srgbClr val="FF0000"/>
                </a:solidFill>
                <a:latin typeface="National" panose="02000503000000020004" pitchFamily="50" charset="0"/>
                <a:ea typeface="National" panose="02000503000000020004" pitchFamily="50" charset="0"/>
              </a:rPr>
              <a:t>EXCEPT the new family must be FULLY VETTED</a:t>
            </a:r>
          </a:p>
          <a:p>
            <a:pPr marL="457200" indent="-457200">
              <a:buFont typeface="Arial" panose="020B0604020202020204" pitchFamily="34" charset="0"/>
              <a:buChar char="•"/>
            </a:pPr>
            <a:endParaRPr lang="en-US" sz="2400" dirty="0">
              <a:latin typeface="National" panose="02000503000000020004" pitchFamily="50" charset="0"/>
              <a:ea typeface="National" panose="02000503000000020004" pitchFamily="50" charset="0"/>
            </a:endParaRPr>
          </a:p>
          <a:p>
            <a:pPr marL="457200" indent="-457200">
              <a:buFont typeface="Arial" panose="020B0604020202020204" pitchFamily="34" charset="0"/>
              <a:buChar char="•"/>
            </a:pPr>
            <a:r>
              <a:rPr lang="en-US" sz="2400" dirty="0">
                <a:latin typeface="National" panose="02000503000000020004" pitchFamily="50" charset="0"/>
                <a:ea typeface="National" panose="02000503000000020004" pitchFamily="50" charset="0"/>
              </a:rPr>
              <a:t>YFU leads the vetting </a:t>
            </a:r>
            <a:r>
              <a:rPr lang="en-US" sz="2400" dirty="0" smtClean="0">
                <a:latin typeface="National" panose="02000503000000020004" pitchFamily="50" charset="0"/>
                <a:ea typeface="National" panose="02000503000000020004" pitchFamily="50" charset="0"/>
              </a:rPr>
              <a:t>process</a:t>
            </a:r>
            <a:endParaRPr lang="en-US" sz="2400" dirty="0">
              <a:latin typeface="National" panose="02000503000000020004" pitchFamily="50" charset="0"/>
              <a:ea typeface="National" panose="02000503000000020004" pitchFamily="50" charset="0"/>
            </a:endParaRPr>
          </a:p>
          <a:p>
            <a:pPr marL="457200" indent="-457200">
              <a:buFont typeface="Arial" panose="020B0604020202020204" pitchFamily="34" charset="0"/>
              <a:buChar char="•"/>
            </a:pPr>
            <a:endParaRPr lang="en-US" sz="2400" dirty="0">
              <a:latin typeface="National" panose="02000503000000020004" pitchFamily="50" charset="0"/>
              <a:ea typeface="National" panose="02000503000000020004" pitchFamily="50" charset="0"/>
            </a:endParaRPr>
          </a:p>
          <a:p>
            <a:pPr marL="457200" indent="-457200">
              <a:buFont typeface="Arial" panose="020B0604020202020204" pitchFamily="34" charset="0"/>
              <a:buChar char="•"/>
            </a:pPr>
            <a:r>
              <a:rPr lang="en-US" sz="2400" dirty="0" smtClean="0">
                <a:latin typeface="National" panose="02000503000000020004" pitchFamily="50" charset="0"/>
                <a:ea typeface="National" panose="02000503000000020004" pitchFamily="50" charset="0"/>
              </a:rPr>
              <a:t>Possible volunteer actions: help the family with the application, do </a:t>
            </a:r>
            <a:r>
              <a:rPr lang="en-US" sz="2400" dirty="0">
                <a:latin typeface="National" panose="02000503000000020004" pitchFamily="50" charset="0"/>
                <a:ea typeface="National" panose="02000503000000020004" pitchFamily="50" charset="0"/>
              </a:rPr>
              <a:t>an HF </a:t>
            </a:r>
            <a:r>
              <a:rPr lang="en-US" sz="2400" dirty="0" smtClean="0">
                <a:latin typeface="National" panose="02000503000000020004" pitchFamily="50" charset="0"/>
                <a:ea typeface="National" panose="02000503000000020004" pitchFamily="50" charset="0"/>
              </a:rPr>
              <a:t>interview, and lead a PAO</a:t>
            </a:r>
            <a:endParaRPr lang="en-US" sz="2400" dirty="0">
              <a:latin typeface="National" panose="02000503000000020004" pitchFamily="50" charset="0"/>
              <a:ea typeface="National" panose="02000503000000020004" pitchFamily="50" charset="0"/>
            </a:endParaRPr>
          </a:p>
          <a:p>
            <a:endParaRPr lang="en-US" sz="2400" dirty="0">
              <a:latin typeface="National" panose="02000503000000020004" pitchFamily="50" charset="0"/>
              <a:ea typeface="National" panose="02000503000000020004" pitchFamily="50" charset="0"/>
            </a:endParaRPr>
          </a:p>
          <a:p>
            <a:pPr marL="457200" indent="-457200">
              <a:buFont typeface="Arial" panose="020B0604020202020204" pitchFamily="34" charset="0"/>
              <a:buChar char="•"/>
            </a:pPr>
            <a:r>
              <a:rPr lang="en-US" sz="2400" dirty="0">
                <a:latin typeface="National" panose="02000503000000020004" pitchFamily="50" charset="0"/>
                <a:ea typeface="National" panose="02000503000000020004" pitchFamily="50" charset="0"/>
              </a:rPr>
              <a:t>YFU staff designates the new family as a “replacement family” in the database</a:t>
            </a:r>
          </a:p>
          <a:p>
            <a:endParaRPr lang="en-US" sz="2400" dirty="0">
              <a:latin typeface="National" panose="02000503000000020004" pitchFamily="50" charset="0"/>
              <a:ea typeface="National" panose="02000503000000020004" pitchFamily="50" charset="0"/>
            </a:endParaRPr>
          </a:p>
          <a:p>
            <a:pPr marL="457200" indent="-457200">
              <a:buFont typeface="Arial" panose="020B0604020202020204" pitchFamily="34" charset="0"/>
              <a:buChar char="•"/>
            </a:pPr>
            <a:r>
              <a:rPr lang="en-US" sz="2400" dirty="0">
                <a:latin typeface="National" panose="02000503000000020004" pitchFamily="50" charset="0"/>
                <a:ea typeface="National" panose="02000503000000020004" pitchFamily="50" charset="0"/>
              </a:rPr>
              <a:t>Replacement Families are included in </a:t>
            </a:r>
            <a:r>
              <a:rPr lang="en-US" sz="2400" dirty="0" err="1">
                <a:latin typeface="National" panose="02000503000000020004" pitchFamily="50" charset="0"/>
                <a:ea typeface="National" panose="02000503000000020004" pitchFamily="50" charset="0"/>
              </a:rPr>
              <a:t>DoS</a:t>
            </a:r>
            <a:r>
              <a:rPr lang="en-US" sz="2400" dirty="0">
                <a:latin typeface="National" panose="02000503000000020004" pitchFamily="50" charset="0"/>
                <a:ea typeface="National" panose="02000503000000020004" pitchFamily="50" charset="0"/>
              </a:rPr>
              <a:t> reports from YFU</a:t>
            </a:r>
          </a:p>
        </p:txBody>
      </p:sp>
    </p:spTree>
    <p:extLst>
      <p:ext uri="{BB962C8B-B14F-4D97-AF65-F5344CB8AC3E}">
        <p14:creationId xmlns:p14="http://schemas.microsoft.com/office/powerpoint/2010/main" val="2005318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231" y="294387"/>
            <a:ext cx="8426769" cy="1046440"/>
          </a:xfrm>
        </p:spPr>
        <p:txBody>
          <a:bodyPr/>
          <a:lstStyle/>
          <a:p>
            <a:pPr algn="ctr"/>
            <a:r>
              <a:rPr lang="en-US" dirty="0"/>
              <a:t>Emergency Moves</a:t>
            </a:r>
            <a:br>
              <a:rPr lang="en-US" dirty="0"/>
            </a:br>
            <a:r>
              <a:rPr lang="en-US" sz="2800" dirty="0"/>
              <a:t>“</a:t>
            </a:r>
            <a:r>
              <a:rPr lang="en-US" sz="2800" i="1" dirty="0"/>
              <a:t>student must be out today.”</a:t>
            </a:r>
          </a:p>
        </p:txBody>
      </p:sp>
      <p:sp>
        <p:nvSpPr>
          <p:cNvPr id="3" name="Date Placeholder 2"/>
          <p:cNvSpPr>
            <a:spLocks noGrp="1"/>
          </p:cNvSpPr>
          <p:nvPr>
            <p:ph type="dt" sz="half" idx="10"/>
          </p:nvPr>
        </p:nvSpPr>
        <p:spPr/>
        <p:txBody>
          <a:bodyPr/>
          <a:lstStyle/>
          <a:p>
            <a:fld id="{702AF653-AFFE-8747-9C0F-6D585FDF7A2F}" type="datetime1">
              <a:rPr lang="de-DE" smtClean="0"/>
              <a:t>01.12.2017</a:t>
            </a:fld>
            <a:endParaRPr lang="de-DE" dirty="0"/>
          </a:p>
        </p:txBody>
      </p:sp>
      <p:sp>
        <p:nvSpPr>
          <p:cNvPr id="4" name="Footer Placeholder 3"/>
          <p:cNvSpPr>
            <a:spLocks noGrp="1"/>
          </p:cNvSpPr>
          <p:nvPr>
            <p:ph type="ftr" sz="quarter" idx="11"/>
          </p:nvPr>
        </p:nvSpPr>
        <p:spPr/>
        <p:txBody>
          <a:bodyPr/>
          <a:lstStyle/>
          <a:p>
            <a:endParaRPr lang="de-DE" dirty="0"/>
          </a:p>
        </p:txBody>
      </p:sp>
      <p:sp>
        <p:nvSpPr>
          <p:cNvPr id="5" name="Slide Number Placeholder 4"/>
          <p:cNvSpPr>
            <a:spLocks noGrp="1"/>
          </p:cNvSpPr>
          <p:nvPr>
            <p:ph type="sldNum" sz="quarter" idx="12"/>
          </p:nvPr>
        </p:nvSpPr>
        <p:spPr/>
        <p:txBody>
          <a:bodyPr/>
          <a:lstStyle/>
          <a:p>
            <a:fld id="{1C79B7FB-38B4-3E47-9D74-957A0A38F6CB}" type="slidenum">
              <a:rPr lang="de-DE" smtClean="0"/>
              <a:t>11</a:t>
            </a:fld>
            <a:endParaRPr lang="de-DE" dirty="0"/>
          </a:p>
        </p:txBody>
      </p:sp>
      <p:sp>
        <p:nvSpPr>
          <p:cNvPr id="6" name="Text Placeholder 5"/>
          <p:cNvSpPr>
            <a:spLocks noGrp="1"/>
          </p:cNvSpPr>
          <p:nvPr>
            <p:ph type="body" sz="quarter" idx="13"/>
          </p:nvPr>
        </p:nvSpPr>
        <p:spPr>
          <a:xfrm>
            <a:off x="272338" y="1832533"/>
            <a:ext cx="8448215" cy="1436291"/>
          </a:xfrm>
        </p:spPr>
        <p:txBody>
          <a:bodyPr/>
          <a:lstStyle/>
          <a:p>
            <a:pPr lvl="2" indent="0">
              <a:buNone/>
            </a:pPr>
            <a:endParaRPr lang="en-US" sz="3200" b="1" dirty="0"/>
          </a:p>
          <a:p>
            <a:pPr marL="709200" lvl="2" indent="-457200"/>
            <a:r>
              <a:rPr lang="en-US" dirty="0">
                <a:solidFill>
                  <a:schemeClr val="tx1"/>
                </a:solidFill>
              </a:rPr>
              <a:t>Student safety guides the process</a:t>
            </a:r>
          </a:p>
          <a:p>
            <a:pPr marL="709200" lvl="2" indent="-457200"/>
            <a:r>
              <a:rPr lang="en-US" dirty="0">
                <a:solidFill>
                  <a:schemeClr val="tx1"/>
                </a:solidFill>
              </a:rPr>
              <a:t>Very sensitive cases- YFU staff leads this work</a:t>
            </a:r>
            <a:endParaRPr lang="en-US" b="1" dirty="0"/>
          </a:p>
          <a:p>
            <a:pPr lvl="2" indent="0" algn="ctr">
              <a:buNone/>
            </a:pPr>
            <a:endParaRPr lang="en-US" b="1"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055" y="197261"/>
            <a:ext cx="1479871" cy="1716915"/>
          </a:xfrm>
          <a:prstGeom prst="rect">
            <a:avLst/>
          </a:prstGeom>
          <a:ln w="15875">
            <a:solidFill>
              <a:schemeClr val="accent2"/>
            </a:solidFill>
          </a:ln>
        </p:spPr>
      </p:pic>
      <p:sp>
        <p:nvSpPr>
          <p:cNvPr id="7" name="TextBox 6"/>
          <p:cNvSpPr txBox="1"/>
          <p:nvPr/>
        </p:nvSpPr>
        <p:spPr>
          <a:xfrm>
            <a:off x="483258" y="3338640"/>
            <a:ext cx="8026376" cy="2954655"/>
          </a:xfrm>
          <a:prstGeom prst="rect">
            <a:avLst/>
          </a:prstGeom>
          <a:noFill/>
        </p:spPr>
        <p:txBody>
          <a:bodyPr wrap="square" rtlCol="0">
            <a:spAutoFit/>
          </a:bodyPr>
          <a:lstStyle/>
          <a:p>
            <a:pPr marL="0" lvl="2" algn="ctr"/>
            <a:r>
              <a:rPr lang="en-US" sz="2800" b="1" i="1" dirty="0">
                <a:solidFill>
                  <a:srgbClr val="642869"/>
                </a:solidFill>
              </a:rPr>
              <a:t>Volunteer Action</a:t>
            </a:r>
          </a:p>
          <a:p>
            <a:pPr marL="0" lvl="2"/>
            <a:r>
              <a:rPr lang="en-US" sz="2800" b="1" i="1" dirty="0">
                <a:solidFill>
                  <a:srgbClr val="642869"/>
                </a:solidFill>
              </a:rPr>
              <a:t>Help the FD by: </a:t>
            </a:r>
          </a:p>
          <a:p>
            <a:pPr marL="457200" lvl="2" indent="-457200">
              <a:buFont typeface="Arial" panose="020B0604020202020204" pitchFamily="34" charset="0"/>
              <a:buChar char="•"/>
            </a:pPr>
            <a:r>
              <a:rPr lang="en-US" sz="2800" b="1" i="1" dirty="0" smtClean="0"/>
              <a:t>Identifying </a:t>
            </a:r>
            <a:r>
              <a:rPr lang="en-US" sz="2800" b="1" i="1" dirty="0"/>
              <a:t>a suitable new family</a:t>
            </a:r>
          </a:p>
          <a:p>
            <a:pPr marL="457200" lvl="2" indent="-457200">
              <a:buFont typeface="Arial" panose="020B0604020202020204" pitchFamily="34" charset="0"/>
              <a:buChar char="•"/>
            </a:pPr>
            <a:r>
              <a:rPr lang="en-US" sz="2800" b="1" i="1" dirty="0" smtClean="0"/>
              <a:t>Assisting </a:t>
            </a:r>
            <a:r>
              <a:rPr lang="en-US" sz="2800" b="1" i="1" dirty="0"/>
              <a:t>the new family </a:t>
            </a:r>
            <a:r>
              <a:rPr lang="en-US" sz="2800" b="1" i="1" dirty="0" smtClean="0"/>
              <a:t>to be fully </a:t>
            </a:r>
            <a:r>
              <a:rPr lang="en-US" sz="2800" b="1" i="1" dirty="0"/>
              <a:t>vetted </a:t>
            </a:r>
            <a:r>
              <a:rPr lang="en-US" sz="2800" b="1" i="1" dirty="0" smtClean="0"/>
              <a:t>(HF application and interview) </a:t>
            </a:r>
            <a:r>
              <a:rPr lang="en-US" sz="2800" b="1" i="1" dirty="0"/>
              <a:t>and </a:t>
            </a:r>
            <a:endParaRPr lang="en-US" sz="2800" b="1" i="1" dirty="0" smtClean="0"/>
          </a:p>
          <a:p>
            <a:pPr marL="457200" lvl="2" indent="-457200">
              <a:buFont typeface="Arial" panose="020B0604020202020204" pitchFamily="34" charset="0"/>
              <a:buChar char="•"/>
            </a:pPr>
            <a:r>
              <a:rPr lang="en-US" sz="2800" b="1" i="1" dirty="0" smtClean="0"/>
              <a:t>Direct family to the </a:t>
            </a:r>
            <a:r>
              <a:rPr lang="en-US" sz="2800" b="1" i="1" dirty="0" err="1" smtClean="0"/>
              <a:t>HF</a:t>
            </a:r>
            <a:r>
              <a:rPr lang="en-US" sz="2800" b="1" i="1" dirty="0" smtClean="0"/>
              <a:t> </a:t>
            </a:r>
            <a:r>
              <a:rPr lang="en-US" sz="2800" b="1" i="1" dirty="0"/>
              <a:t>Pre- Arrival </a:t>
            </a:r>
            <a:r>
              <a:rPr lang="en-US" sz="2800" b="1" i="1" dirty="0" smtClean="0"/>
              <a:t>Orientation</a:t>
            </a:r>
            <a:endParaRPr lang="en-US" sz="2800" b="1" i="1" dirty="0"/>
          </a:p>
          <a:p>
            <a:endParaRPr lang="en-US" dirty="0"/>
          </a:p>
        </p:txBody>
      </p:sp>
    </p:spTree>
    <p:extLst>
      <p:ext uri="{BB962C8B-B14F-4D97-AF65-F5344CB8AC3E}">
        <p14:creationId xmlns:p14="http://schemas.microsoft.com/office/powerpoint/2010/main" val="1193391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2977" y="1317333"/>
            <a:ext cx="7800091" cy="705321"/>
          </a:xfrm>
        </p:spPr>
        <p:txBody>
          <a:bodyPr/>
          <a:lstStyle/>
          <a:p>
            <a:pPr algn="ctr"/>
            <a:r>
              <a:rPr lang="en-US" sz="4400" dirty="0"/>
              <a:t>Requirements for Orientations</a:t>
            </a:r>
          </a:p>
        </p:txBody>
      </p:sp>
      <p:sp>
        <p:nvSpPr>
          <p:cNvPr id="3" name="Subtitle 2"/>
          <p:cNvSpPr>
            <a:spLocks noGrp="1"/>
          </p:cNvSpPr>
          <p:nvPr>
            <p:ph type="subTitle" idx="1"/>
          </p:nvPr>
        </p:nvSpPr>
        <p:spPr>
          <a:xfrm>
            <a:off x="295154" y="1968697"/>
            <a:ext cx="8553691" cy="1436291"/>
          </a:xfrm>
        </p:spPr>
        <p:txBody>
          <a:bodyPr/>
          <a:lstStyle/>
          <a:p>
            <a:pPr marL="457200" indent="-457200">
              <a:buFont typeface="Arial" panose="020B0604020202020204" pitchFamily="34" charset="0"/>
              <a:buChar char="•"/>
            </a:pPr>
            <a:r>
              <a:rPr lang="en-US" dirty="0"/>
              <a:t>International Students: four orientations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Study Abroad Students: three or four orientations</a:t>
            </a:r>
          </a:p>
        </p:txBody>
      </p:sp>
      <p:sp>
        <p:nvSpPr>
          <p:cNvPr id="4" name="Date Placeholder 3"/>
          <p:cNvSpPr>
            <a:spLocks noGrp="1"/>
          </p:cNvSpPr>
          <p:nvPr>
            <p:ph type="dt" sz="half" idx="10"/>
          </p:nvPr>
        </p:nvSpPr>
        <p:spPr/>
        <p:txBody>
          <a:bodyPr/>
          <a:lstStyle/>
          <a:p>
            <a:fld id="{11DF5D83-A94A-BF45-8E34-D708791BFCBD}" type="datetime1">
              <a:rPr lang="de-DE" smtClean="0"/>
              <a:t>01.12.2017</a:t>
            </a:fld>
            <a:endParaRPr lang="de-DE" dirty="0"/>
          </a:p>
        </p:txBody>
      </p:sp>
      <p:pic>
        <p:nvPicPr>
          <p:cNvPr id="5" name="Picture 4"/>
          <p:cNvPicPr>
            <a:picLocks noChangeAspect="1"/>
          </p:cNvPicPr>
          <p:nvPr/>
        </p:nvPicPr>
        <p:blipFill>
          <a:blip r:embed="rId3"/>
          <a:stretch>
            <a:fillRect/>
          </a:stretch>
        </p:blipFill>
        <p:spPr>
          <a:xfrm>
            <a:off x="2586077" y="3942619"/>
            <a:ext cx="4109190" cy="2726397"/>
          </a:xfrm>
          <a:prstGeom prst="rect">
            <a:avLst/>
          </a:prstGeom>
        </p:spPr>
      </p:pic>
    </p:spTree>
    <p:extLst>
      <p:ext uri="{BB962C8B-B14F-4D97-AF65-F5344CB8AC3E}">
        <p14:creationId xmlns:p14="http://schemas.microsoft.com/office/powerpoint/2010/main" val="3444975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F77C28-E232-0A41-8C18-861236278764}" type="datetime1">
              <a:rPr lang="de-DE" smtClean="0"/>
              <a:t>01.12.2017</a:t>
            </a:fld>
            <a:endParaRPr lang="de-DE" dirty="0"/>
          </a:p>
        </p:txBody>
      </p:sp>
      <p:sp>
        <p:nvSpPr>
          <p:cNvPr id="4" name="Slide Number Placeholder 3"/>
          <p:cNvSpPr>
            <a:spLocks noGrp="1"/>
          </p:cNvSpPr>
          <p:nvPr>
            <p:ph type="sldNum" sz="quarter" idx="12"/>
          </p:nvPr>
        </p:nvSpPr>
        <p:spPr/>
        <p:txBody>
          <a:bodyPr/>
          <a:lstStyle/>
          <a:p>
            <a:fld id="{1C79B7FB-38B4-3E47-9D74-957A0A38F6CB}" type="slidenum">
              <a:rPr lang="de-DE" smtClean="0"/>
              <a:pPr/>
              <a:t>13</a:t>
            </a:fld>
            <a:endParaRPr lang="de-DE" dirty="0"/>
          </a:p>
        </p:txBody>
      </p:sp>
      <p:sp>
        <p:nvSpPr>
          <p:cNvPr id="8" name="Title 7"/>
          <p:cNvSpPr>
            <a:spLocks noGrp="1"/>
          </p:cNvSpPr>
          <p:nvPr>
            <p:ph type="title"/>
          </p:nvPr>
        </p:nvSpPr>
        <p:spPr>
          <a:xfrm>
            <a:off x="792163" y="213857"/>
            <a:ext cx="7947108" cy="615553"/>
          </a:xfrm>
        </p:spPr>
        <p:txBody>
          <a:bodyPr/>
          <a:lstStyle/>
          <a:p>
            <a:pPr algn="ctr"/>
            <a:r>
              <a:rPr lang="en-US" dirty="0"/>
              <a:t>YFU </a:t>
            </a:r>
            <a:r>
              <a:rPr lang="en-US" dirty="0" smtClean="0"/>
              <a:t>Orientations for IS</a:t>
            </a:r>
            <a:endParaRPr lang="en-US" dirty="0"/>
          </a:p>
        </p:txBody>
      </p:sp>
      <p:sp>
        <p:nvSpPr>
          <p:cNvPr id="15" name="Text Placeholder 14"/>
          <p:cNvSpPr>
            <a:spLocks noGrp="1"/>
          </p:cNvSpPr>
          <p:nvPr>
            <p:ph type="body" sz="quarter" idx="13"/>
          </p:nvPr>
        </p:nvSpPr>
        <p:spPr>
          <a:xfrm>
            <a:off x="612948" y="925972"/>
            <a:ext cx="8305539" cy="5014193"/>
          </a:xfrm>
        </p:spPr>
        <p:txBody>
          <a:bodyPr/>
          <a:lstStyle/>
          <a:p>
            <a:pPr marL="457200" indent="-457200">
              <a:buFont typeface="Arial" panose="020B0604020202020204" pitchFamily="34" charset="0"/>
              <a:buChar char="•"/>
            </a:pPr>
            <a:r>
              <a:rPr lang="en-US" dirty="0" smtClean="0">
                <a:solidFill>
                  <a:srgbClr val="642869"/>
                </a:solidFill>
              </a:rPr>
              <a:t>Host </a:t>
            </a:r>
            <a:r>
              <a:rPr lang="en-US" dirty="0">
                <a:solidFill>
                  <a:srgbClr val="642869"/>
                </a:solidFill>
              </a:rPr>
              <a:t>Family Pre-Arrival </a:t>
            </a:r>
            <a:r>
              <a:rPr lang="en-US" dirty="0" smtClean="0">
                <a:solidFill>
                  <a:srgbClr val="642869"/>
                </a:solidFill>
              </a:rPr>
              <a:t>Orientation</a:t>
            </a:r>
          </a:p>
          <a:p>
            <a:pPr marL="709200" lvl="2" indent="-457200">
              <a:buFont typeface="Arial" panose="020B0604020202020204" pitchFamily="34" charset="0"/>
              <a:buChar char="•"/>
            </a:pPr>
            <a:r>
              <a:rPr lang="en-US" dirty="0" smtClean="0"/>
              <a:t>(</a:t>
            </a:r>
            <a:r>
              <a:rPr lang="en-US" dirty="0" err="1"/>
              <a:t>DoS</a:t>
            </a:r>
            <a:r>
              <a:rPr lang="en-US" dirty="0"/>
              <a:t>, YFU </a:t>
            </a:r>
            <a:r>
              <a:rPr lang="en-US" dirty="0" smtClean="0"/>
              <a:t>Basic Standards, </a:t>
            </a:r>
            <a:r>
              <a:rPr lang="en-US" dirty="0"/>
              <a:t>CSIET)</a:t>
            </a:r>
          </a:p>
          <a:p>
            <a:pPr marL="457200" indent="-457200">
              <a:buFont typeface="Arial" panose="020B0604020202020204" pitchFamily="34" charset="0"/>
              <a:buChar char="•"/>
            </a:pPr>
            <a:endParaRPr lang="en-US" dirty="0">
              <a:solidFill>
                <a:srgbClr val="642869"/>
              </a:solidFill>
            </a:endParaRPr>
          </a:p>
          <a:p>
            <a:pPr marL="457200" indent="-457200">
              <a:buFont typeface="Arial" panose="020B0604020202020204" pitchFamily="34" charset="0"/>
              <a:buChar char="•"/>
            </a:pPr>
            <a:r>
              <a:rPr lang="en-US" dirty="0">
                <a:solidFill>
                  <a:srgbClr val="642869"/>
                </a:solidFill>
              </a:rPr>
              <a:t>Student &amp; HF Post-Arrival Orientation </a:t>
            </a:r>
            <a:endParaRPr lang="en-US" dirty="0" smtClean="0">
              <a:solidFill>
                <a:srgbClr val="642869"/>
              </a:solidFill>
            </a:endParaRPr>
          </a:p>
          <a:p>
            <a:pPr marL="709200" lvl="2" indent="-457200">
              <a:buFont typeface="Arial" panose="020B0604020202020204" pitchFamily="34" charset="0"/>
              <a:buChar char="•"/>
            </a:pPr>
            <a:r>
              <a:rPr lang="en-US" dirty="0" smtClean="0"/>
              <a:t>(</a:t>
            </a:r>
            <a:r>
              <a:rPr lang="en-US" dirty="0" err="1"/>
              <a:t>DoS</a:t>
            </a:r>
            <a:r>
              <a:rPr lang="en-US" dirty="0"/>
              <a:t>, YFU </a:t>
            </a:r>
            <a:r>
              <a:rPr lang="en-US" dirty="0" smtClean="0"/>
              <a:t>Basic Standards, </a:t>
            </a:r>
            <a:r>
              <a:rPr lang="en-US" dirty="0"/>
              <a:t>CSIET)</a:t>
            </a:r>
          </a:p>
          <a:p>
            <a:pPr marL="457200" indent="-457200">
              <a:buFont typeface="Arial" panose="020B0604020202020204" pitchFamily="34" charset="0"/>
              <a:buChar char="•"/>
            </a:pPr>
            <a:endParaRPr lang="en-US" dirty="0">
              <a:solidFill>
                <a:srgbClr val="642869"/>
              </a:solidFill>
            </a:endParaRPr>
          </a:p>
          <a:p>
            <a:pPr marL="457200" indent="-457200">
              <a:buFont typeface="Arial" panose="020B0604020202020204" pitchFamily="34" charset="0"/>
              <a:buChar char="•"/>
            </a:pPr>
            <a:r>
              <a:rPr lang="en-US" dirty="0">
                <a:solidFill>
                  <a:srgbClr val="642869"/>
                </a:solidFill>
              </a:rPr>
              <a:t>Student Mid-Year </a:t>
            </a:r>
            <a:r>
              <a:rPr lang="en-US" dirty="0" smtClean="0">
                <a:solidFill>
                  <a:srgbClr val="642869"/>
                </a:solidFill>
              </a:rPr>
              <a:t>Orientation</a:t>
            </a:r>
          </a:p>
          <a:p>
            <a:pPr marL="709200" lvl="2" indent="-457200">
              <a:buFont typeface="Arial" panose="020B0604020202020204" pitchFamily="34" charset="0"/>
              <a:buChar char="•"/>
            </a:pPr>
            <a:r>
              <a:rPr lang="en-US" dirty="0" smtClean="0"/>
              <a:t>(YFU Basic Standards)</a:t>
            </a:r>
            <a:endParaRPr lang="en-US" dirty="0"/>
          </a:p>
          <a:p>
            <a:pPr marL="457200" indent="-457200">
              <a:buFont typeface="Arial" panose="020B0604020202020204" pitchFamily="34" charset="0"/>
              <a:buChar char="•"/>
            </a:pPr>
            <a:endParaRPr lang="en-US" dirty="0">
              <a:solidFill>
                <a:srgbClr val="642869"/>
              </a:solidFill>
            </a:endParaRPr>
          </a:p>
          <a:p>
            <a:pPr marL="457200" indent="-457200">
              <a:buFont typeface="Arial" panose="020B0604020202020204" pitchFamily="34" charset="0"/>
              <a:buChar char="•"/>
            </a:pPr>
            <a:r>
              <a:rPr lang="en-US" dirty="0">
                <a:solidFill>
                  <a:srgbClr val="642869"/>
                </a:solidFill>
              </a:rPr>
              <a:t>Student Re- Entry </a:t>
            </a:r>
            <a:r>
              <a:rPr lang="en-US" dirty="0" smtClean="0">
                <a:solidFill>
                  <a:srgbClr val="642869"/>
                </a:solidFill>
              </a:rPr>
              <a:t>Orientation</a:t>
            </a:r>
          </a:p>
          <a:p>
            <a:pPr marL="709200" lvl="2" indent="-457200">
              <a:buFont typeface="Arial" panose="020B0604020202020204" pitchFamily="34" charset="0"/>
              <a:buChar char="•"/>
            </a:pPr>
            <a:r>
              <a:rPr lang="en-US" dirty="0" smtClean="0"/>
              <a:t>(</a:t>
            </a:r>
            <a:r>
              <a:rPr lang="en-US" dirty="0"/>
              <a:t>YFU Basic Standards)</a:t>
            </a:r>
            <a:endParaRPr lang="en-US" dirty="0">
              <a:solidFill>
                <a:srgbClr val="642869"/>
              </a:solidFill>
            </a:endParaRPr>
          </a:p>
        </p:txBody>
      </p:sp>
    </p:spTree>
    <p:extLst>
      <p:ext uri="{BB962C8B-B14F-4D97-AF65-F5344CB8AC3E}">
        <p14:creationId xmlns:p14="http://schemas.microsoft.com/office/powerpoint/2010/main" val="2604937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F77C28-E232-0A41-8C18-861236278764}" type="datetime1">
              <a:rPr lang="de-DE" smtClean="0"/>
              <a:t>01.12.2017</a:t>
            </a:fld>
            <a:endParaRPr lang="de-DE" dirty="0"/>
          </a:p>
        </p:txBody>
      </p:sp>
      <p:sp>
        <p:nvSpPr>
          <p:cNvPr id="4" name="Slide Number Placeholder 3"/>
          <p:cNvSpPr>
            <a:spLocks noGrp="1"/>
          </p:cNvSpPr>
          <p:nvPr>
            <p:ph type="sldNum" sz="quarter" idx="12"/>
          </p:nvPr>
        </p:nvSpPr>
        <p:spPr/>
        <p:txBody>
          <a:bodyPr/>
          <a:lstStyle/>
          <a:p>
            <a:fld id="{1C79B7FB-38B4-3E47-9D74-957A0A38F6CB}" type="slidenum">
              <a:rPr lang="de-DE" smtClean="0"/>
              <a:pPr/>
              <a:t>14</a:t>
            </a:fld>
            <a:endParaRPr lang="de-DE" dirty="0"/>
          </a:p>
        </p:txBody>
      </p:sp>
      <p:sp>
        <p:nvSpPr>
          <p:cNvPr id="8" name="Title 7"/>
          <p:cNvSpPr>
            <a:spLocks noGrp="1"/>
          </p:cNvSpPr>
          <p:nvPr>
            <p:ph type="title"/>
          </p:nvPr>
        </p:nvSpPr>
        <p:spPr>
          <a:xfrm>
            <a:off x="792164" y="175077"/>
            <a:ext cx="7947108" cy="615553"/>
          </a:xfrm>
        </p:spPr>
        <p:txBody>
          <a:bodyPr/>
          <a:lstStyle/>
          <a:p>
            <a:pPr algn="ctr"/>
            <a:r>
              <a:rPr lang="en-US" dirty="0"/>
              <a:t>YFU </a:t>
            </a:r>
            <a:r>
              <a:rPr lang="en-US" dirty="0" smtClean="0"/>
              <a:t>Orientations for SA</a:t>
            </a:r>
            <a:endParaRPr lang="en-US" dirty="0"/>
          </a:p>
        </p:txBody>
      </p:sp>
      <p:sp>
        <p:nvSpPr>
          <p:cNvPr id="15" name="Text Placeholder 14"/>
          <p:cNvSpPr>
            <a:spLocks noGrp="1"/>
          </p:cNvSpPr>
          <p:nvPr>
            <p:ph type="body" sz="quarter" idx="13"/>
          </p:nvPr>
        </p:nvSpPr>
        <p:spPr>
          <a:xfrm>
            <a:off x="372246" y="820096"/>
            <a:ext cx="8367025" cy="5039841"/>
          </a:xfrm>
        </p:spPr>
        <p:txBody>
          <a:bodyPr/>
          <a:lstStyle/>
          <a:p>
            <a:pPr marL="457200" indent="-457200">
              <a:lnSpc>
                <a:spcPct val="150000"/>
              </a:lnSpc>
              <a:buFont typeface="Arial" panose="020B0604020202020204" pitchFamily="34" charset="0"/>
              <a:buChar char="•"/>
            </a:pPr>
            <a:r>
              <a:rPr lang="en-US" sz="2800" dirty="0" smtClean="0">
                <a:solidFill>
                  <a:srgbClr val="642869"/>
                </a:solidFill>
              </a:rPr>
              <a:t>Pre- </a:t>
            </a:r>
            <a:r>
              <a:rPr lang="en-US" sz="2800" dirty="0">
                <a:solidFill>
                  <a:srgbClr val="642869"/>
                </a:solidFill>
              </a:rPr>
              <a:t>Departure – Local or </a:t>
            </a:r>
            <a:r>
              <a:rPr lang="en-US" sz="2800" dirty="0" smtClean="0">
                <a:solidFill>
                  <a:srgbClr val="642869"/>
                </a:solidFill>
              </a:rPr>
              <a:t>webinar</a:t>
            </a:r>
          </a:p>
          <a:p>
            <a:pPr marL="709200" lvl="2" indent="-457200">
              <a:lnSpc>
                <a:spcPct val="150000"/>
              </a:lnSpc>
              <a:buFont typeface="Arial" panose="020B0604020202020204" pitchFamily="34" charset="0"/>
              <a:buChar char="•"/>
            </a:pPr>
            <a:r>
              <a:rPr lang="en-US" sz="2200" dirty="0" smtClean="0">
                <a:solidFill>
                  <a:srgbClr val="642869"/>
                </a:solidFill>
              </a:rPr>
              <a:t>(YFU Basic Standards, </a:t>
            </a:r>
            <a:r>
              <a:rPr lang="en-US" sz="2200" dirty="0">
                <a:solidFill>
                  <a:srgbClr val="642869"/>
                </a:solidFill>
              </a:rPr>
              <a:t>CSIET, and </a:t>
            </a:r>
            <a:r>
              <a:rPr lang="en-US" sz="2200" dirty="0" err="1">
                <a:solidFill>
                  <a:srgbClr val="642869"/>
                </a:solidFill>
              </a:rPr>
              <a:t>DoS</a:t>
            </a:r>
            <a:r>
              <a:rPr lang="en-US" sz="2200" dirty="0">
                <a:solidFill>
                  <a:srgbClr val="642869"/>
                </a:solidFill>
              </a:rPr>
              <a:t> for CBYX)  </a:t>
            </a:r>
          </a:p>
          <a:p>
            <a:pPr marL="709200" lvl="2" indent="-457200">
              <a:lnSpc>
                <a:spcPct val="150000"/>
              </a:lnSpc>
              <a:buFont typeface="Arial" panose="020B0604020202020204" pitchFamily="34" charset="0"/>
              <a:buChar char="•"/>
            </a:pPr>
            <a:r>
              <a:rPr lang="en-US" sz="1800" dirty="0">
                <a:solidFill>
                  <a:srgbClr val="642869"/>
                </a:solidFill>
              </a:rPr>
              <a:t>S</a:t>
            </a:r>
            <a:r>
              <a:rPr lang="en-US" sz="1800" dirty="0" smtClean="0">
                <a:solidFill>
                  <a:srgbClr val="642869"/>
                </a:solidFill>
              </a:rPr>
              <a:t>tudents </a:t>
            </a:r>
            <a:r>
              <a:rPr lang="en-US" sz="1800" dirty="0">
                <a:solidFill>
                  <a:srgbClr val="642869"/>
                </a:solidFill>
              </a:rPr>
              <a:t>going to Japan: Japan Pre-Departure Orientation (YFU USA and YFU Japan)  </a:t>
            </a:r>
            <a:r>
              <a:rPr lang="en-US" sz="1800" b="1" dirty="0">
                <a:solidFill>
                  <a:srgbClr val="642869"/>
                </a:solidFill>
              </a:rPr>
              <a:t>OR</a:t>
            </a:r>
          </a:p>
          <a:p>
            <a:pPr marL="709200" lvl="2" indent="-457200">
              <a:lnSpc>
                <a:spcPct val="150000"/>
              </a:lnSpc>
              <a:buFont typeface="Arial" panose="020B0604020202020204" pitchFamily="34" charset="0"/>
              <a:buChar char="•"/>
            </a:pPr>
            <a:r>
              <a:rPr lang="en-US" sz="1800" dirty="0">
                <a:solidFill>
                  <a:srgbClr val="642869"/>
                </a:solidFill>
              </a:rPr>
              <a:t>Students on semester or year program: National PDO (YFU USA and YFU Partners</a:t>
            </a:r>
            <a:r>
              <a:rPr lang="en-US" sz="1800" dirty="0" smtClean="0">
                <a:solidFill>
                  <a:srgbClr val="642869"/>
                </a:solidFill>
              </a:rPr>
              <a:t>)</a:t>
            </a:r>
            <a:endParaRPr lang="en-US" sz="1800" dirty="0">
              <a:solidFill>
                <a:srgbClr val="642869"/>
              </a:solidFill>
            </a:endParaRPr>
          </a:p>
          <a:p>
            <a:pPr marL="457200" indent="-457200">
              <a:lnSpc>
                <a:spcPct val="150000"/>
              </a:lnSpc>
              <a:buFont typeface="Arial" panose="020B0604020202020204" pitchFamily="34" charset="0"/>
              <a:buChar char="•"/>
            </a:pPr>
            <a:r>
              <a:rPr lang="en-US" sz="2800" dirty="0">
                <a:solidFill>
                  <a:srgbClr val="642869"/>
                </a:solidFill>
              </a:rPr>
              <a:t>Parent Pre-Departure </a:t>
            </a:r>
            <a:r>
              <a:rPr lang="en-US" sz="2800" dirty="0" smtClean="0">
                <a:solidFill>
                  <a:srgbClr val="642869"/>
                </a:solidFill>
              </a:rPr>
              <a:t>Orientation</a:t>
            </a:r>
          </a:p>
          <a:p>
            <a:pPr marL="709200" lvl="2" indent="-457200">
              <a:lnSpc>
                <a:spcPct val="150000"/>
              </a:lnSpc>
              <a:buFont typeface="Arial" panose="020B0604020202020204" pitchFamily="34" charset="0"/>
              <a:buChar char="•"/>
            </a:pPr>
            <a:r>
              <a:rPr lang="en-US" sz="2200" dirty="0" smtClean="0">
                <a:solidFill>
                  <a:srgbClr val="642869"/>
                </a:solidFill>
              </a:rPr>
              <a:t>(</a:t>
            </a:r>
            <a:r>
              <a:rPr lang="en-US" sz="2200" dirty="0">
                <a:solidFill>
                  <a:srgbClr val="642869"/>
                </a:solidFill>
              </a:rPr>
              <a:t>YFU </a:t>
            </a:r>
            <a:r>
              <a:rPr lang="en-US" sz="2200" dirty="0" smtClean="0">
                <a:solidFill>
                  <a:srgbClr val="642869"/>
                </a:solidFill>
              </a:rPr>
              <a:t>Basic Standards)</a:t>
            </a:r>
            <a:endParaRPr lang="en-US" sz="2200" dirty="0">
              <a:solidFill>
                <a:srgbClr val="642869"/>
              </a:solidFill>
            </a:endParaRPr>
          </a:p>
          <a:p>
            <a:pPr marL="457200" indent="-457200">
              <a:lnSpc>
                <a:spcPct val="150000"/>
              </a:lnSpc>
              <a:buFont typeface="Arial" panose="020B0604020202020204" pitchFamily="34" charset="0"/>
              <a:buChar char="•"/>
            </a:pPr>
            <a:r>
              <a:rPr lang="en-US" sz="2800" dirty="0">
                <a:solidFill>
                  <a:srgbClr val="642869"/>
                </a:solidFill>
              </a:rPr>
              <a:t>Homecoming </a:t>
            </a:r>
            <a:r>
              <a:rPr lang="en-US" sz="2800" dirty="0" smtClean="0">
                <a:solidFill>
                  <a:srgbClr val="642869"/>
                </a:solidFill>
              </a:rPr>
              <a:t>Orientation</a:t>
            </a:r>
          </a:p>
          <a:p>
            <a:pPr marL="709200" lvl="2" indent="-457200">
              <a:lnSpc>
                <a:spcPct val="150000"/>
              </a:lnSpc>
              <a:buFont typeface="Arial" panose="020B0604020202020204" pitchFamily="34" charset="0"/>
              <a:buChar char="•"/>
            </a:pPr>
            <a:r>
              <a:rPr lang="en-US" sz="2200" dirty="0" smtClean="0">
                <a:solidFill>
                  <a:srgbClr val="642869"/>
                </a:solidFill>
              </a:rPr>
              <a:t>(</a:t>
            </a:r>
            <a:r>
              <a:rPr lang="en-US" sz="2200" dirty="0">
                <a:solidFill>
                  <a:srgbClr val="642869"/>
                </a:solidFill>
              </a:rPr>
              <a:t>YFU </a:t>
            </a:r>
            <a:r>
              <a:rPr lang="en-US" sz="2200" dirty="0" smtClean="0">
                <a:solidFill>
                  <a:srgbClr val="642869"/>
                </a:solidFill>
              </a:rPr>
              <a:t>Basic Standards)</a:t>
            </a:r>
            <a:endParaRPr lang="en-US" sz="2200" dirty="0">
              <a:solidFill>
                <a:srgbClr val="642869"/>
              </a:solidFill>
            </a:endParaRPr>
          </a:p>
        </p:txBody>
      </p:sp>
    </p:spTree>
    <p:extLst>
      <p:ext uri="{BB962C8B-B14F-4D97-AF65-F5344CB8AC3E}">
        <p14:creationId xmlns:p14="http://schemas.microsoft.com/office/powerpoint/2010/main" val="1511140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15269" y="400767"/>
            <a:ext cx="8205664" cy="2115964"/>
          </a:xfrm>
        </p:spPr>
        <p:txBody>
          <a:bodyPr/>
          <a:lstStyle/>
          <a:p>
            <a:pPr algn="ctr"/>
            <a:r>
              <a:rPr lang="en-US" sz="4400" dirty="0"/>
              <a:t>Volunteer Action: Sign-In Sheets</a:t>
            </a:r>
            <a:r>
              <a:rPr lang="de-DE" dirty="0"/>
              <a:t/>
            </a:r>
            <a:br>
              <a:rPr lang="de-DE" dirty="0"/>
            </a:br>
            <a:endParaRPr lang="de-DE" sz="4000" dirty="0"/>
          </a:p>
        </p:txBody>
      </p:sp>
      <p:pic>
        <p:nvPicPr>
          <p:cNvPr id="4" name="Picture 3"/>
          <p:cNvPicPr>
            <a:picLocks noChangeAspect="1"/>
          </p:cNvPicPr>
          <p:nvPr/>
        </p:nvPicPr>
        <p:blipFill>
          <a:blip r:embed="rId3"/>
          <a:stretch>
            <a:fillRect/>
          </a:stretch>
        </p:blipFill>
        <p:spPr>
          <a:xfrm>
            <a:off x="357512" y="2258030"/>
            <a:ext cx="1774481" cy="1774481"/>
          </a:xfrm>
          <a:prstGeom prst="rect">
            <a:avLst/>
          </a:prstGeom>
        </p:spPr>
      </p:pic>
      <p:pic>
        <p:nvPicPr>
          <p:cNvPr id="6" name="Picture 5"/>
          <p:cNvPicPr>
            <a:picLocks noChangeAspect="1"/>
          </p:cNvPicPr>
          <p:nvPr/>
        </p:nvPicPr>
        <p:blipFill>
          <a:blip r:embed="rId4"/>
          <a:stretch>
            <a:fillRect/>
          </a:stretch>
        </p:blipFill>
        <p:spPr>
          <a:xfrm>
            <a:off x="2710526" y="2322565"/>
            <a:ext cx="3320487" cy="1743256"/>
          </a:xfrm>
          <a:prstGeom prst="rect">
            <a:avLst/>
          </a:prstGeom>
        </p:spPr>
      </p:pic>
      <p:pic>
        <p:nvPicPr>
          <p:cNvPr id="7" name="Picture 6"/>
          <p:cNvPicPr>
            <a:picLocks noChangeAspect="1"/>
          </p:cNvPicPr>
          <p:nvPr/>
        </p:nvPicPr>
        <p:blipFill>
          <a:blip r:embed="rId5"/>
          <a:stretch>
            <a:fillRect/>
          </a:stretch>
        </p:blipFill>
        <p:spPr>
          <a:xfrm>
            <a:off x="6337151" y="2322565"/>
            <a:ext cx="2638425" cy="1733550"/>
          </a:xfrm>
          <a:prstGeom prst="rect">
            <a:avLst/>
          </a:prstGeom>
        </p:spPr>
      </p:pic>
      <p:sp>
        <p:nvSpPr>
          <p:cNvPr id="5" name="TextBox 4"/>
          <p:cNvSpPr txBox="1"/>
          <p:nvPr/>
        </p:nvSpPr>
        <p:spPr>
          <a:xfrm>
            <a:off x="357512" y="4308880"/>
            <a:ext cx="8618064" cy="2062103"/>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rPr>
              <a:t>Use pre- populated sign-in sheets </a:t>
            </a:r>
          </a:p>
          <a:p>
            <a:pPr marL="285750" indent="-285750">
              <a:buFont typeface="Arial" panose="020B0604020202020204" pitchFamily="34" charset="0"/>
              <a:buChar char="•"/>
            </a:pPr>
            <a:r>
              <a:rPr lang="en-US" sz="3200" dirty="0">
                <a:solidFill>
                  <a:schemeClr val="bg1"/>
                </a:solidFill>
              </a:rPr>
              <a:t>E</a:t>
            </a:r>
            <a:r>
              <a:rPr lang="en-US" sz="3200" dirty="0" smtClean="0">
                <a:solidFill>
                  <a:schemeClr val="bg1"/>
                </a:solidFill>
              </a:rPr>
              <a:t>veryone </a:t>
            </a:r>
            <a:r>
              <a:rPr lang="en-US" sz="3200" dirty="0">
                <a:solidFill>
                  <a:schemeClr val="bg1"/>
                </a:solidFill>
              </a:rPr>
              <a:t>signs in </a:t>
            </a:r>
            <a:r>
              <a:rPr lang="en-US" sz="3200" dirty="0" smtClean="0">
                <a:solidFill>
                  <a:schemeClr val="bg1"/>
                </a:solidFill>
              </a:rPr>
              <a:t>(facilitators &amp;  </a:t>
            </a:r>
            <a:r>
              <a:rPr lang="en-US" sz="3200" dirty="0">
                <a:solidFill>
                  <a:schemeClr val="bg1"/>
                </a:solidFill>
              </a:rPr>
              <a:t>volunteers)</a:t>
            </a:r>
          </a:p>
          <a:p>
            <a:pPr marL="285750" indent="-285750">
              <a:buFont typeface="Arial" panose="020B0604020202020204" pitchFamily="34" charset="0"/>
              <a:buChar char="•"/>
            </a:pPr>
            <a:r>
              <a:rPr lang="en-US" sz="3200" dirty="0">
                <a:solidFill>
                  <a:schemeClr val="bg1"/>
                </a:solidFill>
              </a:rPr>
              <a:t>Submit via email to </a:t>
            </a:r>
            <a:r>
              <a:rPr lang="en-US" sz="3200" dirty="0" err="1">
                <a:solidFill>
                  <a:schemeClr val="bg1"/>
                </a:solidFill>
                <a:hlinkClick r:id="rId6"/>
              </a:rPr>
              <a:t>orientations@yfu.org</a:t>
            </a:r>
            <a:endParaRPr lang="en-US" sz="3200" dirty="0">
              <a:solidFill>
                <a:schemeClr val="bg1"/>
              </a:solidFill>
            </a:endParaRPr>
          </a:p>
          <a:p>
            <a:pPr marL="285750" indent="-285750">
              <a:buFont typeface="Arial" panose="020B0604020202020204" pitchFamily="34" charset="0"/>
              <a:buChar char="•"/>
            </a:pPr>
            <a:r>
              <a:rPr lang="en-US" sz="3200" dirty="0">
                <a:solidFill>
                  <a:schemeClr val="bg1"/>
                </a:solidFill>
              </a:rPr>
              <a:t>Timing is critical- don’t sit on sign-in sheets</a:t>
            </a:r>
          </a:p>
        </p:txBody>
      </p:sp>
    </p:spTree>
    <p:extLst>
      <p:ext uri="{BB962C8B-B14F-4D97-AF65-F5344CB8AC3E}">
        <p14:creationId xmlns:p14="http://schemas.microsoft.com/office/powerpoint/2010/main" val="664134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000" y="316070"/>
            <a:ext cx="7944765" cy="615553"/>
          </a:xfrm>
        </p:spPr>
        <p:txBody>
          <a:bodyPr/>
          <a:lstStyle/>
          <a:p>
            <a:r>
              <a:rPr lang="en-US" dirty="0"/>
              <a:t>Critical Requirements for the AR</a:t>
            </a:r>
          </a:p>
        </p:txBody>
      </p:sp>
      <p:sp>
        <p:nvSpPr>
          <p:cNvPr id="3" name="Date Placeholder 2"/>
          <p:cNvSpPr>
            <a:spLocks noGrp="1"/>
          </p:cNvSpPr>
          <p:nvPr>
            <p:ph type="dt" sz="half" idx="10"/>
          </p:nvPr>
        </p:nvSpPr>
        <p:spPr/>
        <p:txBody>
          <a:bodyPr/>
          <a:lstStyle/>
          <a:p>
            <a:fld id="{702AF653-AFFE-8747-9C0F-6D585FDF7A2F}" type="datetime1">
              <a:rPr lang="de-DE" smtClean="0"/>
              <a:t>01.12.2017</a:t>
            </a:fld>
            <a:endParaRPr lang="de-DE" dirty="0"/>
          </a:p>
        </p:txBody>
      </p:sp>
      <p:sp>
        <p:nvSpPr>
          <p:cNvPr id="4" name="Footer Placeholder 3"/>
          <p:cNvSpPr>
            <a:spLocks noGrp="1"/>
          </p:cNvSpPr>
          <p:nvPr>
            <p:ph type="ftr" sz="quarter" idx="11"/>
          </p:nvPr>
        </p:nvSpPr>
        <p:spPr/>
        <p:txBody>
          <a:bodyPr/>
          <a:lstStyle/>
          <a:p>
            <a:endParaRPr lang="de-DE" dirty="0"/>
          </a:p>
        </p:txBody>
      </p:sp>
      <p:sp>
        <p:nvSpPr>
          <p:cNvPr id="5" name="Slide Number Placeholder 4"/>
          <p:cNvSpPr>
            <a:spLocks noGrp="1"/>
          </p:cNvSpPr>
          <p:nvPr>
            <p:ph type="sldNum" sz="quarter" idx="12"/>
          </p:nvPr>
        </p:nvSpPr>
        <p:spPr/>
        <p:txBody>
          <a:bodyPr/>
          <a:lstStyle/>
          <a:p>
            <a:fld id="{1C79B7FB-38B4-3E47-9D74-957A0A38F6CB}" type="slidenum">
              <a:rPr lang="de-DE" smtClean="0"/>
              <a:t>16</a:t>
            </a:fld>
            <a:endParaRPr lang="de-DE" dirty="0"/>
          </a:p>
        </p:txBody>
      </p:sp>
      <p:sp>
        <p:nvSpPr>
          <p:cNvPr id="6" name="Text Placeholder 5"/>
          <p:cNvSpPr>
            <a:spLocks noGrp="1"/>
          </p:cNvSpPr>
          <p:nvPr>
            <p:ph type="body" sz="quarter" idx="13"/>
          </p:nvPr>
        </p:nvSpPr>
        <p:spPr>
          <a:xfrm>
            <a:off x="263471" y="2157513"/>
            <a:ext cx="8880529" cy="1577355"/>
          </a:xfrm>
        </p:spPr>
        <p:txBody>
          <a:bodyPr/>
          <a:lstStyle/>
          <a:p>
            <a:r>
              <a:rPr lang="en-US" dirty="0"/>
              <a:t>Monthly Contact Report (</a:t>
            </a:r>
            <a:r>
              <a:rPr lang="en-US" dirty="0" err="1"/>
              <a:t>MCR</a:t>
            </a:r>
            <a:r>
              <a:rPr lang="en-US" dirty="0"/>
              <a:t>)</a:t>
            </a:r>
          </a:p>
          <a:p>
            <a:pPr marL="709200" lvl="2" indent="-457200">
              <a:buFont typeface="Arial" panose="020B0604020202020204" pitchFamily="34" charset="0"/>
              <a:buChar char="•"/>
            </a:pPr>
            <a:r>
              <a:rPr lang="en-US" dirty="0"/>
              <a:t>Submitted online </a:t>
            </a:r>
            <a:r>
              <a:rPr lang="en-US" dirty="0" smtClean="0"/>
              <a:t>by the </a:t>
            </a:r>
            <a:r>
              <a:rPr lang="en-US" dirty="0"/>
              <a:t>25</a:t>
            </a:r>
            <a:r>
              <a:rPr lang="en-US" baseline="30000" dirty="0"/>
              <a:t>th</a:t>
            </a:r>
            <a:r>
              <a:rPr lang="en-US" dirty="0"/>
              <a:t> of each month </a:t>
            </a:r>
          </a:p>
          <a:p>
            <a:pPr marL="709200" lvl="2" indent="-457200">
              <a:buFont typeface="Arial" panose="020B0604020202020204" pitchFamily="34" charset="0"/>
              <a:buChar char="•"/>
            </a:pPr>
            <a:r>
              <a:rPr lang="en-US" dirty="0"/>
              <a:t>First visit MUST be in-person; a second in-person visit during the second </a:t>
            </a:r>
            <a:r>
              <a:rPr lang="en-US" dirty="0" smtClean="0"/>
              <a:t>semester</a:t>
            </a:r>
          </a:p>
        </p:txBody>
      </p:sp>
      <p:sp>
        <p:nvSpPr>
          <p:cNvPr id="7" name="Text Placeholder 5"/>
          <p:cNvSpPr txBox="1">
            <a:spLocks/>
          </p:cNvSpPr>
          <p:nvPr/>
        </p:nvSpPr>
        <p:spPr>
          <a:xfrm>
            <a:off x="263471" y="3926301"/>
            <a:ext cx="8475800" cy="1936428"/>
          </a:xfrm>
          <a:prstGeom prst="rect">
            <a:avLst/>
          </a:prstGeom>
        </p:spPr>
        <p:txBody>
          <a:bodyPr vert="horz" wrap="square" lIns="0" tIns="0" rIns="0" bIns="0" rtlCol="0" anchor="t" anchorCtr="0">
            <a:spAutoFit/>
          </a:bodyPr>
          <a:lstStyle>
            <a:lvl1pPr marL="0" indent="0" algn="l" defTabSz="457200" rtl="0" eaLnBrk="1" latinLnBrk="0" hangingPunct="1">
              <a:lnSpc>
                <a:spcPts val="3400"/>
              </a:lnSpc>
              <a:spcBef>
                <a:spcPts val="0"/>
              </a:spcBef>
              <a:spcAft>
                <a:spcPts val="500"/>
              </a:spcAft>
              <a:buFontTx/>
              <a:buNone/>
              <a:defRPr sz="3000" b="1" i="0" kern="1200">
                <a:solidFill>
                  <a:srgbClr val="555555"/>
                </a:solidFill>
                <a:latin typeface="National"/>
                <a:ea typeface="+mn-ea"/>
                <a:cs typeface="National-Book"/>
              </a:defRPr>
            </a:lvl1pPr>
            <a:lvl2pPr marL="0" indent="0" algn="l" defTabSz="457200" rtl="0" eaLnBrk="1" latinLnBrk="0" hangingPunct="1">
              <a:lnSpc>
                <a:spcPts val="3400"/>
              </a:lnSpc>
              <a:spcBef>
                <a:spcPts val="0"/>
              </a:spcBef>
              <a:spcAft>
                <a:spcPts val="1000"/>
              </a:spcAft>
              <a:buClrTx/>
              <a:buSzPct val="100000"/>
              <a:buFontTx/>
              <a:buNone/>
              <a:defRPr sz="3000" kern="1200">
                <a:solidFill>
                  <a:srgbClr val="555555"/>
                </a:solidFill>
                <a:latin typeface="National"/>
                <a:ea typeface="+mn-ea"/>
                <a:cs typeface="National-Book"/>
              </a:defRPr>
            </a:lvl2pPr>
            <a:lvl3pPr marL="252000" indent="-252000" algn="l" defTabSz="457200" rtl="0" eaLnBrk="1" latinLnBrk="0" hangingPunct="1">
              <a:lnSpc>
                <a:spcPts val="2800"/>
              </a:lnSpc>
              <a:spcBef>
                <a:spcPts val="0"/>
              </a:spcBef>
              <a:spcAft>
                <a:spcPts val="0"/>
              </a:spcAft>
              <a:buFont typeface="Arial"/>
              <a:buChar char="•"/>
              <a:defRPr sz="2400" kern="1200">
                <a:solidFill>
                  <a:srgbClr val="555555"/>
                </a:solidFill>
                <a:latin typeface="National"/>
                <a:ea typeface="+mn-ea"/>
                <a:cs typeface="National-Book"/>
              </a:defRPr>
            </a:lvl3pPr>
            <a:lvl4pPr marL="468000" indent="-270000" algn="l" defTabSz="457200" rtl="0" eaLnBrk="1" latinLnBrk="0" hangingPunct="1">
              <a:lnSpc>
                <a:spcPts val="2800"/>
              </a:lnSpc>
              <a:spcBef>
                <a:spcPts val="0"/>
              </a:spcBef>
              <a:buFont typeface="Arial"/>
              <a:buChar char="•"/>
              <a:defRPr sz="2400" b="0" i="0" kern="1200">
                <a:solidFill>
                  <a:srgbClr val="555555"/>
                </a:solidFill>
                <a:latin typeface="National"/>
                <a:ea typeface="+mn-ea"/>
                <a:cs typeface="National-Book"/>
              </a:defRPr>
            </a:lvl4pPr>
            <a:lvl5pPr marL="0" indent="0" algn="l" defTabSz="457200" rtl="0" eaLnBrk="1" latinLnBrk="0" hangingPunct="1">
              <a:lnSpc>
                <a:spcPts val="1400"/>
              </a:lnSpc>
              <a:spcBef>
                <a:spcPts val="500"/>
              </a:spcBef>
              <a:buFontTx/>
              <a:buNone/>
              <a:defRPr sz="1200" b="0" i="1" kern="1200">
                <a:solidFill>
                  <a:srgbClr val="555555"/>
                </a:solidFill>
                <a:latin typeface="National"/>
                <a:ea typeface="+mn-ea"/>
                <a:cs typeface="National-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Student Environment Evaluation (SEE)</a:t>
            </a:r>
          </a:p>
          <a:p>
            <a:pPr marL="709200" lvl="2" indent="-457200">
              <a:buFont typeface="Arial" panose="020B0604020202020204" pitchFamily="34" charset="0"/>
              <a:buChar char="•"/>
            </a:pPr>
            <a:r>
              <a:rPr lang="en-US" dirty="0" smtClean="0"/>
              <a:t>For Arrival or Temp families:  this in-home visit required within first 30 days</a:t>
            </a:r>
          </a:p>
          <a:p>
            <a:pPr marL="709200" lvl="2" indent="-457200">
              <a:buFont typeface="Arial" panose="020B0604020202020204" pitchFamily="34" charset="0"/>
              <a:buChar char="•"/>
            </a:pPr>
            <a:r>
              <a:rPr lang="en-US" dirty="0" smtClean="0"/>
              <a:t>Permanent families: this in-home visit required within 60 days</a:t>
            </a:r>
          </a:p>
          <a:p>
            <a:pPr marL="709200" lvl="2" indent="-457200">
              <a:buFont typeface="Arial" panose="020B0604020202020204" pitchFamily="34" charset="0"/>
              <a:buChar char="•"/>
            </a:pPr>
            <a:r>
              <a:rPr lang="en-US" dirty="0" smtClean="0"/>
              <a:t>Host family interviewer may not complete the SEE </a:t>
            </a:r>
            <a:r>
              <a:rPr lang="en-US" dirty="0" err="1" smtClean="0"/>
              <a:t>visti</a:t>
            </a:r>
            <a:endParaRPr lang="en-US" dirty="0" smtClean="0"/>
          </a:p>
        </p:txBody>
      </p:sp>
      <p:sp>
        <p:nvSpPr>
          <p:cNvPr id="8" name="Rectangle 7"/>
          <p:cNvSpPr/>
          <p:nvPr/>
        </p:nvSpPr>
        <p:spPr>
          <a:xfrm>
            <a:off x="507999" y="873780"/>
            <a:ext cx="8228765" cy="954107"/>
          </a:xfrm>
          <a:prstGeom prst="rect">
            <a:avLst/>
          </a:prstGeom>
        </p:spPr>
        <p:txBody>
          <a:bodyPr wrap="square">
            <a:spAutoFit/>
          </a:bodyPr>
          <a:lstStyle/>
          <a:p>
            <a:pPr marL="252000" lvl="2"/>
            <a:r>
              <a:rPr lang="en-US" sz="2800" b="1" dirty="0">
                <a:latin typeface="National" panose="02000503000000020004" pitchFamily="50" charset="0"/>
                <a:ea typeface="National" panose="02000503000000020004" pitchFamily="50" charset="0"/>
              </a:rPr>
              <a:t>Take </a:t>
            </a:r>
            <a:r>
              <a:rPr lang="en-US" sz="2800" b="1" dirty="0" smtClean="0">
                <a:latin typeface="National" panose="02000503000000020004" pitchFamily="50" charset="0"/>
                <a:ea typeface="National" panose="02000503000000020004" pitchFamily="50" charset="0"/>
              </a:rPr>
              <a:t>YFU online </a:t>
            </a:r>
            <a:r>
              <a:rPr lang="en-US" sz="2800" b="1" dirty="0">
                <a:latin typeface="National" panose="02000503000000020004" pitchFamily="50" charset="0"/>
                <a:ea typeface="National" panose="02000503000000020004" pitchFamily="50" charset="0"/>
              </a:rPr>
              <a:t>training to fully understand </a:t>
            </a:r>
            <a:r>
              <a:rPr lang="en-US" sz="2800" b="1" dirty="0" smtClean="0">
                <a:latin typeface="National" panose="02000503000000020004" pitchFamily="50" charset="0"/>
                <a:ea typeface="National" panose="02000503000000020004" pitchFamily="50" charset="0"/>
              </a:rPr>
              <a:t>these tasks  </a:t>
            </a:r>
            <a:endParaRPr lang="en-US" sz="2800" b="1" dirty="0">
              <a:latin typeface="National" panose="02000503000000020004" pitchFamily="50" charset="0"/>
              <a:ea typeface="National" panose="02000503000000020004" pitchFamily="50" charset="0"/>
            </a:endParaRPr>
          </a:p>
        </p:txBody>
      </p:sp>
    </p:spTree>
    <p:extLst>
      <p:ext uri="{BB962C8B-B14F-4D97-AF65-F5344CB8AC3E}">
        <p14:creationId xmlns:p14="http://schemas.microsoft.com/office/powerpoint/2010/main" val="2799951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000" y="316070"/>
            <a:ext cx="7944765" cy="615553"/>
          </a:xfrm>
        </p:spPr>
        <p:txBody>
          <a:bodyPr/>
          <a:lstStyle/>
          <a:p>
            <a:pPr algn="ctr"/>
            <a:r>
              <a:rPr lang="en-US" dirty="0"/>
              <a:t>AR MUST CONTACT YFU</a:t>
            </a:r>
          </a:p>
        </p:txBody>
      </p:sp>
      <p:sp>
        <p:nvSpPr>
          <p:cNvPr id="3" name="Date Placeholder 2"/>
          <p:cNvSpPr>
            <a:spLocks noGrp="1"/>
          </p:cNvSpPr>
          <p:nvPr>
            <p:ph type="dt" sz="half" idx="10"/>
          </p:nvPr>
        </p:nvSpPr>
        <p:spPr/>
        <p:txBody>
          <a:bodyPr/>
          <a:lstStyle/>
          <a:p>
            <a:fld id="{702AF653-AFFE-8747-9C0F-6D585FDF7A2F}" type="datetime1">
              <a:rPr lang="de-DE" smtClean="0"/>
              <a:t>01.12.2017</a:t>
            </a:fld>
            <a:endParaRPr lang="de-DE" dirty="0"/>
          </a:p>
        </p:txBody>
      </p:sp>
      <p:sp>
        <p:nvSpPr>
          <p:cNvPr id="4" name="Footer Placeholder 3"/>
          <p:cNvSpPr>
            <a:spLocks noGrp="1"/>
          </p:cNvSpPr>
          <p:nvPr>
            <p:ph type="ftr" sz="quarter" idx="11"/>
          </p:nvPr>
        </p:nvSpPr>
        <p:spPr/>
        <p:txBody>
          <a:bodyPr/>
          <a:lstStyle/>
          <a:p>
            <a:endParaRPr lang="de-DE" dirty="0"/>
          </a:p>
        </p:txBody>
      </p:sp>
      <p:sp>
        <p:nvSpPr>
          <p:cNvPr id="5" name="Slide Number Placeholder 4"/>
          <p:cNvSpPr>
            <a:spLocks noGrp="1"/>
          </p:cNvSpPr>
          <p:nvPr>
            <p:ph type="sldNum" sz="quarter" idx="12"/>
          </p:nvPr>
        </p:nvSpPr>
        <p:spPr/>
        <p:txBody>
          <a:bodyPr/>
          <a:lstStyle/>
          <a:p>
            <a:fld id="{1C79B7FB-38B4-3E47-9D74-957A0A38F6CB}" type="slidenum">
              <a:rPr lang="de-DE" smtClean="0"/>
              <a:t>17</a:t>
            </a:fld>
            <a:endParaRPr lang="de-DE" dirty="0"/>
          </a:p>
        </p:txBody>
      </p:sp>
      <p:sp>
        <p:nvSpPr>
          <p:cNvPr id="6" name="Text Placeholder 5"/>
          <p:cNvSpPr>
            <a:spLocks noGrp="1"/>
          </p:cNvSpPr>
          <p:nvPr>
            <p:ph type="body" sz="quarter" idx="13"/>
          </p:nvPr>
        </p:nvSpPr>
        <p:spPr>
          <a:xfrm>
            <a:off x="557828" y="1261640"/>
            <a:ext cx="7951807" cy="4680769"/>
          </a:xfrm>
        </p:spPr>
        <p:txBody>
          <a:bodyPr/>
          <a:lstStyle/>
          <a:p>
            <a:pPr marL="342900" lvl="0" indent="-342900">
              <a:buFont typeface="Arial" panose="020B0604020202020204" pitchFamily="34" charset="0"/>
              <a:buChar char="•"/>
            </a:pPr>
            <a:r>
              <a:rPr lang="en-US" sz="2400" b="0" dirty="0"/>
              <a:t>Any alleged or actual violation of a sexual nature</a:t>
            </a:r>
          </a:p>
          <a:p>
            <a:pPr marL="342900" lvl="0" indent="-342900">
              <a:buFont typeface="Arial" panose="020B0604020202020204" pitchFamily="34" charset="0"/>
              <a:buChar char="•"/>
            </a:pPr>
            <a:r>
              <a:rPr lang="en-US" sz="2400" b="0" dirty="0"/>
              <a:t>Death</a:t>
            </a:r>
          </a:p>
          <a:p>
            <a:pPr marL="342900" lvl="0" indent="-342900">
              <a:buFont typeface="Arial" panose="020B0604020202020204" pitchFamily="34" charset="0"/>
              <a:buChar char="•"/>
            </a:pPr>
            <a:r>
              <a:rPr lang="en-US" sz="2400" b="0" dirty="0" smtClean="0"/>
              <a:t>Police </a:t>
            </a:r>
            <a:r>
              <a:rPr lang="en-US" sz="2400" b="0" dirty="0"/>
              <a:t>involvement with a student,  host parent or a person in the student’s life</a:t>
            </a:r>
          </a:p>
          <a:p>
            <a:pPr marL="342900" lvl="0" indent="-342900">
              <a:buFont typeface="Arial" panose="020B0604020202020204" pitchFamily="34" charset="0"/>
              <a:buChar char="•"/>
            </a:pPr>
            <a:r>
              <a:rPr lang="en-US" sz="2400" b="0" dirty="0"/>
              <a:t>Any other situation or incident involving student, host family or other person close to the student that may become a negative news story</a:t>
            </a:r>
            <a:r>
              <a:rPr lang="en-US" sz="2400" dirty="0"/>
              <a:t>.</a:t>
            </a:r>
          </a:p>
          <a:p>
            <a:r>
              <a:rPr lang="en-US" sz="2400" dirty="0">
                <a:solidFill>
                  <a:srgbClr val="C00000"/>
                </a:solidFill>
              </a:rPr>
              <a:t>VOLUNTEER ACTION:</a:t>
            </a:r>
          </a:p>
          <a:p>
            <a:r>
              <a:rPr lang="en-US" sz="2400" dirty="0">
                <a:solidFill>
                  <a:srgbClr val="C00000"/>
                </a:solidFill>
              </a:rPr>
              <a:t>Call SSM IMMEDIATELY or after-hours emergency number: 800.424.3691</a:t>
            </a:r>
          </a:p>
        </p:txBody>
      </p:sp>
    </p:spTree>
    <p:extLst>
      <p:ext uri="{BB962C8B-B14F-4D97-AF65-F5344CB8AC3E}">
        <p14:creationId xmlns:p14="http://schemas.microsoft.com/office/powerpoint/2010/main" val="2075781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506" y="163505"/>
            <a:ext cx="7944765" cy="1231106"/>
          </a:xfrm>
        </p:spPr>
        <p:txBody>
          <a:bodyPr/>
          <a:lstStyle/>
          <a:p>
            <a:pPr algn="ctr"/>
            <a:r>
              <a:rPr lang="en-US" dirty="0"/>
              <a:t>Wrap Up</a:t>
            </a:r>
            <a:br>
              <a:rPr lang="en-US" dirty="0"/>
            </a:br>
            <a:endParaRPr lang="en-US" dirty="0"/>
          </a:p>
        </p:txBody>
      </p:sp>
      <p:sp>
        <p:nvSpPr>
          <p:cNvPr id="3" name="Date Placeholder 2"/>
          <p:cNvSpPr>
            <a:spLocks noGrp="1"/>
          </p:cNvSpPr>
          <p:nvPr>
            <p:ph type="dt" sz="half" idx="10"/>
          </p:nvPr>
        </p:nvSpPr>
        <p:spPr/>
        <p:txBody>
          <a:bodyPr/>
          <a:lstStyle/>
          <a:p>
            <a:fld id="{702AF653-AFFE-8747-9C0F-6D585FDF7A2F}" type="datetime1">
              <a:rPr lang="de-DE" smtClean="0"/>
              <a:t>01.12.2017</a:t>
            </a:fld>
            <a:endParaRPr lang="de-DE" dirty="0"/>
          </a:p>
        </p:txBody>
      </p:sp>
      <p:sp>
        <p:nvSpPr>
          <p:cNvPr id="4" name="Footer Placeholder 3"/>
          <p:cNvSpPr>
            <a:spLocks noGrp="1"/>
          </p:cNvSpPr>
          <p:nvPr>
            <p:ph type="ftr" sz="quarter" idx="11"/>
          </p:nvPr>
        </p:nvSpPr>
        <p:spPr/>
        <p:txBody>
          <a:bodyPr/>
          <a:lstStyle/>
          <a:p>
            <a:endParaRPr lang="de-DE" dirty="0"/>
          </a:p>
        </p:txBody>
      </p:sp>
      <p:sp>
        <p:nvSpPr>
          <p:cNvPr id="5" name="Slide Number Placeholder 4"/>
          <p:cNvSpPr>
            <a:spLocks noGrp="1"/>
          </p:cNvSpPr>
          <p:nvPr>
            <p:ph type="sldNum" sz="quarter" idx="12"/>
          </p:nvPr>
        </p:nvSpPr>
        <p:spPr/>
        <p:txBody>
          <a:bodyPr/>
          <a:lstStyle/>
          <a:p>
            <a:fld id="{1C79B7FB-38B4-3E47-9D74-957A0A38F6CB}" type="slidenum">
              <a:rPr lang="de-DE" smtClean="0"/>
              <a:t>18</a:t>
            </a:fld>
            <a:endParaRPr lang="de-DE" dirty="0"/>
          </a:p>
        </p:txBody>
      </p:sp>
      <p:sp>
        <p:nvSpPr>
          <p:cNvPr id="6" name="Text Placeholder 5"/>
          <p:cNvSpPr>
            <a:spLocks noGrp="1"/>
          </p:cNvSpPr>
          <p:nvPr>
            <p:ph type="body" sz="quarter" idx="13"/>
          </p:nvPr>
        </p:nvSpPr>
        <p:spPr>
          <a:xfrm>
            <a:off x="656197" y="1056473"/>
            <a:ext cx="7947108" cy="5132880"/>
          </a:xfrm>
        </p:spPr>
        <p:txBody>
          <a:bodyPr/>
          <a:lstStyle/>
          <a:p>
            <a:r>
              <a:rPr lang="en-US" dirty="0"/>
              <a:t>Volunteers will be able to:</a:t>
            </a:r>
          </a:p>
          <a:p>
            <a:endParaRPr lang="en-US" dirty="0"/>
          </a:p>
          <a:p>
            <a:pPr marL="457200" lvl="1" indent="-457200">
              <a:buFont typeface="Arial" panose="020B0604020202020204" pitchFamily="34" charset="0"/>
              <a:buChar char="•"/>
            </a:pPr>
            <a:r>
              <a:rPr lang="en-US" dirty="0"/>
              <a:t>Identify compliance requirements for student and host family support </a:t>
            </a:r>
          </a:p>
          <a:p>
            <a:pPr marL="457200" lvl="1" indent="-457200">
              <a:buFont typeface="Arial" panose="020B0604020202020204" pitchFamily="34" charset="0"/>
              <a:buChar char="•"/>
            </a:pPr>
            <a:r>
              <a:rPr lang="en-US" dirty="0"/>
              <a:t>Describe the volunteer actions associated with the requirements</a:t>
            </a:r>
            <a:endParaRPr lang="en-US" sz="3600" dirty="0"/>
          </a:p>
          <a:p>
            <a:pPr marL="571500" lvl="1" indent="-571500">
              <a:buFont typeface="Wingdings" panose="05000000000000000000" pitchFamily="2" charset="2"/>
              <a:buChar char="Ø"/>
            </a:pPr>
            <a:r>
              <a:rPr lang="en-US" sz="2400" dirty="0"/>
              <a:t>		Placement and student moves</a:t>
            </a:r>
          </a:p>
          <a:p>
            <a:pPr marL="571500" lvl="1" indent="-571500">
              <a:buFont typeface="Wingdings" panose="05000000000000000000" pitchFamily="2" charset="2"/>
              <a:buChar char="Ø"/>
            </a:pPr>
            <a:r>
              <a:rPr lang="en-US" sz="2400" dirty="0"/>
              <a:t>   		Orientations</a:t>
            </a:r>
          </a:p>
          <a:p>
            <a:pPr marL="571500" lvl="1" indent="-571500">
              <a:buFont typeface="Wingdings" panose="05000000000000000000" pitchFamily="2" charset="2"/>
              <a:buChar char="Ø"/>
            </a:pPr>
            <a:r>
              <a:rPr lang="en-US" sz="2400" dirty="0"/>
              <a:t>  		Area Rep Requirements </a:t>
            </a:r>
          </a:p>
          <a:p>
            <a:pPr algn="ctr"/>
            <a:endParaRPr lang="en-US" dirty="0"/>
          </a:p>
        </p:txBody>
      </p:sp>
    </p:spTree>
    <p:extLst>
      <p:ext uri="{BB962C8B-B14F-4D97-AF65-F5344CB8AC3E}">
        <p14:creationId xmlns:p14="http://schemas.microsoft.com/office/powerpoint/2010/main" val="3122007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506" y="415878"/>
            <a:ext cx="7944765" cy="1231106"/>
          </a:xfrm>
        </p:spPr>
        <p:txBody>
          <a:bodyPr/>
          <a:lstStyle/>
          <a:p>
            <a:pPr algn="ctr"/>
            <a:r>
              <a:rPr lang="en-US" dirty="0"/>
              <a:t>Objectives for Webinar</a:t>
            </a:r>
            <a:br>
              <a:rPr lang="en-US" dirty="0"/>
            </a:br>
            <a:endParaRPr lang="en-US" dirty="0"/>
          </a:p>
        </p:txBody>
      </p:sp>
      <p:sp>
        <p:nvSpPr>
          <p:cNvPr id="3" name="Date Placeholder 2"/>
          <p:cNvSpPr>
            <a:spLocks noGrp="1"/>
          </p:cNvSpPr>
          <p:nvPr>
            <p:ph type="dt" sz="half" idx="10"/>
          </p:nvPr>
        </p:nvSpPr>
        <p:spPr/>
        <p:txBody>
          <a:bodyPr/>
          <a:lstStyle/>
          <a:p>
            <a:fld id="{702AF653-AFFE-8747-9C0F-6D585FDF7A2F}" type="datetime1">
              <a:rPr lang="de-DE" smtClean="0"/>
              <a:t>01.12.2017</a:t>
            </a:fld>
            <a:endParaRPr lang="de-DE" dirty="0"/>
          </a:p>
        </p:txBody>
      </p:sp>
      <p:sp>
        <p:nvSpPr>
          <p:cNvPr id="4" name="Footer Placeholder 3"/>
          <p:cNvSpPr>
            <a:spLocks noGrp="1"/>
          </p:cNvSpPr>
          <p:nvPr>
            <p:ph type="ftr" sz="quarter" idx="11"/>
          </p:nvPr>
        </p:nvSpPr>
        <p:spPr/>
        <p:txBody>
          <a:bodyPr/>
          <a:lstStyle/>
          <a:p>
            <a:endParaRPr lang="de-DE" dirty="0"/>
          </a:p>
        </p:txBody>
      </p:sp>
      <p:sp>
        <p:nvSpPr>
          <p:cNvPr id="5" name="Slide Number Placeholder 4"/>
          <p:cNvSpPr>
            <a:spLocks noGrp="1"/>
          </p:cNvSpPr>
          <p:nvPr>
            <p:ph type="sldNum" sz="quarter" idx="12"/>
          </p:nvPr>
        </p:nvSpPr>
        <p:spPr/>
        <p:txBody>
          <a:bodyPr/>
          <a:lstStyle/>
          <a:p>
            <a:fld id="{1C79B7FB-38B4-3E47-9D74-957A0A38F6CB}" type="slidenum">
              <a:rPr lang="de-DE" smtClean="0"/>
              <a:t>2</a:t>
            </a:fld>
            <a:endParaRPr lang="de-DE" dirty="0"/>
          </a:p>
        </p:txBody>
      </p:sp>
      <p:sp>
        <p:nvSpPr>
          <p:cNvPr id="6" name="Text Placeholder 5"/>
          <p:cNvSpPr>
            <a:spLocks noGrp="1"/>
          </p:cNvSpPr>
          <p:nvPr>
            <p:ph type="body" sz="quarter" idx="13"/>
          </p:nvPr>
        </p:nvSpPr>
        <p:spPr>
          <a:xfrm>
            <a:off x="656197" y="1150124"/>
            <a:ext cx="7947108" cy="5132880"/>
          </a:xfrm>
        </p:spPr>
        <p:txBody>
          <a:bodyPr/>
          <a:lstStyle/>
          <a:p>
            <a:r>
              <a:rPr lang="en-US" dirty="0"/>
              <a:t>Volunteers will be able to:</a:t>
            </a:r>
          </a:p>
          <a:p>
            <a:endParaRPr lang="en-US" dirty="0"/>
          </a:p>
          <a:p>
            <a:pPr marL="457200" lvl="1" indent="-457200">
              <a:buFont typeface="Arial" panose="020B0604020202020204" pitchFamily="34" charset="0"/>
              <a:buChar char="•"/>
            </a:pPr>
            <a:r>
              <a:rPr lang="en-US" dirty="0"/>
              <a:t>Identify compliance requirements for student and host family support </a:t>
            </a:r>
          </a:p>
          <a:p>
            <a:pPr marL="457200" lvl="1" indent="-457200">
              <a:buFont typeface="Arial" panose="020B0604020202020204" pitchFamily="34" charset="0"/>
              <a:buChar char="•"/>
            </a:pPr>
            <a:r>
              <a:rPr lang="en-US" dirty="0"/>
              <a:t>Describe the volunteer actions associated with the requirements</a:t>
            </a:r>
            <a:endParaRPr lang="en-US" sz="3600" dirty="0"/>
          </a:p>
          <a:p>
            <a:pPr marL="571500" lvl="1" indent="-571500">
              <a:buFont typeface="Wingdings" panose="05000000000000000000" pitchFamily="2" charset="2"/>
              <a:buChar char="Ø"/>
            </a:pPr>
            <a:r>
              <a:rPr lang="en-US" sz="2400" dirty="0"/>
              <a:t>		Placement and student moves</a:t>
            </a:r>
          </a:p>
          <a:p>
            <a:pPr marL="571500" lvl="1" indent="-571500">
              <a:buFont typeface="Wingdings" panose="05000000000000000000" pitchFamily="2" charset="2"/>
              <a:buChar char="Ø"/>
            </a:pPr>
            <a:r>
              <a:rPr lang="en-US" sz="2400" dirty="0"/>
              <a:t>   		Orientations</a:t>
            </a:r>
          </a:p>
          <a:p>
            <a:pPr marL="571500" lvl="1" indent="-571500">
              <a:buFont typeface="Wingdings" panose="05000000000000000000" pitchFamily="2" charset="2"/>
              <a:buChar char="Ø"/>
            </a:pPr>
            <a:r>
              <a:rPr lang="en-US" sz="2400" dirty="0"/>
              <a:t>  		Area Rep Requirements </a:t>
            </a:r>
          </a:p>
          <a:p>
            <a:pPr algn="ctr"/>
            <a:endParaRPr lang="en-US" dirty="0"/>
          </a:p>
        </p:txBody>
      </p:sp>
    </p:spTree>
    <p:extLst>
      <p:ext uri="{BB962C8B-B14F-4D97-AF65-F5344CB8AC3E}">
        <p14:creationId xmlns:p14="http://schemas.microsoft.com/office/powerpoint/2010/main" val="1275196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507" y="239787"/>
            <a:ext cx="7944765" cy="615553"/>
          </a:xfrm>
        </p:spPr>
        <p:txBody>
          <a:bodyPr/>
          <a:lstStyle/>
          <a:p>
            <a:pPr algn="ctr"/>
            <a:r>
              <a:rPr lang="en-US" dirty="0"/>
              <a:t>Limitations </a:t>
            </a:r>
            <a:endParaRPr lang="en-US"/>
          </a:p>
        </p:txBody>
      </p:sp>
      <p:sp>
        <p:nvSpPr>
          <p:cNvPr id="3" name="Date Placeholder 2"/>
          <p:cNvSpPr>
            <a:spLocks noGrp="1"/>
          </p:cNvSpPr>
          <p:nvPr>
            <p:ph type="dt" sz="half" idx="10"/>
          </p:nvPr>
        </p:nvSpPr>
        <p:spPr/>
        <p:txBody>
          <a:bodyPr/>
          <a:lstStyle/>
          <a:p>
            <a:fld id="{702AF653-AFFE-8747-9C0F-6D585FDF7A2F}" type="datetime1">
              <a:rPr lang="de-DE" smtClean="0"/>
              <a:t>01.12.2017</a:t>
            </a:fld>
            <a:endParaRPr lang="de-DE" dirty="0"/>
          </a:p>
        </p:txBody>
      </p:sp>
      <p:sp>
        <p:nvSpPr>
          <p:cNvPr id="4" name="Footer Placeholder 3"/>
          <p:cNvSpPr>
            <a:spLocks noGrp="1"/>
          </p:cNvSpPr>
          <p:nvPr>
            <p:ph type="ftr" sz="quarter" idx="11"/>
          </p:nvPr>
        </p:nvSpPr>
        <p:spPr/>
        <p:txBody>
          <a:bodyPr/>
          <a:lstStyle/>
          <a:p>
            <a:endParaRPr lang="de-DE" dirty="0"/>
          </a:p>
        </p:txBody>
      </p:sp>
      <p:sp>
        <p:nvSpPr>
          <p:cNvPr id="5" name="Slide Number Placeholder 4"/>
          <p:cNvSpPr>
            <a:spLocks noGrp="1"/>
          </p:cNvSpPr>
          <p:nvPr>
            <p:ph type="sldNum" sz="quarter" idx="12"/>
          </p:nvPr>
        </p:nvSpPr>
        <p:spPr/>
        <p:txBody>
          <a:bodyPr/>
          <a:lstStyle/>
          <a:p>
            <a:fld id="{1C79B7FB-38B4-3E47-9D74-957A0A38F6CB}" type="slidenum">
              <a:rPr lang="de-DE" smtClean="0"/>
              <a:t>3</a:t>
            </a:fld>
            <a:endParaRPr lang="de-DE" dirty="0"/>
          </a:p>
        </p:txBody>
      </p:sp>
      <p:sp>
        <p:nvSpPr>
          <p:cNvPr id="6" name="Text Placeholder 5"/>
          <p:cNvSpPr>
            <a:spLocks noGrp="1"/>
          </p:cNvSpPr>
          <p:nvPr>
            <p:ph type="body" sz="quarter" idx="13"/>
          </p:nvPr>
        </p:nvSpPr>
        <p:spPr>
          <a:xfrm>
            <a:off x="224197" y="1423324"/>
            <a:ext cx="8811108" cy="4244752"/>
          </a:xfrm>
        </p:spPr>
        <p:txBody>
          <a:bodyPr/>
          <a:lstStyle/>
          <a:p>
            <a:pPr marL="457200" indent="-457200">
              <a:buFont typeface="Arial" panose="020B0604020202020204" pitchFamily="34" charset="0"/>
              <a:buChar char="•"/>
            </a:pPr>
            <a:r>
              <a:rPr lang="en-US" dirty="0"/>
              <a:t>Overview for volunteers, not all inclusive</a:t>
            </a:r>
            <a:r>
              <a:rPr lang="en-US" dirty="0">
                <a:solidFill>
                  <a:schemeClr val="tx1"/>
                </a:solidFill>
                <a:latin typeface="+mn-ea"/>
                <a:cs typeface="+mn-ea"/>
              </a:rPr>
              <a:t/>
            </a:r>
            <a:br>
              <a:rPr lang="en-US" dirty="0">
                <a:solidFill>
                  <a:schemeClr val="tx1"/>
                </a:solidFill>
                <a:latin typeface="+mn-ea"/>
                <a:cs typeface="+mn-ea"/>
              </a:rPr>
            </a:br>
            <a:endParaRPr lang="en-US" dirty="0"/>
          </a:p>
          <a:p>
            <a:pPr marL="457200" indent="-457200">
              <a:buFont typeface="Arial" panose="020B0604020202020204" pitchFamily="34" charset="0"/>
              <a:buChar char="•"/>
            </a:pPr>
            <a:r>
              <a:rPr lang="en-US" dirty="0"/>
              <a:t>Host Family Placement- </a:t>
            </a:r>
            <a:r>
              <a:rPr lang="en-US" b="0" dirty="0"/>
              <a:t>not ALL regulations are  covered, always ask FD for guidance</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Volunteering - </a:t>
            </a:r>
            <a:r>
              <a:rPr lang="en-US" b="0" dirty="0"/>
              <a:t>compliance requirements to become a volunteer  </a:t>
            </a:r>
          </a:p>
          <a:p>
            <a:endParaRPr lang="en-US" dirty="0"/>
          </a:p>
          <a:p>
            <a:pPr marL="457200" indent="-457200">
              <a:buFont typeface="Arial" panose="020B0604020202020204" pitchFamily="34" charset="0"/>
              <a:buChar char="•"/>
            </a:pPr>
            <a:r>
              <a:rPr lang="en-US" dirty="0"/>
              <a:t>Questions on status: volunteerprograms@yfu.org</a:t>
            </a:r>
          </a:p>
        </p:txBody>
      </p:sp>
    </p:spTree>
    <p:extLst>
      <p:ext uri="{BB962C8B-B14F-4D97-AF65-F5344CB8AC3E}">
        <p14:creationId xmlns:p14="http://schemas.microsoft.com/office/powerpoint/2010/main" val="4262135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96119" y="5433734"/>
            <a:ext cx="1128509" cy="1128509"/>
          </a:xfrm>
          <a:prstGeom prst="rect">
            <a:avLst/>
          </a:prstGeom>
        </p:spPr>
      </p:pic>
      <p:pic>
        <p:nvPicPr>
          <p:cNvPr id="6" name="Picture 5"/>
          <p:cNvPicPr>
            <a:picLocks noChangeAspect="1"/>
          </p:cNvPicPr>
          <p:nvPr/>
        </p:nvPicPr>
        <p:blipFill>
          <a:blip r:embed="rId4"/>
          <a:stretch>
            <a:fillRect/>
          </a:stretch>
        </p:blipFill>
        <p:spPr>
          <a:xfrm>
            <a:off x="3188428" y="5374721"/>
            <a:ext cx="2425293" cy="1273279"/>
          </a:xfrm>
          <a:prstGeom prst="rect">
            <a:avLst/>
          </a:prstGeom>
        </p:spPr>
      </p:pic>
      <p:pic>
        <p:nvPicPr>
          <p:cNvPr id="7" name="Picture 6"/>
          <p:cNvPicPr>
            <a:picLocks noChangeAspect="1"/>
          </p:cNvPicPr>
          <p:nvPr/>
        </p:nvPicPr>
        <p:blipFill>
          <a:blip r:embed="rId5"/>
          <a:stretch>
            <a:fillRect/>
          </a:stretch>
        </p:blipFill>
        <p:spPr>
          <a:xfrm>
            <a:off x="7048982" y="5374721"/>
            <a:ext cx="1833010" cy="1204360"/>
          </a:xfrm>
          <a:prstGeom prst="rect">
            <a:avLst/>
          </a:prstGeom>
        </p:spPr>
      </p:pic>
      <p:sp>
        <p:nvSpPr>
          <p:cNvPr id="8" name="Text Placeholder 2"/>
          <p:cNvSpPr txBox="1">
            <a:spLocks/>
          </p:cNvSpPr>
          <p:nvPr/>
        </p:nvSpPr>
        <p:spPr>
          <a:xfrm>
            <a:off x="312516" y="1516284"/>
            <a:ext cx="8160152" cy="3256454"/>
          </a:xfrm>
          <a:prstGeom prst="rect">
            <a:avLst/>
          </a:prstGeom>
        </p:spPr>
        <p:txBody>
          <a:bodyPr vert="horz" wrap="square" lIns="0" tIns="0" rIns="0" bIns="0" rtlCol="0" anchor="t" anchorCtr="0">
            <a:normAutofit fontScale="92500" lnSpcReduction="20000"/>
          </a:bodyPr>
          <a:lstStyle>
            <a:lvl1pPr marL="0" indent="0" algn="l" defTabSz="457200" rtl="0" eaLnBrk="1" latinLnBrk="0" hangingPunct="1">
              <a:lnSpc>
                <a:spcPts val="3400"/>
              </a:lnSpc>
              <a:spcBef>
                <a:spcPts val="0"/>
              </a:spcBef>
              <a:spcAft>
                <a:spcPts val="500"/>
              </a:spcAft>
              <a:buFontTx/>
              <a:buNone/>
              <a:defRPr sz="3000" b="1" i="0" kern="1200">
                <a:solidFill>
                  <a:srgbClr val="555555"/>
                </a:solidFill>
                <a:latin typeface="National"/>
                <a:ea typeface="+mn-ea"/>
                <a:cs typeface="National-Book"/>
              </a:defRPr>
            </a:lvl1pPr>
            <a:lvl2pPr marL="0" indent="0" algn="l" defTabSz="457200" rtl="0" eaLnBrk="1" latinLnBrk="0" hangingPunct="1">
              <a:lnSpc>
                <a:spcPts val="3400"/>
              </a:lnSpc>
              <a:spcBef>
                <a:spcPts val="0"/>
              </a:spcBef>
              <a:spcAft>
                <a:spcPts val="1000"/>
              </a:spcAft>
              <a:buClrTx/>
              <a:buSzPct val="100000"/>
              <a:buFontTx/>
              <a:buNone/>
              <a:defRPr sz="3000" kern="1200">
                <a:solidFill>
                  <a:srgbClr val="555555"/>
                </a:solidFill>
                <a:latin typeface="National"/>
                <a:ea typeface="+mn-ea"/>
                <a:cs typeface="National-Book"/>
              </a:defRPr>
            </a:lvl2pPr>
            <a:lvl3pPr marL="252000" indent="-252000" algn="l" defTabSz="457200" rtl="0" eaLnBrk="1" latinLnBrk="0" hangingPunct="1">
              <a:lnSpc>
                <a:spcPts val="2800"/>
              </a:lnSpc>
              <a:spcBef>
                <a:spcPts val="0"/>
              </a:spcBef>
              <a:spcAft>
                <a:spcPts val="0"/>
              </a:spcAft>
              <a:buFont typeface="Arial"/>
              <a:buChar char="•"/>
              <a:defRPr sz="2400" kern="1200">
                <a:solidFill>
                  <a:srgbClr val="555555"/>
                </a:solidFill>
                <a:latin typeface="National"/>
                <a:ea typeface="+mn-ea"/>
                <a:cs typeface="National-Book"/>
              </a:defRPr>
            </a:lvl3pPr>
            <a:lvl4pPr marL="468000" indent="-270000" algn="l" defTabSz="457200" rtl="0" eaLnBrk="1" latinLnBrk="0" hangingPunct="1">
              <a:lnSpc>
                <a:spcPts val="2800"/>
              </a:lnSpc>
              <a:spcBef>
                <a:spcPts val="0"/>
              </a:spcBef>
              <a:buFont typeface="Arial"/>
              <a:buChar char="•"/>
              <a:defRPr sz="2400" b="0" i="0" kern="1200">
                <a:solidFill>
                  <a:srgbClr val="555555"/>
                </a:solidFill>
                <a:latin typeface="National"/>
                <a:ea typeface="+mn-ea"/>
                <a:cs typeface="National-Book"/>
              </a:defRPr>
            </a:lvl4pPr>
            <a:lvl5pPr marL="0" indent="0" algn="l" defTabSz="457200" rtl="0" eaLnBrk="1" latinLnBrk="0" hangingPunct="1">
              <a:lnSpc>
                <a:spcPts val="1400"/>
              </a:lnSpc>
              <a:spcBef>
                <a:spcPts val="500"/>
              </a:spcBef>
              <a:buFontTx/>
              <a:buNone/>
              <a:defRPr sz="1200" b="0" i="1" kern="1200">
                <a:solidFill>
                  <a:srgbClr val="555555"/>
                </a:solidFill>
                <a:latin typeface="National"/>
                <a:ea typeface="+mn-ea"/>
                <a:cs typeface="National-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sz="3500" b="0" dirty="0">
                <a:solidFill>
                  <a:schemeClr val="bg1"/>
                </a:solidFill>
                <a:latin typeface="National" panose="02000503000000020004" pitchFamily="50" charset="0"/>
                <a:ea typeface="National" panose="02000503000000020004" pitchFamily="50" charset="0"/>
                <a:cs typeface="+mn-cs"/>
              </a:rPr>
              <a:t>High quality, safe programming. </a:t>
            </a:r>
          </a:p>
          <a:p>
            <a:pPr>
              <a:lnSpc>
                <a:spcPct val="120000"/>
              </a:lnSpc>
            </a:pPr>
            <a:r>
              <a:rPr lang="en-US" sz="2200" b="0" dirty="0">
                <a:solidFill>
                  <a:schemeClr val="bg1"/>
                </a:solidFill>
                <a:latin typeface="National" panose="02000503000000020004" pitchFamily="50" charset="0"/>
                <a:ea typeface="National" panose="02000503000000020004" pitchFamily="50" charset="0"/>
              </a:rPr>
              <a:t>Three regulatory resources:</a:t>
            </a:r>
          </a:p>
          <a:p>
            <a:pPr>
              <a:lnSpc>
                <a:spcPct val="120000"/>
              </a:lnSpc>
            </a:pPr>
            <a:endParaRPr lang="en-US" sz="2200" dirty="0">
              <a:solidFill>
                <a:schemeClr val="bg1"/>
              </a:solidFill>
              <a:latin typeface="National" panose="02000503000000020004" pitchFamily="50" charset="0"/>
              <a:ea typeface="National" panose="02000503000000020004" pitchFamily="50" charset="0"/>
            </a:endParaRPr>
          </a:p>
          <a:p>
            <a:pPr marL="709200" lvl="2" indent="-457200">
              <a:lnSpc>
                <a:spcPct val="120000"/>
              </a:lnSpc>
              <a:buFont typeface="+mj-lt"/>
              <a:buAutoNum type="arabicPeriod"/>
            </a:pPr>
            <a:r>
              <a:rPr lang="en-US" sz="2200" dirty="0">
                <a:solidFill>
                  <a:schemeClr val="bg1"/>
                </a:solidFill>
                <a:latin typeface="National" panose="02000503000000020004" pitchFamily="50" charset="0"/>
                <a:ea typeface="National" panose="02000503000000020004" pitchFamily="50" charset="0"/>
              </a:rPr>
              <a:t>YFU Basic Standards</a:t>
            </a:r>
          </a:p>
          <a:p>
            <a:pPr lvl="3" indent="0">
              <a:lnSpc>
                <a:spcPct val="120000"/>
              </a:lnSpc>
              <a:buFont typeface="Arial"/>
              <a:buNone/>
            </a:pPr>
            <a:r>
              <a:rPr lang="en-US" sz="2200" dirty="0">
                <a:solidFill>
                  <a:schemeClr val="bg1"/>
                </a:solidFill>
                <a:latin typeface="National" panose="02000503000000020004" pitchFamily="50" charset="0"/>
                <a:ea typeface="National" panose="02000503000000020004" pitchFamily="50" charset="0"/>
              </a:rPr>
              <a:t>			YFU USA partners with YFU partners worldwide</a:t>
            </a:r>
          </a:p>
          <a:p>
            <a:pPr marL="709200" lvl="2" indent="-457200">
              <a:lnSpc>
                <a:spcPct val="120000"/>
              </a:lnSpc>
              <a:buFont typeface="+mj-lt"/>
              <a:buAutoNum type="arabicPeriod"/>
            </a:pPr>
            <a:r>
              <a:rPr lang="en-US" sz="2200" dirty="0">
                <a:solidFill>
                  <a:schemeClr val="bg1"/>
                </a:solidFill>
                <a:latin typeface="National" panose="02000503000000020004" pitchFamily="50" charset="0"/>
                <a:ea typeface="National" panose="02000503000000020004" pitchFamily="50" charset="0"/>
              </a:rPr>
              <a:t>US Department of State J-1 visa regulations (</a:t>
            </a:r>
            <a:r>
              <a:rPr lang="en-US" sz="2200" dirty="0" err="1">
                <a:solidFill>
                  <a:schemeClr val="bg1"/>
                </a:solidFill>
                <a:latin typeface="National" panose="02000503000000020004" pitchFamily="50" charset="0"/>
                <a:ea typeface="National" panose="02000503000000020004" pitchFamily="50" charset="0"/>
              </a:rPr>
              <a:t>Regs</a:t>
            </a:r>
            <a:r>
              <a:rPr lang="en-US" sz="2200" dirty="0">
                <a:solidFill>
                  <a:schemeClr val="bg1"/>
                </a:solidFill>
                <a:latin typeface="National" panose="02000503000000020004" pitchFamily="50" charset="0"/>
                <a:ea typeface="National" panose="02000503000000020004" pitchFamily="50" charset="0"/>
              </a:rPr>
              <a:t>)</a:t>
            </a:r>
          </a:p>
          <a:p>
            <a:pPr lvl="3" indent="0">
              <a:lnSpc>
                <a:spcPct val="120000"/>
              </a:lnSpc>
              <a:buFont typeface="Arial"/>
              <a:buNone/>
            </a:pPr>
            <a:r>
              <a:rPr lang="en-US" sz="2200" dirty="0">
                <a:solidFill>
                  <a:schemeClr val="bg1"/>
                </a:solidFill>
                <a:latin typeface="National" panose="02000503000000020004" pitchFamily="50" charset="0"/>
                <a:ea typeface="National" panose="02000503000000020004" pitchFamily="50" charset="0"/>
              </a:rPr>
              <a:t>			YFU is a Designated J-1 sponsor</a:t>
            </a:r>
          </a:p>
          <a:p>
            <a:pPr marL="709200" lvl="2" indent="-457200">
              <a:lnSpc>
                <a:spcPct val="120000"/>
              </a:lnSpc>
              <a:buFont typeface="+mj-lt"/>
              <a:buAutoNum type="arabicPeriod"/>
            </a:pPr>
            <a:r>
              <a:rPr lang="en-US" sz="2200" dirty="0">
                <a:solidFill>
                  <a:schemeClr val="bg1"/>
                </a:solidFill>
                <a:latin typeface="National" panose="02000503000000020004" pitchFamily="50" charset="0"/>
                <a:ea typeface="National" panose="02000503000000020004" pitchFamily="50" charset="0"/>
              </a:rPr>
              <a:t>CSIET - Council on Standards for International Educational Travel</a:t>
            </a:r>
          </a:p>
          <a:p>
            <a:pPr lvl="3" indent="0">
              <a:lnSpc>
                <a:spcPct val="120000"/>
              </a:lnSpc>
              <a:buFont typeface="Arial"/>
              <a:buNone/>
            </a:pPr>
            <a:r>
              <a:rPr lang="en-US" sz="2200" dirty="0">
                <a:solidFill>
                  <a:schemeClr val="bg1"/>
                </a:solidFill>
                <a:latin typeface="National" panose="02000503000000020004" pitchFamily="50" charset="0"/>
                <a:ea typeface="National" panose="02000503000000020004" pitchFamily="50" charset="0"/>
              </a:rPr>
              <a:t>			US schools require CSIET J-1 listing</a:t>
            </a:r>
          </a:p>
          <a:p>
            <a:endParaRPr lang="en-US" dirty="0"/>
          </a:p>
          <a:p>
            <a:endParaRPr lang="en-US" dirty="0"/>
          </a:p>
        </p:txBody>
      </p:sp>
      <p:sp>
        <p:nvSpPr>
          <p:cNvPr id="9" name="TextBox 8"/>
          <p:cNvSpPr txBox="1"/>
          <p:nvPr/>
        </p:nvSpPr>
        <p:spPr>
          <a:xfrm>
            <a:off x="1979270" y="798652"/>
            <a:ext cx="6377651" cy="861774"/>
          </a:xfrm>
          <a:prstGeom prst="rect">
            <a:avLst/>
          </a:prstGeom>
          <a:noFill/>
        </p:spPr>
        <p:txBody>
          <a:bodyPr wrap="square" rtlCol="0">
            <a:spAutoFit/>
          </a:bodyPr>
          <a:lstStyle/>
          <a:p>
            <a:r>
              <a:rPr lang="en-US" sz="3200" b="1" dirty="0">
                <a:solidFill>
                  <a:schemeClr val="bg1"/>
                </a:solidFill>
                <a:latin typeface="National" panose="02000503000000020004" pitchFamily="50" charset="0"/>
                <a:ea typeface="National" panose="02000503000000020004" pitchFamily="50" charset="0"/>
              </a:rPr>
              <a:t>Why does compliance matter? </a:t>
            </a:r>
          </a:p>
          <a:p>
            <a:endParaRPr lang="en-US" dirty="0"/>
          </a:p>
        </p:txBody>
      </p:sp>
    </p:spTree>
    <p:extLst>
      <p:ext uri="{BB962C8B-B14F-4D97-AF65-F5344CB8AC3E}">
        <p14:creationId xmlns:p14="http://schemas.microsoft.com/office/powerpoint/2010/main" val="4266228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Golden Rule for Compliance</a:t>
            </a:r>
          </a:p>
        </p:txBody>
      </p:sp>
      <p:sp>
        <p:nvSpPr>
          <p:cNvPr id="3" name="Text Placeholder 2"/>
          <p:cNvSpPr>
            <a:spLocks noGrp="1"/>
          </p:cNvSpPr>
          <p:nvPr>
            <p:ph type="body" idx="4294967295"/>
          </p:nvPr>
        </p:nvSpPr>
        <p:spPr>
          <a:xfrm>
            <a:off x="810307" y="1809393"/>
            <a:ext cx="7772400" cy="4542269"/>
          </a:xfrm>
          <a:prstGeom prst="rect">
            <a:avLst/>
          </a:prstGeom>
        </p:spPr>
        <p:txBody>
          <a:bodyPr/>
          <a:lstStyle/>
          <a:p>
            <a:pPr algn="ctr"/>
            <a:endParaRPr lang="en-US" sz="3200" b="1" i="1" dirty="0">
              <a:solidFill>
                <a:srgbClr val="642869"/>
              </a:solidFill>
            </a:endParaRPr>
          </a:p>
          <a:p>
            <a:pPr algn="ctr"/>
            <a:endParaRPr lang="en-US" sz="3200" b="1" i="1" dirty="0">
              <a:solidFill>
                <a:srgbClr val="642869"/>
              </a:solidFill>
            </a:endParaRPr>
          </a:p>
          <a:p>
            <a:pPr algn="ctr">
              <a:lnSpc>
                <a:spcPct val="100000"/>
              </a:lnSpc>
            </a:pPr>
            <a:r>
              <a:rPr lang="en-US" sz="4800" b="1" i="1" dirty="0">
                <a:solidFill>
                  <a:srgbClr val="642869"/>
                </a:solidFill>
              </a:rPr>
              <a:t>“If it isn’t signed and dated,  </a:t>
            </a:r>
          </a:p>
          <a:p>
            <a:pPr algn="ctr">
              <a:lnSpc>
                <a:spcPct val="100000"/>
              </a:lnSpc>
            </a:pPr>
            <a:r>
              <a:rPr lang="en-US" sz="4800" b="1" i="1" dirty="0">
                <a:solidFill>
                  <a:srgbClr val="642869"/>
                </a:solidFill>
              </a:rPr>
              <a:t>it didn’t happen…”</a:t>
            </a:r>
          </a:p>
          <a:p>
            <a:pPr algn="ctr"/>
            <a:endParaRPr lang="en-US" sz="3200" b="1" i="1" dirty="0">
              <a:solidFill>
                <a:srgbClr val="642869"/>
              </a:solidFill>
            </a:endParaRPr>
          </a:p>
          <a:p>
            <a:pPr algn="ctr"/>
            <a:endParaRPr lang="en-US" sz="3200" b="1" i="1" dirty="0">
              <a:solidFill>
                <a:srgbClr val="642869"/>
              </a:solidFill>
            </a:endParaRPr>
          </a:p>
          <a:p>
            <a:pPr algn="ctr"/>
            <a:r>
              <a:rPr lang="en-US" sz="3200" dirty="0">
                <a:solidFill>
                  <a:srgbClr val="642869"/>
                </a:solidFill>
              </a:rPr>
              <a:t>Quote source?</a:t>
            </a:r>
          </a:p>
          <a:p>
            <a:endParaRPr lang="en-US" dirty="0"/>
          </a:p>
        </p:txBody>
      </p:sp>
    </p:spTree>
    <p:extLst>
      <p:ext uri="{BB962C8B-B14F-4D97-AF65-F5344CB8AC3E}">
        <p14:creationId xmlns:p14="http://schemas.microsoft.com/office/powerpoint/2010/main" val="1304862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452" y="766337"/>
            <a:ext cx="7198237" cy="716158"/>
          </a:xfrm>
        </p:spPr>
        <p:txBody>
          <a:bodyPr/>
          <a:lstStyle/>
          <a:p>
            <a:pPr algn="ctr"/>
            <a:r>
              <a:rPr lang="en-US" dirty="0"/>
              <a:t>Host Family Placement </a:t>
            </a:r>
          </a:p>
        </p:txBody>
      </p:sp>
      <p:sp>
        <p:nvSpPr>
          <p:cNvPr id="3" name="Date Placeholder 2"/>
          <p:cNvSpPr>
            <a:spLocks noGrp="1"/>
          </p:cNvSpPr>
          <p:nvPr>
            <p:ph type="dt" sz="half" idx="10"/>
          </p:nvPr>
        </p:nvSpPr>
        <p:spPr/>
        <p:txBody>
          <a:bodyPr/>
          <a:lstStyle/>
          <a:p>
            <a:fld id="{80B3730B-5F93-8A42-8331-80B7D67CCD4C}" type="datetime1">
              <a:rPr lang="de-DE" smtClean="0"/>
              <a:t>01.12.2017</a:t>
            </a:fld>
            <a:endParaRPr lang="de-DE" dirty="0"/>
          </a:p>
        </p:txBody>
      </p:sp>
      <p:sp>
        <p:nvSpPr>
          <p:cNvPr id="4" name="Text Placeholder 3"/>
          <p:cNvSpPr>
            <a:spLocks noGrp="1"/>
          </p:cNvSpPr>
          <p:nvPr>
            <p:ph type="body" sz="quarter" idx="13"/>
          </p:nvPr>
        </p:nvSpPr>
        <p:spPr>
          <a:xfrm>
            <a:off x="1070977" y="1505918"/>
            <a:ext cx="7197712" cy="3846181"/>
          </a:xfrm>
        </p:spPr>
        <p:txBody>
          <a:bodyPr/>
          <a:lstStyle/>
          <a:p>
            <a:pPr algn="ctr"/>
            <a:r>
              <a:rPr lang="en-US" dirty="0"/>
              <a:t>Host Family must be fully vetted</a:t>
            </a:r>
          </a:p>
          <a:p>
            <a:pPr marL="2971800" lvl="5" indent="-457200">
              <a:buFont typeface="Arial" panose="020B0604020202020204" pitchFamily="34" charset="0"/>
              <a:buChar char="•"/>
            </a:pPr>
            <a:r>
              <a:rPr lang="en-US" sz="2800" dirty="0">
                <a:latin typeface="National" panose="02000503000000020004" pitchFamily="50" charset="0"/>
                <a:ea typeface="National" panose="02000503000000020004" pitchFamily="50" charset="0"/>
              </a:rPr>
              <a:t>Application</a:t>
            </a:r>
          </a:p>
          <a:p>
            <a:pPr marL="2971800" lvl="5" indent="-457200">
              <a:buFont typeface="Arial" panose="020B0604020202020204" pitchFamily="34" charset="0"/>
              <a:buChar char="•"/>
            </a:pPr>
            <a:r>
              <a:rPr lang="en-US" sz="2800" dirty="0">
                <a:latin typeface="National" panose="02000503000000020004" pitchFamily="50" charset="0"/>
                <a:ea typeface="National" panose="02000503000000020004" pitchFamily="50" charset="0"/>
              </a:rPr>
              <a:t>Background check</a:t>
            </a:r>
          </a:p>
          <a:p>
            <a:pPr marL="2971800" lvl="5" indent="-457200">
              <a:buFont typeface="Arial" panose="020B0604020202020204" pitchFamily="34" charset="0"/>
              <a:buChar char="•"/>
            </a:pPr>
            <a:r>
              <a:rPr lang="en-US" sz="2800" dirty="0">
                <a:latin typeface="National" panose="02000503000000020004" pitchFamily="50" charset="0"/>
                <a:ea typeface="National" panose="02000503000000020004" pitchFamily="50" charset="0"/>
              </a:rPr>
              <a:t>Personal References</a:t>
            </a:r>
          </a:p>
          <a:p>
            <a:pPr marL="2971800" lvl="5" indent="-457200">
              <a:buFont typeface="Arial" panose="020B0604020202020204" pitchFamily="34" charset="0"/>
              <a:buChar char="•"/>
            </a:pPr>
            <a:r>
              <a:rPr lang="en-US" sz="2800" dirty="0">
                <a:latin typeface="National" panose="02000503000000020004" pitchFamily="50" charset="0"/>
                <a:ea typeface="National" panose="02000503000000020004" pitchFamily="50" charset="0"/>
              </a:rPr>
              <a:t>Photos of the home</a:t>
            </a:r>
          </a:p>
          <a:p>
            <a:pPr marL="2971800" lvl="5" indent="-457200">
              <a:buFont typeface="Arial" panose="020B0604020202020204" pitchFamily="34" charset="0"/>
              <a:buChar char="•"/>
            </a:pPr>
            <a:r>
              <a:rPr lang="en-US" sz="2800" dirty="0">
                <a:latin typeface="National" panose="02000503000000020004" pitchFamily="50" charset="0"/>
                <a:ea typeface="National" panose="02000503000000020004" pitchFamily="50" charset="0"/>
              </a:rPr>
              <a:t>Interview</a:t>
            </a:r>
          </a:p>
          <a:p>
            <a:pPr marL="2971800" lvl="5" indent="-457200">
              <a:buFont typeface="Arial" panose="020B0604020202020204" pitchFamily="34" charset="0"/>
              <a:buChar char="•"/>
            </a:pPr>
            <a:r>
              <a:rPr lang="en-US" sz="2800" dirty="0">
                <a:latin typeface="National" panose="02000503000000020004" pitchFamily="50" charset="0"/>
                <a:ea typeface="National" panose="02000503000000020004" pitchFamily="50" charset="0"/>
              </a:rPr>
              <a:t>HF Pre-Arrival Orientation</a:t>
            </a:r>
          </a:p>
          <a:p>
            <a:pPr marL="457200" lvl="4" indent="-457200">
              <a:buFont typeface="Arial" panose="020B0604020202020204" pitchFamily="34" charset="0"/>
              <a:buChar char="•"/>
            </a:pPr>
            <a:endParaRPr lang="en-US" dirty="0"/>
          </a:p>
        </p:txBody>
      </p:sp>
      <p:pic>
        <p:nvPicPr>
          <p:cNvPr id="10" name="Picture 9"/>
          <p:cNvPicPr>
            <a:picLocks noChangeAspect="1"/>
          </p:cNvPicPr>
          <p:nvPr/>
        </p:nvPicPr>
        <p:blipFill>
          <a:blip r:embed="rId3"/>
          <a:stretch>
            <a:fillRect/>
          </a:stretch>
        </p:blipFill>
        <p:spPr>
          <a:xfrm>
            <a:off x="179980" y="3946968"/>
            <a:ext cx="3222978" cy="1977937"/>
          </a:xfrm>
          <a:prstGeom prst="rect">
            <a:avLst/>
          </a:prstGeom>
          <a:ln w="15875">
            <a:solidFill>
              <a:schemeClr val="accent2"/>
            </a:solidFill>
          </a:ln>
        </p:spPr>
      </p:pic>
    </p:spTree>
    <p:extLst>
      <p:ext uri="{BB962C8B-B14F-4D97-AF65-F5344CB8AC3E}">
        <p14:creationId xmlns:p14="http://schemas.microsoft.com/office/powerpoint/2010/main" val="3120777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000" y="316071"/>
            <a:ext cx="7944765" cy="615553"/>
          </a:xfrm>
        </p:spPr>
        <p:txBody>
          <a:bodyPr/>
          <a:lstStyle/>
          <a:p>
            <a:pPr algn="ctr"/>
            <a:r>
              <a:rPr lang="en-US" dirty="0"/>
              <a:t>Regulations and Volunteer Actions</a:t>
            </a:r>
          </a:p>
        </p:txBody>
      </p:sp>
      <p:sp>
        <p:nvSpPr>
          <p:cNvPr id="3" name="Date Placeholder 2"/>
          <p:cNvSpPr>
            <a:spLocks noGrp="1"/>
          </p:cNvSpPr>
          <p:nvPr>
            <p:ph type="dt" sz="half" idx="10"/>
          </p:nvPr>
        </p:nvSpPr>
        <p:spPr/>
        <p:txBody>
          <a:bodyPr/>
          <a:lstStyle/>
          <a:p>
            <a:fld id="{702AF653-AFFE-8747-9C0F-6D585FDF7A2F}" type="datetime1">
              <a:rPr lang="de-DE" smtClean="0"/>
              <a:t>01.12.2017</a:t>
            </a:fld>
            <a:endParaRPr lang="de-DE" dirty="0"/>
          </a:p>
        </p:txBody>
      </p:sp>
      <p:sp>
        <p:nvSpPr>
          <p:cNvPr id="4" name="Footer Placeholder 3"/>
          <p:cNvSpPr>
            <a:spLocks noGrp="1"/>
          </p:cNvSpPr>
          <p:nvPr>
            <p:ph type="ftr" sz="quarter" idx="11"/>
          </p:nvPr>
        </p:nvSpPr>
        <p:spPr/>
        <p:txBody>
          <a:bodyPr/>
          <a:lstStyle/>
          <a:p>
            <a:endParaRPr lang="de-DE" dirty="0"/>
          </a:p>
        </p:txBody>
      </p:sp>
      <p:sp>
        <p:nvSpPr>
          <p:cNvPr id="5" name="Slide Number Placeholder 4"/>
          <p:cNvSpPr>
            <a:spLocks noGrp="1"/>
          </p:cNvSpPr>
          <p:nvPr>
            <p:ph type="sldNum" sz="quarter" idx="12"/>
          </p:nvPr>
        </p:nvSpPr>
        <p:spPr/>
        <p:txBody>
          <a:bodyPr/>
          <a:lstStyle/>
          <a:p>
            <a:fld id="{1C79B7FB-38B4-3E47-9D74-957A0A38F6CB}" type="slidenum">
              <a:rPr lang="de-DE" smtClean="0"/>
              <a:t>7</a:t>
            </a:fld>
            <a:endParaRPr lang="de-DE" dirty="0"/>
          </a:p>
        </p:txBody>
      </p:sp>
      <p:graphicFrame>
        <p:nvGraphicFramePr>
          <p:cNvPr id="7" name="Diagram 6"/>
          <p:cNvGraphicFramePr/>
          <p:nvPr>
            <p:extLst>
              <p:ext uri="{D42A27DB-BD31-4B8C-83A1-F6EECF244321}">
                <p14:modId xmlns:p14="http://schemas.microsoft.com/office/powerpoint/2010/main" val="2629714649"/>
              </p:ext>
            </p:extLst>
          </p:nvPr>
        </p:nvGraphicFramePr>
        <p:xfrm>
          <a:off x="162048" y="886698"/>
          <a:ext cx="8773610" cy="4184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p:cNvGrpSpPr/>
          <p:nvPr/>
        </p:nvGrpSpPr>
        <p:grpSpPr>
          <a:xfrm>
            <a:off x="162047" y="4474055"/>
            <a:ext cx="3611300" cy="1572160"/>
            <a:chOff x="0" y="2128738"/>
            <a:chExt cx="2438400" cy="1934765"/>
          </a:xfrm>
        </p:grpSpPr>
        <p:sp>
          <p:nvSpPr>
            <p:cNvPr id="9" name="Rounded Rectangle 8"/>
            <p:cNvSpPr/>
            <p:nvPr/>
          </p:nvSpPr>
          <p:spPr>
            <a:xfrm>
              <a:off x="0" y="2128738"/>
              <a:ext cx="2438400" cy="193476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p:nvPr/>
          </p:nvSpPr>
          <p:spPr>
            <a:xfrm>
              <a:off x="94447" y="2223185"/>
              <a:ext cx="2249506" cy="17458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endParaRPr lang="en-US" sz="6000" kern="1200"/>
            </a:p>
          </p:txBody>
        </p:sp>
      </p:grpSp>
      <p:grpSp>
        <p:nvGrpSpPr>
          <p:cNvPr id="11" name="Group 10"/>
          <p:cNvGrpSpPr/>
          <p:nvPr/>
        </p:nvGrpSpPr>
        <p:grpSpPr>
          <a:xfrm>
            <a:off x="3767124" y="4363923"/>
            <a:ext cx="5376875" cy="1822234"/>
            <a:chOff x="2330873" y="2128737"/>
            <a:chExt cx="3657600" cy="1945117"/>
          </a:xfrm>
        </p:grpSpPr>
        <p:sp>
          <p:nvSpPr>
            <p:cNvPr id="12" name="Right Arrow 11"/>
            <p:cNvSpPr/>
            <p:nvPr/>
          </p:nvSpPr>
          <p:spPr>
            <a:xfrm>
              <a:off x="2330873" y="2128737"/>
              <a:ext cx="3657600" cy="1934765"/>
            </a:xfrm>
            <a:prstGeom prst="rightArrow">
              <a:avLst>
                <a:gd name="adj1" fmla="val 75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3" name="Right Arrow 4"/>
            <p:cNvSpPr/>
            <p:nvPr/>
          </p:nvSpPr>
          <p:spPr>
            <a:xfrm>
              <a:off x="2355259" y="2380936"/>
              <a:ext cx="3471337" cy="169291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9210" tIns="29210" rIns="29210" bIns="29210" numCol="1" spcCol="1270" anchor="t" anchorCtr="0">
              <a:noAutofit/>
            </a:bodyPr>
            <a:lstStyle/>
            <a:p>
              <a:pPr indent="-457200" defTabSz="2044700">
                <a:lnSpc>
                  <a:spcPct val="90000"/>
                </a:lnSpc>
                <a:spcBef>
                  <a:spcPct val="0"/>
                </a:spcBef>
                <a:spcAft>
                  <a:spcPct val="15000"/>
                </a:spcAft>
                <a:buChar char="••"/>
              </a:pPr>
              <a:r>
                <a:rPr lang="en-US" sz="2800" dirty="0"/>
                <a:t>D</a:t>
              </a:r>
              <a:r>
                <a:rPr lang="en-US" sz="2800" kern="1200" dirty="0"/>
                <a:t>irect family to the online </a:t>
              </a:r>
              <a:r>
                <a:rPr lang="en-US" sz="2800" kern="1200" dirty="0" smtClean="0"/>
                <a:t>course, especially new, </a:t>
              </a:r>
              <a:r>
                <a:rPr lang="en-US" sz="2800" dirty="0" smtClean="0"/>
                <a:t>R</a:t>
              </a:r>
              <a:r>
                <a:rPr lang="en-US" sz="2800" kern="1200" dirty="0" smtClean="0"/>
                <a:t>eplacement families</a:t>
              </a:r>
              <a:endParaRPr lang="en-US" sz="2800" kern="1200" dirty="0"/>
            </a:p>
          </p:txBody>
        </p:sp>
      </p:grpSp>
      <p:sp>
        <p:nvSpPr>
          <p:cNvPr id="14" name="TextBox 13"/>
          <p:cNvSpPr txBox="1"/>
          <p:nvPr/>
        </p:nvSpPr>
        <p:spPr>
          <a:xfrm>
            <a:off x="162048" y="4516051"/>
            <a:ext cx="3611300" cy="1477328"/>
          </a:xfrm>
          <a:prstGeom prst="rect">
            <a:avLst/>
          </a:prstGeom>
          <a:noFill/>
        </p:spPr>
        <p:txBody>
          <a:bodyPr wrap="square" rtlCol="0">
            <a:spAutoFit/>
          </a:bodyPr>
          <a:lstStyle/>
          <a:p>
            <a:r>
              <a:rPr lang="en-US" dirty="0" err="1">
                <a:solidFill>
                  <a:schemeClr val="bg1"/>
                </a:solidFill>
              </a:rPr>
              <a:t>HF</a:t>
            </a:r>
            <a:r>
              <a:rPr lang="en-US" dirty="0">
                <a:solidFill>
                  <a:schemeClr val="bg1"/>
                </a:solidFill>
              </a:rPr>
              <a:t> Pre- Arrival Orientation is required for ALL families. This should occur AFTER the family is fully vetted and BEFORE the student arrives in their </a:t>
            </a:r>
            <a:r>
              <a:rPr lang="en-US" dirty="0" smtClean="0">
                <a:solidFill>
                  <a:schemeClr val="bg1"/>
                </a:solidFill>
              </a:rPr>
              <a:t>home. </a:t>
            </a:r>
            <a:endParaRPr lang="en-US" dirty="0">
              <a:solidFill>
                <a:schemeClr val="bg1"/>
              </a:solidFill>
            </a:endParaRPr>
          </a:p>
        </p:txBody>
      </p:sp>
    </p:spTree>
    <p:extLst>
      <p:ext uri="{BB962C8B-B14F-4D97-AF65-F5344CB8AC3E}">
        <p14:creationId xmlns:p14="http://schemas.microsoft.com/office/powerpoint/2010/main" val="2908657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709" y="457706"/>
            <a:ext cx="8422797" cy="861774"/>
          </a:xfrm>
        </p:spPr>
        <p:txBody>
          <a:bodyPr/>
          <a:lstStyle/>
          <a:p>
            <a:r>
              <a:rPr lang="en-US" sz="2800" dirty="0"/>
              <a:t>Student Moves- Temporary</a:t>
            </a:r>
            <a:br>
              <a:rPr lang="en-US" sz="2800" dirty="0"/>
            </a:br>
            <a:r>
              <a:rPr lang="en-US" sz="2800" dirty="0"/>
              <a:t> (6 days or fewer)</a:t>
            </a:r>
          </a:p>
        </p:txBody>
      </p:sp>
      <p:sp>
        <p:nvSpPr>
          <p:cNvPr id="3" name="Date Placeholder 2"/>
          <p:cNvSpPr>
            <a:spLocks noGrp="1"/>
          </p:cNvSpPr>
          <p:nvPr>
            <p:ph type="dt" sz="half" idx="10"/>
          </p:nvPr>
        </p:nvSpPr>
        <p:spPr/>
        <p:txBody>
          <a:bodyPr/>
          <a:lstStyle/>
          <a:p>
            <a:fld id="{702AF653-AFFE-8747-9C0F-6D585FDF7A2F}" type="datetime1">
              <a:rPr lang="de-DE" smtClean="0"/>
              <a:t>01.12.2017</a:t>
            </a:fld>
            <a:endParaRPr lang="de-DE" dirty="0"/>
          </a:p>
        </p:txBody>
      </p:sp>
      <p:sp>
        <p:nvSpPr>
          <p:cNvPr id="4" name="Footer Placeholder 3"/>
          <p:cNvSpPr>
            <a:spLocks noGrp="1"/>
          </p:cNvSpPr>
          <p:nvPr>
            <p:ph type="ftr" sz="quarter" idx="11"/>
          </p:nvPr>
        </p:nvSpPr>
        <p:spPr/>
        <p:txBody>
          <a:bodyPr/>
          <a:lstStyle/>
          <a:p>
            <a:endParaRPr lang="de-DE" dirty="0"/>
          </a:p>
        </p:txBody>
      </p:sp>
      <p:sp>
        <p:nvSpPr>
          <p:cNvPr id="5" name="Slide Number Placeholder 4"/>
          <p:cNvSpPr>
            <a:spLocks noGrp="1"/>
          </p:cNvSpPr>
          <p:nvPr>
            <p:ph type="sldNum" sz="quarter" idx="12"/>
          </p:nvPr>
        </p:nvSpPr>
        <p:spPr/>
        <p:txBody>
          <a:bodyPr/>
          <a:lstStyle/>
          <a:p>
            <a:fld id="{1C79B7FB-38B4-3E47-9D74-957A0A38F6CB}" type="slidenum">
              <a:rPr lang="de-DE" smtClean="0"/>
              <a:t>8</a:t>
            </a:fld>
            <a:endParaRPr lang="de-DE" dirty="0"/>
          </a:p>
        </p:txBody>
      </p:sp>
      <p:graphicFrame>
        <p:nvGraphicFramePr>
          <p:cNvPr id="10" name="Table 9"/>
          <p:cNvGraphicFramePr>
            <a:graphicFrameLocks noGrp="1"/>
          </p:cNvGraphicFramePr>
          <p:nvPr>
            <p:extLst>
              <p:ext uri="{D42A27DB-BD31-4B8C-83A1-F6EECF244321}">
                <p14:modId xmlns:p14="http://schemas.microsoft.com/office/powerpoint/2010/main" val="1653019884"/>
              </p:ext>
            </p:extLst>
          </p:nvPr>
        </p:nvGraphicFramePr>
        <p:xfrm>
          <a:off x="283458" y="2509057"/>
          <a:ext cx="8692586" cy="3080190"/>
        </p:xfrm>
        <a:graphic>
          <a:graphicData uri="http://schemas.openxmlformats.org/drawingml/2006/table">
            <a:tbl>
              <a:tblPr firstRow="1" bandRow="1">
                <a:tableStyleId>{5C22544A-7EE6-4342-B048-85BDC9FD1C3A}</a:tableStyleId>
              </a:tblPr>
              <a:tblGrid>
                <a:gridCol w="2205099">
                  <a:extLst>
                    <a:ext uri="{9D8B030D-6E8A-4147-A177-3AD203B41FA5}">
                      <a16:colId xmlns:a16="http://schemas.microsoft.com/office/drawing/2014/main" xmlns="" val="20000"/>
                    </a:ext>
                  </a:extLst>
                </a:gridCol>
                <a:gridCol w="4384905">
                  <a:extLst>
                    <a:ext uri="{9D8B030D-6E8A-4147-A177-3AD203B41FA5}">
                      <a16:colId xmlns:a16="http://schemas.microsoft.com/office/drawing/2014/main" xmlns="" val="20001"/>
                    </a:ext>
                  </a:extLst>
                </a:gridCol>
                <a:gridCol w="2102582">
                  <a:extLst>
                    <a:ext uri="{9D8B030D-6E8A-4147-A177-3AD203B41FA5}">
                      <a16:colId xmlns:a16="http://schemas.microsoft.com/office/drawing/2014/main" xmlns="" val="20002"/>
                    </a:ext>
                  </a:extLst>
                </a:gridCol>
              </a:tblGrid>
              <a:tr h="538195">
                <a:tc>
                  <a:txBody>
                    <a:bodyPr/>
                    <a:lstStyle/>
                    <a:p>
                      <a:pPr algn="ctr"/>
                      <a:r>
                        <a:rPr lang="en-US" dirty="0"/>
                        <a:t>Situation</a:t>
                      </a:r>
                    </a:p>
                  </a:txBody>
                  <a:tcPr/>
                </a:tc>
                <a:tc>
                  <a:txBody>
                    <a:bodyPr/>
                    <a:lstStyle/>
                    <a:p>
                      <a:pPr algn="ctr"/>
                      <a:r>
                        <a:rPr lang="en-US" dirty="0"/>
                        <a:t>Regulation</a:t>
                      </a:r>
                    </a:p>
                  </a:txBody>
                  <a:tcPr/>
                </a:tc>
                <a:tc>
                  <a:txBody>
                    <a:bodyPr/>
                    <a:lstStyle/>
                    <a:p>
                      <a:pPr algn="ctr"/>
                      <a:r>
                        <a:rPr lang="en-US" dirty="0"/>
                        <a:t>Volunteer Action</a:t>
                      </a:r>
                    </a:p>
                  </a:txBody>
                  <a:tcPr/>
                </a:tc>
                <a:extLst>
                  <a:ext uri="{0D108BD9-81ED-4DB2-BD59-A6C34878D82A}">
                    <a16:rowId xmlns:a16="http://schemas.microsoft.com/office/drawing/2014/main" xmlns="" val="10000"/>
                  </a:ext>
                </a:extLst>
              </a:tr>
              <a:tr h="254199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t>Host parents are traveling w/o student; student stays in the home with another</a:t>
                      </a:r>
                      <a:r>
                        <a:rPr lang="en-US" sz="2000" baseline="0" dirty="0"/>
                        <a:t> trusted </a:t>
                      </a:r>
                      <a:r>
                        <a:rPr lang="en-US" sz="2000" baseline="0" dirty="0" smtClean="0"/>
                        <a:t>adult</a:t>
                      </a:r>
                      <a:endParaRPr lang="en-US" sz="2000" dirty="0"/>
                    </a:p>
                  </a:txBody>
                  <a:tcPr/>
                </a:tc>
                <a:tc>
                  <a:txBody>
                    <a:bodyPr/>
                    <a:lstStyle/>
                    <a:p>
                      <a:pPr marL="342900" marR="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a:solidFill>
                            <a:schemeClr val="dk1"/>
                          </a:solidFill>
                          <a:latin typeface="+mn-lt"/>
                          <a:ea typeface="+mn-ea"/>
                          <a:cs typeface="+mn-cs"/>
                        </a:rPr>
                        <a:t>Adult must be over the age of </a:t>
                      </a:r>
                      <a:r>
                        <a:rPr lang="en-US" sz="2000" kern="1200" dirty="0" smtClean="0">
                          <a:solidFill>
                            <a:schemeClr val="dk1"/>
                          </a:solidFill>
                          <a:latin typeface="+mn-lt"/>
                          <a:ea typeface="+mn-ea"/>
                          <a:cs typeface="+mn-cs"/>
                        </a:rPr>
                        <a:t>25</a:t>
                      </a:r>
                      <a:endParaRPr lang="en-US" sz="2000" kern="1200" dirty="0">
                        <a:solidFill>
                          <a:schemeClr val="dk1"/>
                        </a:solidFill>
                        <a:latin typeface="+mn-lt"/>
                        <a:ea typeface="+mn-ea"/>
                        <a:cs typeface="+mn-cs"/>
                      </a:endParaRPr>
                    </a:p>
                    <a:p>
                      <a:pPr marL="342900" marR="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a:solidFill>
                            <a:schemeClr val="dk1"/>
                          </a:solidFill>
                          <a:latin typeface="+mn-lt"/>
                          <a:ea typeface="+mn-ea"/>
                          <a:cs typeface="+mn-cs"/>
                        </a:rPr>
                        <a:t>Host family adds the adult to</a:t>
                      </a:r>
                      <a:r>
                        <a:rPr lang="en-US" sz="2000" b="1" kern="1200" dirty="0">
                          <a:solidFill>
                            <a:schemeClr val="dk1"/>
                          </a:solidFill>
                          <a:latin typeface="+mn-lt"/>
                          <a:ea typeface="+mn-ea"/>
                          <a:cs typeface="+mn-cs"/>
                        </a:rPr>
                        <a:t> their </a:t>
                      </a:r>
                      <a:r>
                        <a:rPr lang="en-US" sz="2000" kern="1200" dirty="0">
                          <a:solidFill>
                            <a:schemeClr val="dk1"/>
                          </a:solidFill>
                          <a:latin typeface="+mn-lt"/>
                          <a:ea typeface="+mn-ea"/>
                          <a:cs typeface="+mn-cs"/>
                        </a:rPr>
                        <a:t>HF application as an additional person in the </a:t>
                      </a:r>
                      <a:r>
                        <a:rPr lang="en-US" sz="2000" kern="1200" dirty="0" smtClean="0">
                          <a:solidFill>
                            <a:schemeClr val="dk1"/>
                          </a:solidFill>
                          <a:latin typeface="+mn-lt"/>
                          <a:ea typeface="+mn-ea"/>
                          <a:cs typeface="+mn-cs"/>
                        </a:rPr>
                        <a:t>home</a:t>
                      </a:r>
                    </a:p>
                    <a:p>
                      <a:pPr marL="342900" marR="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baseline="0" dirty="0" smtClean="0">
                          <a:solidFill>
                            <a:schemeClr val="dk1"/>
                          </a:solidFill>
                          <a:latin typeface="+mn-lt"/>
                          <a:ea typeface="+mn-ea"/>
                          <a:cs typeface="+mn-cs"/>
                        </a:rPr>
                        <a:t>New adult in household completes a CBC</a:t>
                      </a:r>
                      <a:endParaRPr lang="en-US" sz="2000" kern="1200" baseline="0" dirty="0">
                        <a:solidFill>
                          <a:schemeClr val="dk1"/>
                        </a:solidFill>
                        <a:latin typeface="+mn-lt"/>
                        <a:ea typeface="+mn-ea"/>
                        <a:cs typeface="+mn-cs"/>
                      </a:endParaRPr>
                    </a:p>
                    <a:p>
                      <a:pPr marL="342900" marR="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baseline="0" dirty="0">
                          <a:solidFill>
                            <a:schemeClr val="dk1"/>
                          </a:solidFill>
                          <a:latin typeface="+mn-lt"/>
                          <a:ea typeface="+mn-ea"/>
                          <a:cs typeface="+mn-cs"/>
                        </a:rPr>
                        <a:t>If the AR is the designated adult, a new AR is assigned by the </a:t>
                      </a:r>
                      <a:r>
                        <a:rPr lang="en-US" sz="2000" kern="1200" baseline="0" dirty="0" smtClean="0">
                          <a:solidFill>
                            <a:schemeClr val="dk1"/>
                          </a:solidFill>
                          <a:latin typeface="+mn-lt"/>
                          <a:ea typeface="+mn-ea"/>
                          <a:cs typeface="+mn-cs"/>
                        </a:rPr>
                        <a:t>FD</a:t>
                      </a:r>
                      <a:endParaRPr lang="en-US" sz="2000" kern="1200" baseline="0" dirty="0">
                        <a:solidFill>
                          <a:schemeClr val="dk1"/>
                        </a:solidFill>
                        <a:latin typeface="+mn-lt"/>
                        <a:ea typeface="+mn-ea"/>
                        <a:cs typeface="+mn-c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kern="1200" baseline="0" dirty="0" smtClean="0">
                          <a:solidFill>
                            <a:schemeClr val="dk1"/>
                          </a:solidFill>
                          <a:latin typeface="+mn-lt"/>
                          <a:ea typeface="+mn-ea"/>
                          <a:cs typeface="+mn-cs"/>
                        </a:rPr>
                        <a:t>Regularly ask families about upcoming travel. </a:t>
                      </a:r>
                      <a:r>
                        <a:rPr lang="en-US" sz="2000" kern="1200" dirty="0" smtClean="0">
                          <a:solidFill>
                            <a:schemeClr val="dk1"/>
                          </a:solidFill>
                          <a:latin typeface="+mn-lt"/>
                          <a:ea typeface="+mn-ea"/>
                          <a:cs typeface="+mn-cs"/>
                        </a:rPr>
                        <a:t>Talk </a:t>
                      </a:r>
                      <a:r>
                        <a:rPr lang="en-US" sz="2000" kern="1200" dirty="0">
                          <a:solidFill>
                            <a:schemeClr val="dk1"/>
                          </a:solidFill>
                          <a:latin typeface="+mn-lt"/>
                          <a:ea typeface="+mn-ea"/>
                          <a:cs typeface="+mn-cs"/>
                        </a:rPr>
                        <a:t>with family and make sure they add the adult to </a:t>
                      </a:r>
                      <a:r>
                        <a:rPr lang="en-US" sz="2000" b="1" kern="1200" dirty="0">
                          <a:solidFill>
                            <a:schemeClr val="dk1"/>
                          </a:solidFill>
                          <a:latin typeface="+mn-lt"/>
                          <a:ea typeface="+mn-ea"/>
                          <a:cs typeface="+mn-cs"/>
                        </a:rPr>
                        <a:t>their</a:t>
                      </a:r>
                      <a:r>
                        <a:rPr lang="en-US" sz="2000" kern="1200" dirty="0">
                          <a:solidFill>
                            <a:schemeClr val="dk1"/>
                          </a:solidFill>
                          <a:latin typeface="+mn-lt"/>
                          <a:ea typeface="+mn-ea"/>
                          <a:cs typeface="+mn-cs"/>
                        </a:rPr>
                        <a:t> </a:t>
                      </a:r>
                      <a:r>
                        <a:rPr lang="en-US" sz="2000" kern="1200" dirty="0" err="1">
                          <a:solidFill>
                            <a:schemeClr val="dk1"/>
                          </a:solidFill>
                          <a:latin typeface="+mn-lt"/>
                          <a:ea typeface="+mn-ea"/>
                          <a:cs typeface="+mn-cs"/>
                        </a:rPr>
                        <a:t>HF</a:t>
                      </a:r>
                      <a:r>
                        <a:rPr lang="en-US" sz="2000" kern="1200" dirty="0">
                          <a:solidFill>
                            <a:schemeClr val="dk1"/>
                          </a:solidFill>
                          <a:latin typeface="+mn-lt"/>
                          <a:ea typeface="+mn-ea"/>
                          <a:cs typeface="+mn-cs"/>
                        </a:rPr>
                        <a:t> </a:t>
                      </a:r>
                      <a:r>
                        <a:rPr lang="en-US" sz="2000" kern="1200" dirty="0" smtClean="0">
                          <a:solidFill>
                            <a:schemeClr val="dk1"/>
                          </a:solidFill>
                          <a:latin typeface="+mn-lt"/>
                          <a:ea typeface="+mn-ea"/>
                          <a:cs typeface="+mn-cs"/>
                        </a:rPr>
                        <a:t>application  </a:t>
                      </a:r>
                      <a:endParaRPr lang="en-US" sz="2000" kern="1200" dirty="0">
                        <a:solidFill>
                          <a:schemeClr val="dk1"/>
                        </a:solidFill>
                        <a:latin typeface="+mn-lt"/>
                        <a:ea typeface="+mn-ea"/>
                        <a:cs typeface="+mn-cs"/>
                      </a:endParaRPr>
                    </a:p>
                  </a:txBody>
                  <a:tcPr/>
                </a:tc>
                <a:extLst>
                  <a:ext uri="{0D108BD9-81ED-4DB2-BD59-A6C34878D82A}">
                    <a16:rowId xmlns:a16="http://schemas.microsoft.com/office/drawing/2014/main" xmlns="" val="10001"/>
                  </a:ext>
                </a:extLst>
              </a:tr>
            </a:tbl>
          </a:graphicData>
        </a:graphic>
      </p:graphicFrame>
      <p:pic>
        <p:nvPicPr>
          <p:cNvPr id="6" name="Picture 5"/>
          <p:cNvPicPr>
            <a:picLocks noChangeAspect="1"/>
          </p:cNvPicPr>
          <p:nvPr/>
        </p:nvPicPr>
        <p:blipFill>
          <a:blip r:embed="rId3"/>
          <a:stretch>
            <a:fillRect/>
          </a:stretch>
        </p:blipFill>
        <p:spPr>
          <a:xfrm>
            <a:off x="5483725" y="310505"/>
            <a:ext cx="3255546" cy="2017951"/>
          </a:xfrm>
          <a:prstGeom prst="rect">
            <a:avLst/>
          </a:prstGeom>
        </p:spPr>
      </p:pic>
    </p:spTree>
    <p:extLst>
      <p:ext uri="{BB962C8B-B14F-4D97-AF65-F5344CB8AC3E}">
        <p14:creationId xmlns:p14="http://schemas.microsoft.com/office/powerpoint/2010/main" val="151191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02AF653-AFFE-8747-9C0F-6D585FDF7A2F}" type="datetime1">
              <a:rPr lang="de-DE" smtClean="0"/>
              <a:t>01.12.2017</a:t>
            </a:fld>
            <a:endParaRPr lang="de-DE" dirty="0"/>
          </a:p>
        </p:txBody>
      </p:sp>
      <p:sp>
        <p:nvSpPr>
          <p:cNvPr id="4" name="Footer Placeholder 3"/>
          <p:cNvSpPr>
            <a:spLocks noGrp="1"/>
          </p:cNvSpPr>
          <p:nvPr>
            <p:ph type="ftr" sz="quarter" idx="11"/>
          </p:nvPr>
        </p:nvSpPr>
        <p:spPr/>
        <p:txBody>
          <a:bodyPr/>
          <a:lstStyle/>
          <a:p>
            <a:endParaRPr lang="de-DE" dirty="0"/>
          </a:p>
        </p:txBody>
      </p:sp>
      <p:sp>
        <p:nvSpPr>
          <p:cNvPr id="5" name="Slide Number Placeholder 4"/>
          <p:cNvSpPr>
            <a:spLocks noGrp="1"/>
          </p:cNvSpPr>
          <p:nvPr>
            <p:ph type="sldNum" sz="quarter" idx="12"/>
          </p:nvPr>
        </p:nvSpPr>
        <p:spPr/>
        <p:txBody>
          <a:bodyPr/>
          <a:lstStyle/>
          <a:p>
            <a:fld id="{1C79B7FB-38B4-3E47-9D74-957A0A38F6CB}" type="slidenum">
              <a:rPr lang="de-DE" smtClean="0"/>
              <a:t>9</a:t>
            </a:fld>
            <a:endParaRPr lang="de-DE" dirty="0"/>
          </a:p>
        </p:txBody>
      </p:sp>
      <p:graphicFrame>
        <p:nvGraphicFramePr>
          <p:cNvPr id="9" name="Table 8"/>
          <p:cNvGraphicFramePr>
            <a:graphicFrameLocks noGrp="1"/>
          </p:cNvGraphicFramePr>
          <p:nvPr>
            <p:extLst>
              <p:ext uri="{D42A27DB-BD31-4B8C-83A1-F6EECF244321}">
                <p14:modId xmlns:p14="http://schemas.microsoft.com/office/powerpoint/2010/main" val="1539171508"/>
              </p:ext>
            </p:extLst>
          </p:nvPr>
        </p:nvGraphicFramePr>
        <p:xfrm>
          <a:off x="310360" y="2756259"/>
          <a:ext cx="8426403" cy="2895600"/>
        </p:xfrm>
        <a:graphic>
          <a:graphicData uri="http://schemas.openxmlformats.org/drawingml/2006/table">
            <a:tbl>
              <a:tblPr firstRow="1" bandRow="1">
                <a:tableStyleId>{5C22544A-7EE6-4342-B048-85BDC9FD1C3A}</a:tableStyleId>
              </a:tblPr>
              <a:tblGrid>
                <a:gridCol w="2074025">
                  <a:extLst>
                    <a:ext uri="{9D8B030D-6E8A-4147-A177-3AD203B41FA5}">
                      <a16:colId xmlns:a16="http://schemas.microsoft.com/office/drawing/2014/main" xmlns="" val="20000"/>
                    </a:ext>
                  </a:extLst>
                </a:gridCol>
                <a:gridCol w="3287210">
                  <a:extLst>
                    <a:ext uri="{9D8B030D-6E8A-4147-A177-3AD203B41FA5}">
                      <a16:colId xmlns:a16="http://schemas.microsoft.com/office/drawing/2014/main" xmlns="" val="20001"/>
                    </a:ext>
                  </a:extLst>
                </a:gridCol>
                <a:gridCol w="3065168">
                  <a:extLst>
                    <a:ext uri="{9D8B030D-6E8A-4147-A177-3AD203B41FA5}">
                      <a16:colId xmlns:a16="http://schemas.microsoft.com/office/drawing/2014/main" xmlns="" val="20002"/>
                    </a:ext>
                  </a:extLst>
                </a:gridCol>
              </a:tblGrid>
              <a:tr h="0">
                <a:tc>
                  <a:txBody>
                    <a:bodyPr/>
                    <a:lstStyle/>
                    <a:p>
                      <a:pPr algn="ctr"/>
                      <a:r>
                        <a:rPr lang="en-US" dirty="0"/>
                        <a:t>Situation</a:t>
                      </a:r>
                    </a:p>
                  </a:txBody>
                  <a:tcPr/>
                </a:tc>
                <a:tc>
                  <a:txBody>
                    <a:bodyPr/>
                    <a:lstStyle/>
                    <a:p>
                      <a:pPr algn="ctr"/>
                      <a:r>
                        <a:rPr lang="en-US" dirty="0"/>
                        <a:t>Regulation</a:t>
                      </a:r>
                    </a:p>
                  </a:txBody>
                  <a:tcPr/>
                </a:tc>
                <a:tc>
                  <a:txBody>
                    <a:bodyPr/>
                    <a:lstStyle/>
                    <a:p>
                      <a:pPr algn="ctr"/>
                      <a:r>
                        <a:rPr lang="en-US" dirty="0"/>
                        <a:t>Volunteer Action</a:t>
                      </a:r>
                    </a:p>
                  </a:txBody>
                  <a:tcPr/>
                </a:tc>
                <a:extLst>
                  <a:ext uri="{0D108BD9-81ED-4DB2-BD59-A6C34878D82A}">
                    <a16:rowId xmlns:a16="http://schemas.microsoft.com/office/drawing/2014/main" xmlns="" val="10000"/>
                  </a:ext>
                </a:extLst>
              </a:tr>
              <a:tr h="370840">
                <a:tc>
                  <a: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latin typeface="+mn-lt"/>
                          <a:ea typeface="+mn-ea"/>
                          <a:cs typeface="+mn-cs"/>
                        </a:rPr>
                        <a:t>Student temporarily moves </a:t>
                      </a:r>
                      <a:r>
                        <a:rPr lang="en-US" sz="2000" b="1" kern="1200" dirty="0">
                          <a:solidFill>
                            <a:schemeClr val="dk1"/>
                          </a:solidFill>
                          <a:latin typeface="+mn-lt"/>
                          <a:ea typeface="+mn-ea"/>
                          <a:cs typeface="+mn-cs"/>
                        </a:rPr>
                        <a:t>outside</a:t>
                      </a:r>
                      <a:r>
                        <a:rPr lang="en-US" sz="2000" kern="1200" dirty="0">
                          <a:solidFill>
                            <a:schemeClr val="dk1"/>
                          </a:solidFill>
                          <a:latin typeface="+mn-lt"/>
                          <a:ea typeface="+mn-ea"/>
                          <a:cs typeface="+mn-cs"/>
                        </a:rPr>
                        <a:t> the </a:t>
                      </a:r>
                      <a:r>
                        <a:rPr lang="en-US" sz="2000" kern="1200" dirty="0" err="1">
                          <a:solidFill>
                            <a:schemeClr val="dk1"/>
                          </a:solidFill>
                          <a:latin typeface="+mn-lt"/>
                          <a:ea typeface="+mn-ea"/>
                          <a:cs typeface="+mn-cs"/>
                        </a:rPr>
                        <a:t>HF</a:t>
                      </a:r>
                      <a:r>
                        <a:rPr lang="en-US" sz="2000" kern="1200" dirty="0">
                          <a:solidFill>
                            <a:schemeClr val="dk1"/>
                          </a:solidFill>
                          <a:latin typeface="+mn-lt"/>
                          <a:ea typeface="+mn-ea"/>
                          <a:cs typeface="+mn-cs"/>
                        </a:rPr>
                        <a:t> home</a:t>
                      </a:r>
                    </a:p>
                  </a:txBody>
                  <a:tcPr/>
                </a:tc>
                <a:tc>
                  <a:txBody>
                    <a:bodyPr/>
                    <a:lstStyle/>
                    <a:p>
                      <a:pPr marL="342900" marR="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a:solidFill>
                            <a:schemeClr val="dk1"/>
                          </a:solidFill>
                          <a:latin typeface="+mn-lt"/>
                          <a:ea typeface="+mn-ea"/>
                          <a:cs typeface="+mn-cs"/>
                        </a:rPr>
                        <a:t>Inform</a:t>
                      </a:r>
                      <a:r>
                        <a:rPr lang="en-US" sz="2000" kern="1200" baseline="0" dirty="0">
                          <a:solidFill>
                            <a:schemeClr val="dk1"/>
                          </a:solidFill>
                          <a:latin typeface="+mn-lt"/>
                          <a:ea typeface="+mn-ea"/>
                          <a:cs typeface="+mn-cs"/>
                        </a:rPr>
                        <a:t> YFU (FD or SSM)</a:t>
                      </a:r>
                    </a:p>
                    <a:p>
                      <a:pPr marL="342900" marR="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a:solidFill>
                            <a:schemeClr val="dk1"/>
                          </a:solidFill>
                          <a:latin typeface="+mn-lt"/>
                          <a:ea typeface="+mn-ea"/>
                          <a:cs typeface="+mn-cs"/>
                        </a:rPr>
                        <a:t>Interim HF needs to complete</a:t>
                      </a:r>
                      <a:r>
                        <a:rPr lang="en-US" sz="2000" kern="1200" baseline="0" dirty="0">
                          <a:solidFill>
                            <a:schemeClr val="dk1"/>
                          </a:solidFill>
                          <a:latin typeface="+mn-lt"/>
                          <a:ea typeface="+mn-ea"/>
                          <a:cs typeface="+mn-cs"/>
                        </a:rPr>
                        <a:t> a HF </a:t>
                      </a:r>
                      <a:r>
                        <a:rPr lang="en-US" sz="2000" kern="1200" baseline="0" dirty="0" smtClean="0">
                          <a:solidFill>
                            <a:schemeClr val="dk1"/>
                          </a:solidFill>
                          <a:latin typeface="+mn-lt"/>
                          <a:ea typeface="+mn-ea"/>
                          <a:cs typeface="+mn-cs"/>
                        </a:rPr>
                        <a:t>application to provide YFU household info</a:t>
                      </a:r>
                      <a:endParaRPr lang="en-US" sz="2000" kern="1200" baseline="0" dirty="0">
                        <a:solidFill>
                          <a:schemeClr val="dk1"/>
                        </a:solidFill>
                        <a:latin typeface="+mn-lt"/>
                        <a:ea typeface="+mn-ea"/>
                        <a:cs typeface="+mn-cs"/>
                      </a:endParaRPr>
                    </a:p>
                    <a:p>
                      <a:pPr marL="342900" marR="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baseline="0" dirty="0">
                          <a:solidFill>
                            <a:schemeClr val="dk1"/>
                          </a:solidFill>
                          <a:latin typeface="+mn-lt"/>
                          <a:ea typeface="+mn-ea"/>
                          <a:cs typeface="+mn-cs"/>
                        </a:rPr>
                        <a:t>If the AR is the interim host parent, a new AR is assigned by the FD</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kern="1200" baseline="0" dirty="0" smtClean="0">
                          <a:solidFill>
                            <a:schemeClr val="dk1"/>
                          </a:solidFill>
                          <a:latin typeface="+mn-lt"/>
                          <a:ea typeface="+mn-ea"/>
                          <a:cs typeface="+mn-cs"/>
                        </a:rPr>
                        <a:t>Regularly ask families about upcoming travel. Confirm </a:t>
                      </a:r>
                      <a:r>
                        <a:rPr lang="en-US" sz="2000" kern="1200" baseline="0" dirty="0">
                          <a:solidFill>
                            <a:schemeClr val="dk1"/>
                          </a:solidFill>
                          <a:latin typeface="+mn-lt"/>
                          <a:ea typeface="+mn-ea"/>
                          <a:cs typeface="+mn-cs"/>
                        </a:rPr>
                        <a:t>with the </a:t>
                      </a:r>
                      <a:r>
                        <a:rPr lang="en-US" sz="2000" kern="1200" baseline="0" dirty="0" err="1">
                          <a:solidFill>
                            <a:schemeClr val="dk1"/>
                          </a:solidFill>
                          <a:latin typeface="+mn-lt"/>
                          <a:ea typeface="+mn-ea"/>
                          <a:cs typeface="+mn-cs"/>
                        </a:rPr>
                        <a:t>HF</a:t>
                      </a:r>
                      <a:r>
                        <a:rPr lang="en-US" sz="2000" kern="1200" baseline="0" dirty="0">
                          <a:solidFill>
                            <a:schemeClr val="dk1"/>
                          </a:solidFill>
                          <a:latin typeface="+mn-lt"/>
                          <a:ea typeface="+mn-ea"/>
                          <a:cs typeface="+mn-cs"/>
                        </a:rPr>
                        <a:t> that YFU staff have been informed. </a:t>
                      </a:r>
                      <a:endParaRPr lang="en-US" sz="2000" kern="1200" dirty="0">
                        <a:solidFill>
                          <a:schemeClr val="dk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latin typeface="+mn-lt"/>
                          <a:ea typeface="+mn-ea"/>
                          <a:cs typeface="+mn-cs"/>
                        </a:rPr>
                        <a:t>Talk with </a:t>
                      </a:r>
                      <a:r>
                        <a:rPr lang="en-US" sz="2000" kern="1200" dirty="0" err="1">
                          <a:solidFill>
                            <a:schemeClr val="dk1"/>
                          </a:solidFill>
                          <a:latin typeface="+mn-lt"/>
                          <a:ea typeface="+mn-ea"/>
                          <a:cs typeface="+mn-cs"/>
                        </a:rPr>
                        <a:t>HF</a:t>
                      </a:r>
                      <a:r>
                        <a:rPr lang="en-US" sz="2000" kern="1200" dirty="0">
                          <a:solidFill>
                            <a:schemeClr val="dk1"/>
                          </a:solidFill>
                          <a:latin typeface="+mn-lt"/>
                          <a:ea typeface="+mn-ea"/>
                          <a:cs typeface="+mn-cs"/>
                        </a:rPr>
                        <a:t> and Interim Family to ensure</a:t>
                      </a:r>
                      <a:r>
                        <a:rPr lang="en-US" sz="2000" kern="1200" baseline="0" dirty="0">
                          <a:solidFill>
                            <a:schemeClr val="dk1"/>
                          </a:solidFill>
                          <a:latin typeface="+mn-lt"/>
                          <a:ea typeface="+mn-ea"/>
                          <a:cs typeface="+mn-cs"/>
                        </a:rPr>
                        <a:t> that the Interim Family completes the </a:t>
                      </a:r>
                      <a:r>
                        <a:rPr lang="en-US" sz="2000" kern="1200" baseline="0" dirty="0" err="1">
                          <a:solidFill>
                            <a:schemeClr val="dk1"/>
                          </a:solidFill>
                          <a:latin typeface="+mn-lt"/>
                          <a:ea typeface="+mn-ea"/>
                          <a:cs typeface="+mn-cs"/>
                        </a:rPr>
                        <a:t>HF</a:t>
                      </a:r>
                      <a:r>
                        <a:rPr lang="en-US" sz="2000" kern="1200" baseline="0" dirty="0">
                          <a:solidFill>
                            <a:schemeClr val="dk1"/>
                          </a:solidFill>
                          <a:latin typeface="+mn-lt"/>
                          <a:ea typeface="+mn-ea"/>
                          <a:cs typeface="+mn-cs"/>
                        </a:rPr>
                        <a:t> application. </a:t>
                      </a:r>
                      <a:endParaRPr lang="en-US" sz="2000" kern="1200" dirty="0">
                        <a:solidFill>
                          <a:schemeClr val="dk1"/>
                        </a:solidFill>
                        <a:latin typeface="+mn-lt"/>
                        <a:ea typeface="+mn-ea"/>
                        <a:cs typeface="+mn-cs"/>
                      </a:endParaRPr>
                    </a:p>
                  </a:txBody>
                  <a:tcPr/>
                </a:tc>
                <a:extLst>
                  <a:ext uri="{0D108BD9-81ED-4DB2-BD59-A6C34878D82A}">
                    <a16:rowId xmlns:a16="http://schemas.microsoft.com/office/drawing/2014/main" xmlns="" val="10001"/>
                  </a:ext>
                </a:extLst>
              </a:tr>
            </a:tbl>
          </a:graphicData>
        </a:graphic>
      </p:graphicFrame>
      <p:pic>
        <p:nvPicPr>
          <p:cNvPr id="11" name="Picture 10"/>
          <p:cNvPicPr>
            <a:picLocks noChangeAspect="1"/>
          </p:cNvPicPr>
          <p:nvPr/>
        </p:nvPicPr>
        <p:blipFill>
          <a:blip r:embed="rId3"/>
          <a:stretch>
            <a:fillRect/>
          </a:stretch>
        </p:blipFill>
        <p:spPr>
          <a:xfrm>
            <a:off x="5481217" y="316477"/>
            <a:ext cx="3255546" cy="2017951"/>
          </a:xfrm>
          <a:prstGeom prst="rect">
            <a:avLst/>
          </a:prstGeom>
        </p:spPr>
      </p:pic>
      <p:sp>
        <p:nvSpPr>
          <p:cNvPr id="12" name="Rectangle 11"/>
          <p:cNvSpPr/>
          <p:nvPr/>
        </p:nvSpPr>
        <p:spPr>
          <a:xfrm>
            <a:off x="374020" y="316477"/>
            <a:ext cx="4786915" cy="954107"/>
          </a:xfrm>
          <a:prstGeom prst="rect">
            <a:avLst/>
          </a:prstGeom>
        </p:spPr>
        <p:txBody>
          <a:bodyPr wrap="square">
            <a:spAutoFit/>
          </a:bodyPr>
          <a:lstStyle/>
          <a:p>
            <a:r>
              <a:rPr lang="en-US" sz="2800" b="1" dirty="0">
                <a:solidFill>
                  <a:srgbClr val="642869"/>
                </a:solidFill>
                <a:latin typeface="National"/>
                <a:ea typeface="+mj-ea"/>
                <a:cs typeface="National-Bold"/>
              </a:rPr>
              <a:t>Student Moves- Temporary</a:t>
            </a:r>
            <a:br>
              <a:rPr lang="en-US" sz="2800" b="1" dirty="0">
                <a:solidFill>
                  <a:srgbClr val="642869"/>
                </a:solidFill>
                <a:latin typeface="National"/>
                <a:ea typeface="+mj-ea"/>
                <a:cs typeface="National-Bold"/>
              </a:rPr>
            </a:br>
            <a:r>
              <a:rPr lang="en-US" sz="2800" b="1" dirty="0">
                <a:solidFill>
                  <a:srgbClr val="642869"/>
                </a:solidFill>
                <a:latin typeface="National"/>
                <a:ea typeface="+mj-ea"/>
                <a:cs typeface="National-Bold"/>
              </a:rPr>
              <a:t> (6 days or fewer)</a:t>
            </a:r>
          </a:p>
        </p:txBody>
      </p:sp>
    </p:spTree>
    <p:extLst>
      <p:ext uri="{BB962C8B-B14F-4D97-AF65-F5344CB8AC3E}">
        <p14:creationId xmlns:p14="http://schemas.microsoft.com/office/powerpoint/2010/main" val="1894299935"/>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4820</TotalTime>
  <Words>3805</Words>
  <Application>Microsoft Office PowerPoint</Application>
  <PresentationFormat>On-screen Show (4:3)</PresentationFormat>
  <Paragraphs>333</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Courier New</vt:lpstr>
      <vt:lpstr>National</vt:lpstr>
      <vt:lpstr>National-Bold</vt:lpstr>
      <vt:lpstr>National-Book</vt:lpstr>
      <vt:lpstr>Wingdings</vt:lpstr>
      <vt:lpstr>Office-Design</vt:lpstr>
      <vt:lpstr>Compliance Webinar Overview for  Volunteers to Support YFU Students and Families </vt:lpstr>
      <vt:lpstr>Objectives for Webinar </vt:lpstr>
      <vt:lpstr>Limitations </vt:lpstr>
      <vt:lpstr>PowerPoint Presentation</vt:lpstr>
      <vt:lpstr>Golden Rule for Compliance</vt:lpstr>
      <vt:lpstr>Host Family Placement </vt:lpstr>
      <vt:lpstr>Regulations and Volunteer Actions</vt:lpstr>
      <vt:lpstr>Student Moves- Temporary  (6 days or fewer)</vt:lpstr>
      <vt:lpstr>PowerPoint Presentation</vt:lpstr>
      <vt:lpstr>Student Moves- 7 or more days</vt:lpstr>
      <vt:lpstr>Emergency Moves “student must be out today.”</vt:lpstr>
      <vt:lpstr>Requirements for Orientations</vt:lpstr>
      <vt:lpstr>YFU Orientations for IS</vt:lpstr>
      <vt:lpstr>YFU Orientations for SA</vt:lpstr>
      <vt:lpstr>Volunteer Action: Sign-In Sheets </vt:lpstr>
      <vt:lpstr>Critical Requirements for the AR</vt:lpstr>
      <vt:lpstr>AR MUST CONTACT YFU</vt:lpstr>
      <vt:lpstr>Wrap Up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AB</dc:creator>
  <cp:lastModifiedBy>Kristie Rotz</cp:lastModifiedBy>
  <cp:revision>421</cp:revision>
  <cp:lastPrinted>2015-04-21T20:41:43Z</cp:lastPrinted>
  <dcterms:created xsi:type="dcterms:W3CDTF">2015-02-25T10:04:01Z</dcterms:created>
  <dcterms:modified xsi:type="dcterms:W3CDTF">2017-12-01T16:48:51Z</dcterms:modified>
</cp:coreProperties>
</file>