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3" r:id="rId3"/>
    <p:sldId id="258" r:id="rId4"/>
    <p:sldId id="257" r:id="rId5"/>
    <p:sldId id="262" r:id="rId6"/>
    <p:sldId id="259" r:id="rId7"/>
    <p:sldId id="261" r:id="rId8"/>
    <p:sldId id="260" r:id="rId9"/>
    <p:sldId id="263" r:id="rId10"/>
    <p:sldId id="274" r:id="rId11"/>
    <p:sldId id="264" r:id="rId12"/>
    <p:sldId id="265" r:id="rId13"/>
    <p:sldId id="266" r:id="rId14"/>
    <p:sldId id="267" r:id="rId15"/>
    <p:sldId id="268" r:id="rId16"/>
    <p:sldId id="269" r:id="rId17"/>
    <p:sldId id="270" r:id="rId18"/>
    <p:sldId id="276"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869"/>
    <a:srgbClr val="535556"/>
    <a:srgbClr val="3C3C3B"/>
    <a:srgbClr val="461E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64391" autoAdjust="0"/>
  </p:normalViewPr>
  <p:slideViewPr>
    <p:cSldViewPr snapToGrid="0" snapToObjects="1">
      <p:cViewPr varScale="1">
        <p:scale>
          <a:sx n="76" d="100"/>
          <a:sy n="76" d="100"/>
        </p:scale>
        <p:origin x="26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D15AA-626A-4F91-B7FF-067AF3F6CE7E}" type="doc">
      <dgm:prSet loTypeId="urn:microsoft.com/office/officeart/2008/layout/HexagonCluster" loCatId="relationship" qsTypeId="urn:microsoft.com/office/officeart/2005/8/quickstyle/simple1" qsCatId="simple" csTypeId="urn:microsoft.com/office/officeart/2005/8/colors/accent3_1" csCatId="accent3" phldr="1"/>
      <dgm:spPr/>
    </dgm:pt>
    <dgm:pt modelId="{12C56FF7-9DD0-4471-8AE0-AAD8495ACD2B}">
      <dgm:prSet phldrT="[Text]" custT="1"/>
      <dgm:spPr/>
      <dgm:t>
        <a:bodyPr/>
        <a:lstStyle/>
        <a:p>
          <a:r>
            <a:rPr lang="en-US" sz="1400" dirty="0">
              <a:latin typeface="National" panose="02000503000000020004" pitchFamily="50" charset="0"/>
              <a:ea typeface="National" panose="02000503000000020004" pitchFamily="50" charset="0"/>
            </a:rPr>
            <a:t>Mutual Beneficial Relationship</a:t>
          </a:r>
        </a:p>
      </dgm:t>
    </dgm:pt>
    <dgm:pt modelId="{FA63C3A4-2EB5-4339-83EC-A8B53BAE0885}" type="parTrans" cxnId="{DD016A07-9418-4327-854F-52821612361C}">
      <dgm:prSet/>
      <dgm:spPr/>
      <dgm:t>
        <a:bodyPr/>
        <a:lstStyle/>
        <a:p>
          <a:endParaRPr lang="en-US"/>
        </a:p>
      </dgm:t>
    </dgm:pt>
    <dgm:pt modelId="{55A9E1FE-CE49-4E87-B399-6FCFC14A23F8}" type="sibTrans" cxnId="{DD016A07-9418-4327-854F-52821612361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4C260946-C761-42C8-9C18-7CDE2BB97795}">
      <dgm:prSet phldrT="[Text]" custT="1"/>
      <dgm:spPr/>
      <dgm:t>
        <a:bodyPr/>
        <a:lstStyle/>
        <a:p>
          <a:r>
            <a:rPr lang="en-US" sz="1200" dirty="0">
              <a:latin typeface="National" panose="02000503000000020004" pitchFamily="50" charset="0"/>
              <a:ea typeface="National" panose="02000503000000020004" pitchFamily="50" charset="0"/>
            </a:rPr>
            <a:t>Make </a:t>
          </a:r>
          <a:r>
            <a:rPr lang="en-US" sz="1200" dirty="0" err="1" smtClean="0">
              <a:latin typeface="National" panose="02000503000000020004" pitchFamily="50" charset="0"/>
              <a:ea typeface="National" panose="02000503000000020004" pitchFamily="50" charset="0"/>
            </a:rPr>
            <a:t>repping</a:t>
          </a:r>
          <a:r>
            <a:rPr lang="en-US" sz="1200" dirty="0" smtClean="0">
              <a:latin typeface="National" panose="02000503000000020004" pitchFamily="50" charset="0"/>
              <a:ea typeface="National" panose="02000503000000020004" pitchFamily="50" charset="0"/>
            </a:rPr>
            <a:t> </a:t>
          </a:r>
          <a:r>
            <a:rPr lang="en-US" sz="1200" dirty="0">
              <a:latin typeface="National" panose="02000503000000020004" pitchFamily="50" charset="0"/>
              <a:ea typeface="National" panose="02000503000000020004" pitchFamily="50" charset="0"/>
            </a:rPr>
            <a:t>easy and rewarding</a:t>
          </a:r>
        </a:p>
      </dgm:t>
    </dgm:pt>
    <dgm:pt modelId="{D591ECA2-CD6F-4865-AC09-4DEF04D755A2}" type="parTrans" cxnId="{F3C530AB-06A8-46CC-8904-7C96235F6A89}">
      <dgm:prSet/>
      <dgm:spPr/>
      <dgm:t>
        <a:bodyPr/>
        <a:lstStyle/>
        <a:p>
          <a:endParaRPr lang="en-US"/>
        </a:p>
      </dgm:t>
    </dgm:pt>
    <dgm:pt modelId="{41D67405-50FC-4248-8F97-30BB63E37BFD}" type="sibTrans" cxnId="{F3C530AB-06A8-46CC-8904-7C96235F6A8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92FB0C62-3F43-4FF1-8347-34311A5D210B}">
      <dgm:prSet phldrT="[Text]" custT="1"/>
      <dgm:spPr/>
      <dgm:t>
        <a:bodyPr/>
        <a:lstStyle/>
        <a:p>
          <a:r>
            <a:rPr lang="en-US" sz="1200" dirty="0">
              <a:latin typeface="National" panose="02000503000000020004" pitchFamily="50" charset="0"/>
              <a:ea typeface="National" panose="02000503000000020004" pitchFamily="50" charset="0"/>
            </a:rPr>
            <a:t>Successful exchange and adjustment</a:t>
          </a:r>
        </a:p>
      </dgm:t>
    </dgm:pt>
    <dgm:pt modelId="{6AFF7617-1857-4DE7-8626-52FFE1BE9993}" type="parTrans" cxnId="{31307524-0795-410D-9F2C-FACD3C8C55FA}">
      <dgm:prSet/>
      <dgm:spPr/>
      <dgm:t>
        <a:bodyPr/>
        <a:lstStyle/>
        <a:p>
          <a:endParaRPr lang="en-US"/>
        </a:p>
      </dgm:t>
    </dgm:pt>
    <dgm:pt modelId="{F52880E6-936E-4AD4-9CB1-D355ED5D3C88}" type="sibTrans" cxnId="{31307524-0795-410D-9F2C-FACD3C8C55F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10A097AB-ADD8-4A65-BE38-673E0FB0D292}" type="pres">
      <dgm:prSet presAssocID="{36FD15AA-626A-4F91-B7FF-067AF3F6CE7E}" presName="Name0" presStyleCnt="0">
        <dgm:presLayoutVars>
          <dgm:chMax val="21"/>
          <dgm:chPref val="21"/>
        </dgm:presLayoutVars>
      </dgm:prSet>
      <dgm:spPr/>
    </dgm:pt>
    <dgm:pt modelId="{50D01DC4-D2BE-4116-B884-7BAE14533C13}" type="pres">
      <dgm:prSet presAssocID="{12C56FF7-9DD0-4471-8AE0-AAD8495ACD2B}" presName="text1" presStyleCnt="0"/>
      <dgm:spPr/>
    </dgm:pt>
    <dgm:pt modelId="{DFAE1D0F-E169-4282-B09E-153C57E15525}" type="pres">
      <dgm:prSet presAssocID="{12C56FF7-9DD0-4471-8AE0-AAD8495ACD2B}" presName="textRepeatNode" presStyleLbl="alignNode1" presStyleIdx="0" presStyleCnt="3">
        <dgm:presLayoutVars>
          <dgm:chMax val="0"/>
          <dgm:chPref val="0"/>
          <dgm:bulletEnabled val="1"/>
        </dgm:presLayoutVars>
      </dgm:prSet>
      <dgm:spPr/>
      <dgm:t>
        <a:bodyPr/>
        <a:lstStyle/>
        <a:p>
          <a:endParaRPr lang="en-US"/>
        </a:p>
      </dgm:t>
    </dgm:pt>
    <dgm:pt modelId="{CACA59F5-7DE6-4E70-9012-6D98E6E74EBC}" type="pres">
      <dgm:prSet presAssocID="{12C56FF7-9DD0-4471-8AE0-AAD8495ACD2B}" presName="textaccent1" presStyleCnt="0"/>
      <dgm:spPr/>
    </dgm:pt>
    <dgm:pt modelId="{667A82BD-80FB-4DE0-90FF-E51258C5AAEA}" type="pres">
      <dgm:prSet presAssocID="{12C56FF7-9DD0-4471-8AE0-AAD8495ACD2B}" presName="accentRepeatNode" presStyleLbl="solidAlignAcc1" presStyleIdx="0" presStyleCnt="6"/>
      <dgm:spPr/>
    </dgm:pt>
    <dgm:pt modelId="{3A3C9F6D-4245-4772-83B3-EC6DCE08A63B}" type="pres">
      <dgm:prSet presAssocID="{55A9E1FE-CE49-4E87-B399-6FCFC14A23F8}" presName="image1" presStyleCnt="0"/>
      <dgm:spPr/>
    </dgm:pt>
    <dgm:pt modelId="{1019F9DA-B645-498E-802F-9F574BE913EE}" type="pres">
      <dgm:prSet presAssocID="{55A9E1FE-CE49-4E87-B399-6FCFC14A23F8}" presName="imageRepeatNode" presStyleLbl="alignAcc1" presStyleIdx="0" presStyleCnt="3"/>
      <dgm:spPr/>
      <dgm:t>
        <a:bodyPr/>
        <a:lstStyle/>
        <a:p>
          <a:endParaRPr lang="en-US"/>
        </a:p>
      </dgm:t>
    </dgm:pt>
    <dgm:pt modelId="{5E1FD34A-B8FF-48D8-94D5-626BFB47F986}" type="pres">
      <dgm:prSet presAssocID="{55A9E1FE-CE49-4E87-B399-6FCFC14A23F8}" presName="imageaccent1" presStyleCnt="0"/>
      <dgm:spPr/>
    </dgm:pt>
    <dgm:pt modelId="{B2816B5E-A9CC-4201-8C7A-E73C46DEFC06}" type="pres">
      <dgm:prSet presAssocID="{55A9E1FE-CE49-4E87-B399-6FCFC14A23F8}" presName="accentRepeatNode" presStyleLbl="solidAlignAcc1" presStyleIdx="1" presStyleCnt="6"/>
      <dgm:spPr/>
    </dgm:pt>
    <dgm:pt modelId="{DFF4334F-B5C1-42F4-AD3C-8A09DB7D45B6}" type="pres">
      <dgm:prSet presAssocID="{4C260946-C761-42C8-9C18-7CDE2BB97795}" presName="text2" presStyleCnt="0"/>
      <dgm:spPr/>
    </dgm:pt>
    <dgm:pt modelId="{00DE98ED-66CE-413E-B515-AE94DBD2C960}" type="pres">
      <dgm:prSet presAssocID="{4C260946-C761-42C8-9C18-7CDE2BB97795}" presName="textRepeatNode" presStyleLbl="alignNode1" presStyleIdx="1" presStyleCnt="3">
        <dgm:presLayoutVars>
          <dgm:chMax val="0"/>
          <dgm:chPref val="0"/>
          <dgm:bulletEnabled val="1"/>
        </dgm:presLayoutVars>
      </dgm:prSet>
      <dgm:spPr/>
      <dgm:t>
        <a:bodyPr/>
        <a:lstStyle/>
        <a:p>
          <a:endParaRPr lang="en-US"/>
        </a:p>
      </dgm:t>
    </dgm:pt>
    <dgm:pt modelId="{8BA52E27-539B-400D-B431-B64E9338C7B0}" type="pres">
      <dgm:prSet presAssocID="{4C260946-C761-42C8-9C18-7CDE2BB97795}" presName="textaccent2" presStyleCnt="0"/>
      <dgm:spPr/>
    </dgm:pt>
    <dgm:pt modelId="{A6A4A752-72B6-4361-BC19-802E73DB1E84}" type="pres">
      <dgm:prSet presAssocID="{4C260946-C761-42C8-9C18-7CDE2BB97795}" presName="accentRepeatNode" presStyleLbl="solidAlignAcc1" presStyleIdx="2" presStyleCnt="6"/>
      <dgm:spPr/>
    </dgm:pt>
    <dgm:pt modelId="{B8C5E4B5-318B-4045-8267-80290497A3A3}" type="pres">
      <dgm:prSet presAssocID="{41D67405-50FC-4248-8F97-30BB63E37BFD}" presName="image2" presStyleCnt="0"/>
      <dgm:spPr/>
    </dgm:pt>
    <dgm:pt modelId="{BCDCC3A5-2FAD-4D90-AA31-313F4D44C4BC}" type="pres">
      <dgm:prSet presAssocID="{41D67405-50FC-4248-8F97-30BB63E37BFD}" presName="imageRepeatNode" presStyleLbl="alignAcc1" presStyleIdx="1" presStyleCnt="3"/>
      <dgm:spPr/>
      <dgm:t>
        <a:bodyPr/>
        <a:lstStyle/>
        <a:p>
          <a:endParaRPr lang="en-US"/>
        </a:p>
      </dgm:t>
    </dgm:pt>
    <dgm:pt modelId="{3764A93E-B665-4E4D-BDC7-123790CF10D0}" type="pres">
      <dgm:prSet presAssocID="{41D67405-50FC-4248-8F97-30BB63E37BFD}" presName="imageaccent2" presStyleCnt="0"/>
      <dgm:spPr/>
    </dgm:pt>
    <dgm:pt modelId="{B806B84C-A023-4C97-A50B-8D352BEE6FCE}" type="pres">
      <dgm:prSet presAssocID="{41D67405-50FC-4248-8F97-30BB63E37BFD}" presName="accentRepeatNode" presStyleLbl="solidAlignAcc1" presStyleIdx="3" presStyleCnt="6"/>
      <dgm:spPr/>
    </dgm:pt>
    <dgm:pt modelId="{46B08A75-0F69-402F-A42D-5220DE6159A9}" type="pres">
      <dgm:prSet presAssocID="{92FB0C62-3F43-4FF1-8347-34311A5D210B}" presName="text3" presStyleCnt="0"/>
      <dgm:spPr/>
    </dgm:pt>
    <dgm:pt modelId="{FF1E93A7-F0AD-4FF7-B2E0-E701615285E7}" type="pres">
      <dgm:prSet presAssocID="{92FB0C62-3F43-4FF1-8347-34311A5D210B}" presName="textRepeatNode" presStyleLbl="alignNode1" presStyleIdx="2" presStyleCnt="3">
        <dgm:presLayoutVars>
          <dgm:chMax val="0"/>
          <dgm:chPref val="0"/>
          <dgm:bulletEnabled val="1"/>
        </dgm:presLayoutVars>
      </dgm:prSet>
      <dgm:spPr/>
      <dgm:t>
        <a:bodyPr/>
        <a:lstStyle/>
        <a:p>
          <a:endParaRPr lang="en-US"/>
        </a:p>
      </dgm:t>
    </dgm:pt>
    <dgm:pt modelId="{9518D2F5-67E0-41B4-99E5-A2162EBA17D7}" type="pres">
      <dgm:prSet presAssocID="{92FB0C62-3F43-4FF1-8347-34311A5D210B}" presName="textaccent3" presStyleCnt="0"/>
      <dgm:spPr/>
    </dgm:pt>
    <dgm:pt modelId="{29818490-9E4D-40EB-877D-AFCD090455BD}" type="pres">
      <dgm:prSet presAssocID="{92FB0C62-3F43-4FF1-8347-34311A5D210B}" presName="accentRepeatNode" presStyleLbl="solidAlignAcc1" presStyleIdx="4" presStyleCnt="6"/>
      <dgm:spPr/>
    </dgm:pt>
    <dgm:pt modelId="{B13FBBDC-EC97-4E9F-848B-ED5B3371837B}" type="pres">
      <dgm:prSet presAssocID="{F52880E6-936E-4AD4-9CB1-D355ED5D3C88}" presName="image3" presStyleCnt="0"/>
      <dgm:spPr/>
    </dgm:pt>
    <dgm:pt modelId="{C35D7A88-2AC4-4310-819C-131234C22303}" type="pres">
      <dgm:prSet presAssocID="{F52880E6-936E-4AD4-9CB1-D355ED5D3C88}" presName="imageRepeatNode" presStyleLbl="alignAcc1" presStyleIdx="2" presStyleCnt="3" custScaleX="99168" custScaleY="97578"/>
      <dgm:spPr/>
      <dgm:t>
        <a:bodyPr/>
        <a:lstStyle/>
        <a:p>
          <a:endParaRPr lang="en-US"/>
        </a:p>
      </dgm:t>
    </dgm:pt>
    <dgm:pt modelId="{2DAC5FB6-46D8-4369-A98D-3156B27F7A63}" type="pres">
      <dgm:prSet presAssocID="{F52880E6-936E-4AD4-9CB1-D355ED5D3C88}" presName="imageaccent3" presStyleCnt="0"/>
      <dgm:spPr/>
    </dgm:pt>
    <dgm:pt modelId="{0E64491A-9FB6-4F09-8E61-207729ED9C0E}" type="pres">
      <dgm:prSet presAssocID="{F52880E6-936E-4AD4-9CB1-D355ED5D3C88}" presName="accentRepeatNode" presStyleLbl="solidAlignAcc1" presStyleIdx="5" presStyleCnt="6"/>
      <dgm:spPr/>
    </dgm:pt>
  </dgm:ptLst>
  <dgm:cxnLst>
    <dgm:cxn modelId="{D8E6032D-924B-42C1-9297-9AEFC5E9A966}" type="presOf" srcId="{92FB0C62-3F43-4FF1-8347-34311A5D210B}" destId="{FF1E93A7-F0AD-4FF7-B2E0-E701615285E7}" srcOrd="0" destOrd="0" presId="urn:microsoft.com/office/officeart/2008/layout/HexagonCluster"/>
    <dgm:cxn modelId="{D3086AF1-E3E7-435D-935D-A1B5CD63E5CF}" type="presOf" srcId="{41D67405-50FC-4248-8F97-30BB63E37BFD}" destId="{BCDCC3A5-2FAD-4D90-AA31-313F4D44C4BC}" srcOrd="0" destOrd="0" presId="urn:microsoft.com/office/officeart/2008/layout/HexagonCluster"/>
    <dgm:cxn modelId="{DD016A07-9418-4327-854F-52821612361C}" srcId="{36FD15AA-626A-4F91-B7FF-067AF3F6CE7E}" destId="{12C56FF7-9DD0-4471-8AE0-AAD8495ACD2B}" srcOrd="0" destOrd="0" parTransId="{FA63C3A4-2EB5-4339-83EC-A8B53BAE0885}" sibTransId="{55A9E1FE-CE49-4E87-B399-6FCFC14A23F8}"/>
    <dgm:cxn modelId="{A1DE8C62-6BB4-4FAF-B22A-E002E232DF22}" type="presOf" srcId="{12C56FF7-9DD0-4471-8AE0-AAD8495ACD2B}" destId="{DFAE1D0F-E169-4282-B09E-153C57E15525}" srcOrd="0" destOrd="0" presId="urn:microsoft.com/office/officeart/2008/layout/HexagonCluster"/>
    <dgm:cxn modelId="{6757ADC6-5C72-4998-ACC1-371004ADE7B1}" type="presOf" srcId="{F52880E6-936E-4AD4-9CB1-D355ED5D3C88}" destId="{C35D7A88-2AC4-4310-819C-131234C22303}" srcOrd="0" destOrd="0" presId="urn:microsoft.com/office/officeart/2008/layout/HexagonCluster"/>
    <dgm:cxn modelId="{0AFE2D23-6C99-4D96-8DC3-6A5189E16E68}" type="presOf" srcId="{36FD15AA-626A-4F91-B7FF-067AF3F6CE7E}" destId="{10A097AB-ADD8-4A65-BE38-673E0FB0D292}" srcOrd="0" destOrd="0" presId="urn:microsoft.com/office/officeart/2008/layout/HexagonCluster"/>
    <dgm:cxn modelId="{31307524-0795-410D-9F2C-FACD3C8C55FA}" srcId="{36FD15AA-626A-4F91-B7FF-067AF3F6CE7E}" destId="{92FB0C62-3F43-4FF1-8347-34311A5D210B}" srcOrd="2" destOrd="0" parTransId="{6AFF7617-1857-4DE7-8626-52FFE1BE9993}" sibTransId="{F52880E6-936E-4AD4-9CB1-D355ED5D3C88}"/>
    <dgm:cxn modelId="{9E802F17-7E7F-463D-B2AE-8A2F03827031}" type="presOf" srcId="{55A9E1FE-CE49-4E87-B399-6FCFC14A23F8}" destId="{1019F9DA-B645-498E-802F-9F574BE913EE}" srcOrd="0" destOrd="0" presId="urn:microsoft.com/office/officeart/2008/layout/HexagonCluster"/>
    <dgm:cxn modelId="{F3C530AB-06A8-46CC-8904-7C96235F6A89}" srcId="{36FD15AA-626A-4F91-B7FF-067AF3F6CE7E}" destId="{4C260946-C761-42C8-9C18-7CDE2BB97795}" srcOrd="1" destOrd="0" parTransId="{D591ECA2-CD6F-4865-AC09-4DEF04D755A2}" sibTransId="{41D67405-50FC-4248-8F97-30BB63E37BFD}"/>
    <dgm:cxn modelId="{63B0E749-16FF-44D2-95D6-0378A9309BDD}" type="presOf" srcId="{4C260946-C761-42C8-9C18-7CDE2BB97795}" destId="{00DE98ED-66CE-413E-B515-AE94DBD2C960}" srcOrd="0" destOrd="0" presId="urn:microsoft.com/office/officeart/2008/layout/HexagonCluster"/>
    <dgm:cxn modelId="{6F0BA56B-E88A-4360-84F4-2B7B9CCD733C}" type="presParOf" srcId="{10A097AB-ADD8-4A65-BE38-673E0FB0D292}" destId="{50D01DC4-D2BE-4116-B884-7BAE14533C13}" srcOrd="0" destOrd="0" presId="urn:microsoft.com/office/officeart/2008/layout/HexagonCluster"/>
    <dgm:cxn modelId="{B53ADCCD-FB8F-419E-B9D7-F1D89AA26136}" type="presParOf" srcId="{50D01DC4-D2BE-4116-B884-7BAE14533C13}" destId="{DFAE1D0F-E169-4282-B09E-153C57E15525}" srcOrd="0" destOrd="0" presId="urn:microsoft.com/office/officeart/2008/layout/HexagonCluster"/>
    <dgm:cxn modelId="{EFC37CCC-6CFA-43D0-AF00-46FE8270209A}" type="presParOf" srcId="{10A097AB-ADD8-4A65-BE38-673E0FB0D292}" destId="{CACA59F5-7DE6-4E70-9012-6D98E6E74EBC}" srcOrd="1" destOrd="0" presId="urn:microsoft.com/office/officeart/2008/layout/HexagonCluster"/>
    <dgm:cxn modelId="{3F230284-1AD9-45C0-A123-4AB21CFAE8AD}" type="presParOf" srcId="{CACA59F5-7DE6-4E70-9012-6D98E6E74EBC}" destId="{667A82BD-80FB-4DE0-90FF-E51258C5AAEA}" srcOrd="0" destOrd="0" presId="urn:microsoft.com/office/officeart/2008/layout/HexagonCluster"/>
    <dgm:cxn modelId="{DC3E3A09-2C98-47B3-8AA3-5D31EE8FC876}" type="presParOf" srcId="{10A097AB-ADD8-4A65-BE38-673E0FB0D292}" destId="{3A3C9F6D-4245-4772-83B3-EC6DCE08A63B}" srcOrd="2" destOrd="0" presId="urn:microsoft.com/office/officeart/2008/layout/HexagonCluster"/>
    <dgm:cxn modelId="{E60ED88E-105F-4B91-B93E-CDB6AC0E3494}" type="presParOf" srcId="{3A3C9F6D-4245-4772-83B3-EC6DCE08A63B}" destId="{1019F9DA-B645-498E-802F-9F574BE913EE}" srcOrd="0" destOrd="0" presId="urn:microsoft.com/office/officeart/2008/layout/HexagonCluster"/>
    <dgm:cxn modelId="{1A975192-09B6-466F-AD30-D6630ABA323E}" type="presParOf" srcId="{10A097AB-ADD8-4A65-BE38-673E0FB0D292}" destId="{5E1FD34A-B8FF-48D8-94D5-626BFB47F986}" srcOrd="3" destOrd="0" presId="urn:microsoft.com/office/officeart/2008/layout/HexagonCluster"/>
    <dgm:cxn modelId="{4DE76963-5CC7-43A1-AAEE-C01274F42470}" type="presParOf" srcId="{5E1FD34A-B8FF-48D8-94D5-626BFB47F986}" destId="{B2816B5E-A9CC-4201-8C7A-E73C46DEFC06}" srcOrd="0" destOrd="0" presId="urn:microsoft.com/office/officeart/2008/layout/HexagonCluster"/>
    <dgm:cxn modelId="{2E37D890-F502-479A-8768-F78DA36D68BC}" type="presParOf" srcId="{10A097AB-ADD8-4A65-BE38-673E0FB0D292}" destId="{DFF4334F-B5C1-42F4-AD3C-8A09DB7D45B6}" srcOrd="4" destOrd="0" presId="urn:microsoft.com/office/officeart/2008/layout/HexagonCluster"/>
    <dgm:cxn modelId="{1E558AEA-5490-49C3-9FF9-2957B42DC492}" type="presParOf" srcId="{DFF4334F-B5C1-42F4-AD3C-8A09DB7D45B6}" destId="{00DE98ED-66CE-413E-B515-AE94DBD2C960}" srcOrd="0" destOrd="0" presId="urn:microsoft.com/office/officeart/2008/layout/HexagonCluster"/>
    <dgm:cxn modelId="{5924A11A-3D6C-4750-9C5B-3D026765B59E}" type="presParOf" srcId="{10A097AB-ADD8-4A65-BE38-673E0FB0D292}" destId="{8BA52E27-539B-400D-B431-B64E9338C7B0}" srcOrd="5" destOrd="0" presId="urn:microsoft.com/office/officeart/2008/layout/HexagonCluster"/>
    <dgm:cxn modelId="{F9888F0C-9147-459E-BE14-355C059F97DF}" type="presParOf" srcId="{8BA52E27-539B-400D-B431-B64E9338C7B0}" destId="{A6A4A752-72B6-4361-BC19-802E73DB1E84}" srcOrd="0" destOrd="0" presId="urn:microsoft.com/office/officeart/2008/layout/HexagonCluster"/>
    <dgm:cxn modelId="{B5A82CBD-C675-4733-8379-B30ADBE18005}" type="presParOf" srcId="{10A097AB-ADD8-4A65-BE38-673E0FB0D292}" destId="{B8C5E4B5-318B-4045-8267-80290497A3A3}" srcOrd="6" destOrd="0" presId="urn:microsoft.com/office/officeart/2008/layout/HexagonCluster"/>
    <dgm:cxn modelId="{59C57D23-E969-4404-89DA-8A8E2460AF7D}" type="presParOf" srcId="{B8C5E4B5-318B-4045-8267-80290497A3A3}" destId="{BCDCC3A5-2FAD-4D90-AA31-313F4D44C4BC}" srcOrd="0" destOrd="0" presId="urn:microsoft.com/office/officeart/2008/layout/HexagonCluster"/>
    <dgm:cxn modelId="{0C3E5895-2227-4DF2-857F-6A3764E8C532}" type="presParOf" srcId="{10A097AB-ADD8-4A65-BE38-673E0FB0D292}" destId="{3764A93E-B665-4E4D-BDC7-123790CF10D0}" srcOrd="7" destOrd="0" presId="urn:microsoft.com/office/officeart/2008/layout/HexagonCluster"/>
    <dgm:cxn modelId="{61A5DE34-773E-4FBA-B3E0-57743B3053B6}" type="presParOf" srcId="{3764A93E-B665-4E4D-BDC7-123790CF10D0}" destId="{B806B84C-A023-4C97-A50B-8D352BEE6FCE}" srcOrd="0" destOrd="0" presId="urn:microsoft.com/office/officeart/2008/layout/HexagonCluster"/>
    <dgm:cxn modelId="{D463E6DE-5FE5-4E46-AC4E-54DC7E25DC60}" type="presParOf" srcId="{10A097AB-ADD8-4A65-BE38-673E0FB0D292}" destId="{46B08A75-0F69-402F-A42D-5220DE6159A9}" srcOrd="8" destOrd="0" presId="urn:microsoft.com/office/officeart/2008/layout/HexagonCluster"/>
    <dgm:cxn modelId="{F2DB9400-9AF8-4574-87BE-75E1BDF0ADED}" type="presParOf" srcId="{46B08A75-0F69-402F-A42D-5220DE6159A9}" destId="{FF1E93A7-F0AD-4FF7-B2E0-E701615285E7}" srcOrd="0" destOrd="0" presId="urn:microsoft.com/office/officeart/2008/layout/HexagonCluster"/>
    <dgm:cxn modelId="{901317D7-BAD9-4780-B295-5236D45A1969}" type="presParOf" srcId="{10A097AB-ADD8-4A65-BE38-673E0FB0D292}" destId="{9518D2F5-67E0-41B4-99E5-A2162EBA17D7}" srcOrd="9" destOrd="0" presId="urn:microsoft.com/office/officeart/2008/layout/HexagonCluster"/>
    <dgm:cxn modelId="{835BA9DA-1481-44E7-AF32-8D2C54D7D453}" type="presParOf" srcId="{9518D2F5-67E0-41B4-99E5-A2162EBA17D7}" destId="{29818490-9E4D-40EB-877D-AFCD090455BD}" srcOrd="0" destOrd="0" presId="urn:microsoft.com/office/officeart/2008/layout/HexagonCluster"/>
    <dgm:cxn modelId="{DE92F902-DA2F-4D64-9813-29B36726807E}" type="presParOf" srcId="{10A097AB-ADD8-4A65-BE38-673E0FB0D292}" destId="{B13FBBDC-EC97-4E9F-848B-ED5B3371837B}" srcOrd="10" destOrd="0" presId="urn:microsoft.com/office/officeart/2008/layout/HexagonCluster"/>
    <dgm:cxn modelId="{E88F31A8-995C-47F3-9BF6-57540FCEB378}" type="presParOf" srcId="{B13FBBDC-EC97-4E9F-848B-ED5B3371837B}" destId="{C35D7A88-2AC4-4310-819C-131234C22303}" srcOrd="0" destOrd="0" presId="urn:microsoft.com/office/officeart/2008/layout/HexagonCluster"/>
    <dgm:cxn modelId="{CE125FE9-BE42-4C00-ADBA-FEC3CFF05FFE}" type="presParOf" srcId="{10A097AB-ADD8-4A65-BE38-673E0FB0D292}" destId="{2DAC5FB6-46D8-4369-A98D-3156B27F7A63}" srcOrd="11" destOrd="0" presId="urn:microsoft.com/office/officeart/2008/layout/HexagonCluster"/>
    <dgm:cxn modelId="{BE26F365-DC33-4EC8-9619-C23F39E65CE0}" type="presParOf" srcId="{2DAC5FB6-46D8-4369-A98D-3156B27F7A63}" destId="{0E64491A-9FB6-4F09-8E61-207729ED9C0E}"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E1D0F-E169-4282-B09E-153C57E15525}">
      <dsp:nvSpPr>
        <dsp:cNvPr id="0" name=""/>
        <dsp:cNvSpPr/>
      </dsp:nvSpPr>
      <dsp:spPr>
        <a:xfrm>
          <a:off x="1464259" y="2497143"/>
          <a:ext cx="1712976" cy="1476884"/>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a:latin typeface="National" panose="02000503000000020004" pitchFamily="50" charset="0"/>
              <a:ea typeface="National" panose="02000503000000020004" pitchFamily="50" charset="0"/>
            </a:rPr>
            <a:t>Mutual Beneficial Relationship</a:t>
          </a:r>
        </a:p>
      </dsp:txBody>
      <dsp:txXfrm>
        <a:off x="1730081" y="2726328"/>
        <a:ext cx="1181332" cy="1018514"/>
      </dsp:txXfrm>
    </dsp:sp>
    <dsp:sp modelId="{667A82BD-80FB-4DE0-90FF-E51258C5AAEA}">
      <dsp:nvSpPr>
        <dsp:cNvPr id="0" name=""/>
        <dsp:cNvSpPr/>
      </dsp:nvSpPr>
      <dsp:spPr>
        <a:xfrm>
          <a:off x="1508759" y="3149157"/>
          <a:ext cx="200558" cy="17285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19F9DA-B645-498E-802F-9F574BE913EE}">
      <dsp:nvSpPr>
        <dsp:cNvPr id="0" name=""/>
        <dsp:cNvSpPr/>
      </dsp:nvSpPr>
      <dsp:spPr>
        <a:xfrm>
          <a:off x="0" y="1703878"/>
          <a:ext cx="1712976" cy="147688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16B5E-A9CC-4201-8C7A-E73C46DEFC06}">
      <dsp:nvSpPr>
        <dsp:cNvPr id="0" name=""/>
        <dsp:cNvSpPr/>
      </dsp:nvSpPr>
      <dsp:spPr>
        <a:xfrm>
          <a:off x="1166164" y="2985665"/>
          <a:ext cx="200558" cy="17285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DE98ED-66CE-413E-B515-AE94DBD2C960}">
      <dsp:nvSpPr>
        <dsp:cNvPr id="0" name=""/>
        <dsp:cNvSpPr/>
      </dsp:nvSpPr>
      <dsp:spPr>
        <a:xfrm>
          <a:off x="2923641" y="1686320"/>
          <a:ext cx="1712976" cy="1476884"/>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a:latin typeface="National" panose="02000503000000020004" pitchFamily="50" charset="0"/>
              <a:ea typeface="National" panose="02000503000000020004" pitchFamily="50" charset="0"/>
            </a:rPr>
            <a:t>Make </a:t>
          </a:r>
          <a:r>
            <a:rPr lang="en-US" sz="1200" kern="1200" dirty="0" err="1" smtClean="0">
              <a:latin typeface="National" panose="02000503000000020004" pitchFamily="50" charset="0"/>
              <a:ea typeface="National" panose="02000503000000020004" pitchFamily="50" charset="0"/>
            </a:rPr>
            <a:t>repping</a:t>
          </a:r>
          <a:r>
            <a:rPr lang="en-US" sz="1200" kern="1200" dirty="0" smtClean="0">
              <a:latin typeface="National" panose="02000503000000020004" pitchFamily="50" charset="0"/>
              <a:ea typeface="National" panose="02000503000000020004" pitchFamily="50" charset="0"/>
            </a:rPr>
            <a:t> </a:t>
          </a:r>
          <a:r>
            <a:rPr lang="en-US" sz="1200" kern="1200" dirty="0">
              <a:latin typeface="National" panose="02000503000000020004" pitchFamily="50" charset="0"/>
              <a:ea typeface="National" panose="02000503000000020004" pitchFamily="50" charset="0"/>
            </a:rPr>
            <a:t>easy and rewarding</a:t>
          </a:r>
        </a:p>
      </dsp:txBody>
      <dsp:txXfrm>
        <a:off x="3189463" y="1915505"/>
        <a:ext cx="1181332" cy="1018514"/>
      </dsp:txXfrm>
    </dsp:sp>
    <dsp:sp modelId="{A6A4A752-72B6-4361-BC19-802E73DB1E84}">
      <dsp:nvSpPr>
        <dsp:cNvPr id="0" name=""/>
        <dsp:cNvSpPr/>
      </dsp:nvSpPr>
      <dsp:spPr>
        <a:xfrm>
          <a:off x="4094683" y="2966546"/>
          <a:ext cx="200558" cy="17285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CC3A5-2FAD-4D90-AA31-313F4D44C4BC}">
      <dsp:nvSpPr>
        <dsp:cNvPr id="0" name=""/>
        <dsp:cNvSpPr/>
      </dsp:nvSpPr>
      <dsp:spPr>
        <a:xfrm>
          <a:off x="4383024" y="2497143"/>
          <a:ext cx="1712976" cy="147688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06B84C-A023-4C97-A50B-8D352BEE6FCE}">
      <dsp:nvSpPr>
        <dsp:cNvPr id="0" name=""/>
        <dsp:cNvSpPr/>
      </dsp:nvSpPr>
      <dsp:spPr>
        <a:xfrm>
          <a:off x="4427524" y="3149157"/>
          <a:ext cx="200558" cy="17285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E93A7-F0AD-4FF7-B2E0-E701615285E7}">
      <dsp:nvSpPr>
        <dsp:cNvPr id="0" name=""/>
        <dsp:cNvSpPr/>
      </dsp:nvSpPr>
      <dsp:spPr>
        <a:xfrm>
          <a:off x="1464259" y="879008"/>
          <a:ext cx="1712976" cy="1476884"/>
        </a:xfrm>
        <a:prstGeom prst="hexagon">
          <a:avLst>
            <a:gd name="adj" fmla="val 25000"/>
            <a:gd name="vf" fmla="val 11547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a:latin typeface="National" panose="02000503000000020004" pitchFamily="50" charset="0"/>
              <a:ea typeface="National" panose="02000503000000020004" pitchFamily="50" charset="0"/>
            </a:rPr>
            <a:t>Successful exchange and adjustment</a:t>
          </a:r>
        </a:p>
      </dsp:txBody>
      <dsp:txXfrm>
        <a:off x="1730081" y="1108193"/>
        <a:ext cx="1181332" cy="1018514"/>
      </dsp:txXfrm>
    </dsp:sp>
    <dsp:sp modelId="{29818490-9E4D-40EB-877D-AFCD090455BD}">
      <dsp:nvSpPr>
        <dsp:cNvPr id="0" name=""/>
        <dsp:cNvSpPr/>
      </dsp:nvSpPr>
      <dsp:spPr>
        <a:xfrm>
          <a:off x="2625547" y="911004"/>
          <a:ext cx="200558" cy="17285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5D7A88-2AC4-4310-819C-131234C22303}">
      <dsp:nvSpPr>
        <dsp:cNvPr id="0" name=""/>
        <dsp:cNvSpPr/>
      </dsp:nvSpPr>
      <dsp:spPr>
        <a:xfrm>
          <a:off x="2930767" y="89972"/>
          <a:ext cx="1698724" cy="144111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64491A-9FB6-4F09-8E61-207729ED9C0E}">
      <dsp:nvSpPr>
        <dsp:cNvPr id="0" name=""/>
        <dsp:cNvSpPr/>
      </dsp:nvSpPr>
      <dsp:spPr>
        <a:xfrm>
          <a:off x="2974238" y="720590"/>
          <a:ext cx="200558" cy="17285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C8224-29E3-4E93-94D8-7063773A5047}" type="datetimeFigureOut">
              <a:rPr lang="en-US" smtClean="0"/>
              <a:t>8/16/2018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C0E66-1B59-4589-8C62-069B0D4678F7}" type="slidenum">
              <a:rPr lang="en-US" smtClean="0"/>
              <a:t>‹#›</a:t>
            </a:fld>
            <a:endParaRPr lang="en-US"/>
          </a:p>
        </p:txBody>
      </p:sp>
    </p:spTree>
    <p:extLst>
      <p:ext uri="{BB962C8B-B14F-4D97-AF65-F5344CB8AC3E}">
        <p14:creationId xmlns:p14="http://schemas.microsoft.com/office/powerpoint/2010/main" val="260988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1</a:t>
            </a:fld>
            <a:endParaRPr lang="en-US"/>
          </a:p>
        </p:txBody>
      </p:sp>
    </p:spTree>
    <p:extLst>
      <p:ext uri="{BB962C8B-B14F-4D97-AF65-F5344CB8AC3E}">
        <p14:creationId xmlns:p14="http://schemas.microsoft.com/office/powerpoint/2010/main" val="299031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Active listening requires concentration and frequent acknowledgement of what is being said. </a:t>
            </a:r>
            <a:r>
              <a:rPr lang="en-US" sz="1200" b="1" kern="1200" dirty="0" smtClean="0">
                <a:solidFill>
                  <a:schemeClr val="tx1"/>
                </a:solidFill>
                <a:effectLst/>
                <a:latin typeface="+mn-lt"/>
                <a:ea typeface="+mn-ea"/>
                <a:cs typeface="+mn-cs"/>
              </a:rPr>
              <a:t>More often than not, people talk at each other rather than taking time to truly hear what the other person has to say.</a:t>
            </a:r>
            <a:r>
              <a:rPr lang="en-US" sz="1200" kern="1200" dirty="0" smtClean="0">
                <a:solidFill>
                  <a:schemeClr val="tx1"/>
                </a:solidFill>
                <a:effectLst/>
                <a:latin typeface="+mn-lt"/>
                <a:ea typeface="+mn-ea"/>
                <a:cs typeface="+mn-cs"/>
              </a:rPr>
              <a:t> Empathizing and trying to understand someone else’s view, even if the view is one that is not shared by the listener is what active listening is all about. </a:t>
            </a:r>
          </a:p>
          <a:p>
            <a:endParaRPr lang="en-US" dirty="0" smtClean="0"/>
          </a:p>
          <a:p>
            <a:r>
              <a:rPr lang="en-US" sz="1200" kern="1200" dirty="0" smtClean="0">
                <a:solidFill>
                  <a:schemeClr val="tx1"/>
                </a:solidFill>
                <a:effectLst/>
                <a:latin typeface="+mn-lt"/>
                <a:ea typeface="+mn-ea"/>
                <a:cs typeface="+mn-cs"/>
              </a:rPr>
              <a:t>Body language-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Keep body posture open and inviting. The listener should relax their body, lean slightly forward, toward the speaker and keep their arms uncrossed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Pay attention to the speaker and stay focused</a:t>
            </a:r>
            <a:r>
              <a:rPr lang="en-US" sz="1200" kern="1200" dirty="0" smtClean="0">
                <a:solidFill>
                  <a:schemeClr val="tx1"/>
                </a:solidFill>
                <a:effectLst/>
                <a:latin typeface="+mn-lt"/>
                <a:ea typeface="+mn-ea"/>
                <a:cs typeface="+mn-cs"/>
              </a:rPr>
              <a:t>. Give the speaker undivided attention. </a:t>
            </a:r>
          </a:p>
          <a:p>
            <a:pPr lvl="1"/>
            <a:r>
              <a:rPr lang="en-US" sz="1200" b="1" i="1" kern="1200" dirty="0" smtClean="0">
                <a:solidFill>
                  <a:schemeClr val="tx1"/>
                </a:solidFill>
                <a:effectLst/>
                <a:latin typeface="+mn-lt"/>
                <a:ea typeface="+mn-ea"/>
                <a:cs typeface="+mn-cs"/>
              </a:rPr>
              <a:t>Eye Contact </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Interestingly, psychologists have reported that some teenagers are often most comfortable opening up when they </a:t>
            </a:r>
            <a:r>
              <a:rPr lang="en-US" sz="1200" b="1" i="1" kern="1200" dirty="0" smtClean="0">
                <a:solidFill>
                  <a:schemeClr val="tx1"/>
                </a:solidFill>
                <a:effectLst/>
                <a:latin typeface="+mn-lt"/>
                <a:ea typeface="+mn-ea"/>
                <a:cs typeface="+mn-cs"/>
              </a:rPr>
              <a:t>don’t</a:t>
            </a:r>
            <a:r>
              <a:rPr lang="en-US" sz="1200" i="1" kern="1200" dirty="0" smtClean="0">
                <a:solidFill>
                  <a:schemeClr val="tx1"/>
                </a:solidFill>
                <a:effectLst/>
                <a:latin typeface="+mn-lt"/>
                <a:ea typeface="+mn-ea"/>
                <a:cs typeface="+mn-cs"/>
              </a:rPr>
              <a:t> look somebody in the eye. Taking a student for a drive, or going on a walk, and asking questions may help students feel less interrogated and more like they are simply engaged in a conversation.</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Give the speaker undivided attention. Keep natural eye contact.</a:t>
            </a:r>
          </a:p>
          <a:p>
            <a:pPr lvl="1"/>
            <a:r>
              <a:rPr lang="en-US" sz="1200" kern="1200" dirty="0" smtClean="0">
                <a:solidFill>
                  <a:schemeClr val="tx1"/>
                </a:solidFill>
                <a:effectLst/>
                <a:latin typeface="+mn-lt"/>
                <a:ea typeface="+mn-ea"/>
                <a:cs typeface="+mn-cs"/>
              </a:rPr>
              <a:t>Keep body posture open and inviting. The listener should relax their body, lean slightly forward, toward the speaker and keep their arms uncrossed. This will help the other person relax and open up.   </a:t>
            </a:r>
          </a:p>
          <a:p>
            <a:pPr lvl="1"/>
            <a:r>
              <a:rPr lang="en-US" sz="1200" kern="1200" dirty="0" smtClean="0">
                <a:solidFill>
                  <a:schemeClr val="tx1"/>
                </a:solidFill>
                <a:effectLst/>
                <a:latin typeface="+mn-lt"/>
                <a:ea typeface="+mn-ea"/>
                <a:cs typeface="+mn-cs"/>
              </a:rPr>
              <a:t>The listener’s thoughts should be focused on the conversation. Try to be present with everything the other person is saying, even </a:t>
            </a:r>
            <a:r>
              <a:rPr lang="en-US" sz="1200" b="1" kern="1200" dirty="0" smtClean="0">
                <a:solidFill>
                  <a:schemeClr val="tx1"/>
                </a:solidFill>
                <a:effectLst/>
                <a:latin typeface="+mn-lt"/>
                <a:ea typeface="+mn-ea"/>
                <a:cs typeface="+mn-cs"/>
              </a:rPr>
              <a:t>visualizing</a:t>
            </a:r>
            <a:r>
              <a:rPr lang="en-US" sz="1200" kern="1200" dirty="0" smtClean="0">
                <a:solidFill>
                  <a:schemeClr val="tx1"/>
                </a:solidFill>
                <a:effectLst/>
                <a:latin typeface="+mn-lt"/>
                <a:ea typeface="+mn-ea"/>
                <a:cs typeface="+mn-cs"/>
              </a:rPr>
              <a:t> what they are sharing. </a:t>
            </a:r>
          </a:p>
          <a:p>
            <a:pPr lvl="1"/>
            <a:r>
              <a:rPr lang="en-US" sz="1200" kern="1200" dirty="0" smtClean="0">
                <a:solidFill>
                  <a:schemeClr val="tx1"/>
                </a:solidFill>
                <a:effectLst/>
                <a:latin typeface="+mn-lt"/>
                <a:ea typeface="+mn-ea"/>
                <a:cs typeface="+mn-cs"/>
              </a:rPr>
              <a:t>Stay focused on the speaker.</a:t>
            </a:r>
          </a:p>
          <a:p>
            <a:pPr lvl="1"/>
            <a:r>
              <a:rPr lang="en-US" sz="1200" kern="1200" dirty="0" smtClean="0">
                <a:solidFill>
                  <a:schemeClr val="tx1"/>
                </a:solidFill>
                <a:effectLst/>
                <a:latin typeface="+mn-lt"/>
                <a:ea typeface="+mn-ea"/>
                <a:cs typeface="+mn-cs"/>
              </a:rPr>
              <a:t>Don’t mentally prepare for what to say next. First hear the person all the way through and then come up with any follow up question. This way the listener won’t miss any details. </a:t>
            </a:r>
          </a:p>
          <a:p>
            <a:pPr lvl="1"/>
            <a:r>
              <a:rPr lang="en-US" sz="1200" kern="1200" dirty="0" smtClean="0">
                <a:solidFill>
                  <a:schemeClr val="tx1"/>
                </a:solidFill>
                <a:effectLst/>
                <a:latin typeface="+mn-lt"/>
                <a:ea typeface="+mn-ea"/>
                <a:cs typeface="+mn-cs"/>
              </a:rPr>
              <a:t>After the speaker finishes, it is fine to take a moment to formulate any questions or ideas, rather than thinking about how to respond while they are speaking. By pausing and reflecting on what was said in order to formulate the question or idea, the speaker will appreciate that the listener truly wants to ask a meaningful question and understand their ideas.</a:t>
            </a:r>
          </a:p>
          <a:p>
            <a:pPr lvl="1"/>
            <a:r>
              <a:rPr lang="en-US" sz="1200" kern="1200" dirty="0" smtClean="0">
                <a:solidFill>
                  <a:schemeClr val="tx1"/>
                </a:solidFill>
                <a:effectLst/>
                <a:latin typeface="+mn-lt"/>
                <a:ea typeface="+mn-ea"/>
                <a:cs typeface="+mn-cs"/>
              </a:rPr>
              <a:t>Avoid being distracted by any environmental factors. Don’t have important conversations with a TV on, or in loud places (such as walking around a shopping center) that will have environmental distractions. </a:t>
            </a:r>
          </a:p>
          <a:p>
            <a:pPr lvl="1"/>
            <a:r>
              <a:rPr lang="en-US" sz="1200" kern="1200" dirty="0" smtClean="0">
                <a:solidFill>
                  <a:schemeClr val="tx1"/>
                </a:solidFill>
                <a:effectLst/>
                <a:latin typeface="+mn-lt"/>
                <a:ea typeface="+mn-ea"/>
                <a:cs typeface="+mn-cs"/>
              </a:rPr>
              <a:t>It is important to ensure that the space being used allows for a private and honest conversation. Asking a host family to leave to speak privately with the student or taking the student for a walk might be great way to do this. </a:t>
            </a:r>
          </a:p>
          <a:p>
            <a:pPr lvl="1"/>
            <a:r>
              <a:rPr lang="en-US" sz="1200" kern="1200" dirty="0" smtClean="0">
                <a:solidFill>
                  <a:schemeClr val="tx1"/>
                </a:solidFill>
                <a:effectLst/>
                <a:latin typeface="+mn-lt"/>
                <a:ea typeface="+mn-ea"/>
                <a:cs typeface="+mn-cs"/>
              </a:rPr>
              <a:t>Also, put away all the electronic devices and ask the student to do the same. No one should be checking a phone while having an important conversation.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 Acknowledge the speaker by nodding or gesturing</a:t>
            </a:r>
            <a:r>
              <a:rPr lang="en-US" sz="1200" kern="1200" dirty="0" smtClean="0">
                <a:solidFill>
                  <a:schemeClr val="tx1"/>
                </a:solidFill>
                <a:effectLst/>
                <a:latin typeface="+mn-lt"/>
                <a:ea typeface="+mn-ea"/>
                <a:cs typeface="+mn-cs"/>
              </a:rPr>
              <a:t>. Make sure the student or the host family knows that the AR is listening to them.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Nod occasionally </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Smile and use facial expressions </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verbal signals like “</a:t>
            </a:r>
            <a:r>
              <a:rPr lang="en-US" sz="1200" i="1" kern="1200" dirty="0" smtClean="0">
                <a:solidFill>
                  <a:schemeClr val="tx1"/>
                </a:solidFill>
                <a:effectLst/>
                <a:latin typeface="+mn-lt"/>
                <a:ea typeface="+mn-ea"/>
                <a:cs typeface="+mn-cs"/>
              </a:rPr>
              <a:t>yes…</a:t>
            </a:r>
            <a:r>
              <a:rPr lang="en-US" sz="1200" i="1" kern="1200" dirty="0" err="1" smtClean="0">
                <a:solidFill>
                  <a:schemeClr val="tx1"/>
                </a:solidFill>
                <a:effectLst/>
                <a:latin typeface="+mn-lt"/>
                <a:ea typeface="+mn-ea"/>
                <a:cs typeface="+mn-cs"/>
              </a:rPr>
              <a:t>umhum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Verbal cue- </a:t>
            </a:r>
            <a:r>
              <a:rPr lang="en-US" sz="1200" i="1" kern="1200" dirty="0" smtClean="0">
                <a:solidFill>
                  <a:schemeClr val="tx1"/>
                </a:solidFill>
                <a:effectLst/>
                <a:latin typeface="+mn-lt"/>
                <a:ea typeface="+mn-ea"/>
                <a:cs typeface="+mn-cs"/>
              </a:rPr>
              <a:t>Hmmm?</a:t>
            </a:r>
            <a:r>
              <a:rPr lang="en-US" sz="1200" kern="1200" dirty="0" smtClean="0">
                <a:solidFill>
                  <a:schemeClr val="tx1"/>
                </a:solidFill>
                <a:effectLst/>
                <a:latin typeface="+mn-lt"/>
                <a:ea typeface="+mn-ea"/>
                <a:cs typeface="+mn-cs"/>
              </a:rPr>
              <a:t> with the inflection going up at the end indicates a question. This is a great way to indicate that the listener needs more details. </a:t>
            </a:r>
            <a:endParaRPr lang="en-US" dirty="0" smtClean="0">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 confirm a visualization is correct, ask, “</a:t>
            </a:r>
            <a:r>
              <a:rPr lang="en-US" sz="1200" i="1" kern="1200" dirty="0" smtClean="0">
                <a:solidFill>
                  <a:schemeClr val="tx1"/>
                </a:solidFill>
                <a:effectLst/>
                <a:latin typeface="+mn-lt"/>
                <a:ea typeface="+mn-ea"/>
                <a:cs typeface="+mn-cs"/>
              </a:rPr>
              <a:t>I am picturing this……is that right</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3. Don’t interrupt and embrace moments of silence</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Be patient and allow for moments of silence as these moments promote reflection. Even if the student speaks perfect English it might take them some time to retrieve the proper words to express themselves. </a:t>
            </a:r>
          </a:p>
          <a:p>
            <a:pPr lvl="1"/>
            <a:r>
              <a:rPr lang="en-US" sz="1200" kern="1200" dirty="0" smtClean="0">
                <a:solidFill>
                  <a:schemeClr val="tx1"/>
                </a:solidFill>
                <a:effectLst/>
                <a:latin typeface="+mn-lt"/>
                <a:ea typeface="+mn-ea"/>
                <a:cs typeface="+mn-cs"/>
              </a:rPr>
              <a:t>Provide time- Silence can be uncomfortable but it can be also a great invitation for others to open up. </a:t>
            </a:r>
          </a:p>
          <a:p>
            <a:pPr lvl="1"/>
            <a:r>
              <a:rPr lang="en-US" sz="1200" kern="1200" dirty="0" smtClean="0">
                <a:solidFill>
                  <a:schemeClr val="tx1"/>
                </a:solidFill>
                <a:effectLst/>
                <a:latin typeface="+mn-lt"/>
                <a:ea typeface="+mn-ea"/>
                <a:cs typeface="+mn-cs"/>
              </a:rPr>
              <a:t>Avoid interrupting the speaker. This can be a distraction and/or a sign of disrespect. This can cause the speaker to lose their confidence to open up.  </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4. Withhold judgment and listen with empathy</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Judgment </a:t>
            </a:r>
            <a:r>
              <a:rPr lang="en-US" sz="1200" kern="1200" dirty="0" smtClean="0">
                <a:solidFill>
                  <a:schemeClr val="tx1"/>
                </a:solidFill>
                <a:effectLst/>
                <a:latin typeface="+mn-lt"/>
                <a:ea typeface="+mn-ea"/>
                <a:cs typeface="+mn-cs"/>
              </a:rPr>
              <a:t>can quickly stop a conversation. </a:t>
            </a:r>
          </a:p>
          <a:p>
            <a:pPr lvl="1"/>
            <a:r>
              <a:rPr lang="en-US" sz="1200" kern="1200" dirty="0" smtClean="0">
                <a:solidFill>
                  <a:schemeClr val="tx1"/>
                </a:solidFill>
                <a:effectLst/>
                <a:latin typeface="+mn-lt"/>
                <a:ea typeface="+mn-ea"/>
                <a:cs typeface="+mn-cs"/>
              </a:rPr>
              <a:t>The AR should be an </a:t>
            </a:r>
            <a:r>
              <a:rPr lang="en-US" sz="1200" b="1" kern="1200" dirty="0" smtClean="0">
                <a:solidFill>
                  <a:schemeClr val="tx1"/>
                </a:solidFill>
                <a:effectLst/>
                <a:latin typeface="+mn-lt"/>
                <a:ea typeface="+mn-ea"/>
                <a:cs typeface="+mn-cs"/>
              </a:rPr>
              <a:t>unbiased</a:t>
            </a:r>
            <a:r>
              <a:rPr lang="en-US" sz="1200" kern="1200" dirty="0" smtClean="0">
                <a:solidFill>
                  <a:schemeClr val="tx1"/>
                </a:solidFill>
                <a:effectLst/>
                <a:latin typeface="+mn-lt"/>
                <a:ea typeface="+mn-ea"/>
                <a:cs typeface="+mn-cs"/>
              </a:rPr>
              <a:t> advocate for the student and the host family, which means that the AR might be the only person in the situation who can take a step back and see what is really happening. It is not about who was right or who was wrong. It is about facilitating an open dialogue between the student and host family and helping them to communicate with one another.  </a:t>
            </a:r>
          </a:p>
          <a:p>
            <a:pPr lvl="1"/>
            <a:r>
              <a:rPr lang="en-US" sz="1200" kern="1200" dirty="0" smtClean="0">
                <a:solidFill>
                  <a:schemeClr val="tx1"/>
                </a:solidFill>
                <a:effectLst/>
                <a:latin typeface="+mn-lt"/>
                <a:ea typeface="+mn-ea"/>
                <a:cs typeface="+mn-cs"/>
              </a:rPr>
              <a:t>The AR should put themselves in the position of the speaker as they listen. Recognize that if the student is raising concerns, he or she is at a critical point in their exchange experience. In order to comfortably and accurately share their concerns, they should feel supported by the AR and </a:t>
            </a:r>
            <a:r>
              <a:rPr lang="en-US" sz="1200" kern="1200" dirty="0" smtClean="0">
                <a:solidFill>
                  <a:schemeClr val="tx1"/>
                </a:solidFill>
                <a:effectLst/>
                <a:latin typeface="+mn-lt"/>
                <a:ea typeface="+mn-ea"/>
                <a:cs typeface="+mn-cs"/>
              </a:rPr>
              <a:t>YFU.</a:t>
            </a:r>
          </a:p>
          <a:p>
            <a:r>
              <a:rPr lang="en-US" sz="1200" b="1" i="1" kern="1200" dirty="0" smtClean="0">
                <a:solidFill>
                  <a:schemeClr val="tx1"/>
                </a:solidFill>
                <a:effectLst/>
                <a:latin typeface="+mn-lt"/>
                <a:ea typeface="+mn-ea"/>
                <a:cs typeface="+mn-cs"/>
              </a:rPr>
              <a:t>      Strategies </a:t>
            </a:r>
            <a:r>
              <a:rPr lang="en-US" sz="1200" b="1" i="1" kern="1200" dirty="0" smtClean="0">
                <a:solidFill>
                  <a:schemeClr val="tx1"/>
                </a:solidFill>
                <a:effectLst/>
                <a:latin typeface="+mn-lt"/>
                <a:ea typeface="+mn-ea"/>
                <a:cs typeface="+mn-cs"/>
              </a:rPr>
              <a:t>for Active Listening</a:t>
            </a:r>
            <a:endParaRPr lang="en-US" sz="12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1</a:t>
            </a:r>
            <a:r>
              <a:rPr lang="en-US" sz="1200" i="1" kern="1200" dirty="0" smtClean="0">
                <a:solidFill>
                  <a:schemeClr val="tx1"/>
                </a:solidFill>
                <a:effectLst/>
                <a:latin typeface="+mn-lt"/>
                <a:ea typeface="+mn-ea"/>
                <a:cs typeface="+mn-cs"/>
              </a:rPr>
              <a:t>. Pay attention to the speaker and stay focused. Put away electronic devices.</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2. Acknowledge the speaker by nodding or gesturing.</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3. Don’t interrupt, and embrace moments of silence for reflection.</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4.  Withhold judgment and listen with empathy.</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2"/>
            <a:r>
              <a:rPr lang="en-US" sz="1200" i="1" kern="1200" dirty="0" smtClean="0">
                <a:solidFill>
                  <a:schemeClr val="tx1"/>
                </a:solidFill>
                <a:effectLst/>
                <a:latin typeface="+mn-lt"/>
                <a:ea typeface="+mn-ea"/>
                <a:cs typeface="+mn-cs"/>
              </a:rPr>
              <a:t>5. Clarify and gather information; paraphrase to confirm details.</a:t>
            </a:r>
            <a:endParaRPr lang="en-US" sz="14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Clarify and gather more information to endure a full, deep understanding</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AR </a:t>
            </a:r>
            <a:r>
              <a:rPr lang="en-US" sz="1200" kern="1200" dirty="0" smtClean="0">
                <a:solidFill>
                  <a:schemeClr val="tx1"/>
                </a:solidFill>
                <a:effectLst/>
                <a:latin typeface="+mn-lt"/>
                <a:ea typeface="+mn-ea"/>
                <a:cs typeface="+mn-cs"/>
              </a:rPr>
              <a:t>should confirm that they understood the message correctly and that they understand the most important points.  </a:t>
            </a:r>
          </a:p>
          <a:p>
            <a:pPr lvl="1"/>
            <a:r>
              <a:rPr lang="en-US" sz="1200" kern="1200" dirty="0" smtClean="0">
                <a:solidFill>
                  <a:schemeClr val="tx1"/>
                </a:solidFill>
                <a:effectLst/>
                <a:latin typeface="+mn-lt"/>
                <a:ea typeface="+mn-ea"/>
                <a:cs typeface="+mn-cs"/>
              </a:rPr>
              <a:t>Repeat back what the student said using the same words and ask for confirmation.</a:t>
            </a:r>
            <a:endParaRPr lang="en-US" dirty="0" smtClean="0">
              <a:effectLst/>
            </a:endParaRPr>
          </a:p>
          <a:p>
            <a:pPr lvl="1"/>
            <a:r>
              <a:rPr lang="en-US" sz="1200" kern="1200" dirty="0" smtClean="0">
                <a:solidFill>
                  <a:schemeClr val="tx1"/>
                </a:solidFill>
                <a:effectLst/>
                <a:latin typeface="+mn-lt"/>
                <a:ea typeface="+mn-ea"/>
                <a:cs typeface="+mn-cs"/>
              </a:rPr>
              <a:t>Paraphrase what they said using some of these expressions </a:t>
            </a:r>
            <a:r>
              <a:rPr lang="en-US" sz="1200" i="1" kern="1200" dirty="0" smtClean="0">
                <a:solidFill>
                  <a:schemeClr val="tx1"/>
                </a:solidFill>
                <a:effectLst/>
                <a:latin typeface="+mn-lt"/>
                <a:ea typeface="+mn-ea"/>
                <a:cs typeface="+mn-cs"/>
              </a:rPr>
              <a:t>“So what I heard you say was…” “What I understood from what you said was…”  </a:t>
            </a:r>
            <a:endParaRPr lang="en-US" dirty="0" smtClean="0">
              <a:effectLst/>
            </a:endParaRPr>
          </a:p>
          <a:p>
            <a:pPr lvl="1"/>
            <a:r>
              <a:rPr lang="en-US" sz="1200" kern="1200" dirty="0" smtClean="0">
                <a:solidFill>
                  <a:schemeClr val="tx1"/>
                </a:solidFill>
                <a:effectLst/>
                <a:latin typeface="+mn-lt"/>
                <a:ea typeface="+mn-ea"/>
                <a:cs typeface="+mn-cs"/>
              </a:rPr>
              <a:t>Or summarize their comments and ask for confirmation that you included everything. </a:t>
            </a:r>
            <a:endParaRPr lang="en-US" dirty="0" smtClean="0">
              <a:effectLst/>
            </a:endParaRPr>
          </a:p>
          <a:p>
            <a:pPr lvl="1"/>
            <a:r>
              <a:rPr lang="en-US" sz="1200" kern="1200" dirty="0" smtClean="0">
                <a:solidFill>
                  <a:schemeClr val="tx1"/>
                </a:solidFill>
                <a:effectLst/>
                <a:latin typeface="+mn-lt"/>
                <a:ea typeface="+mn-ea"/>
                <a:cs typeface="+mn-cs"/>
              </a:rPr>
              <a:t>If visualization was the method used, the AR can say, </a:t>
            </a:r>
            <a:r>
              <a:rPr lang="en-US" sz="1200" i="1" kern="1200" dirty="0" smtClean="0">
                <a:solidFill>
                  <a:schemeClr val="tx1"/>
                </a:solidFill>
                <a:effectLst/>
                <a:latin typeface="+mn-lt"/>
                <a:ea typeface="+mn-ea"/>
                <a:cs typeface="+mn-cs"/>
              </a:rPr>
              <a:t>“I am picturing this……is that right?</a:t>
            </a:r>
            <a:endParaRPr lang="en-US" dirty="0" smtClean="0">
              <a:effectLst/>
            </a:endParaRPr>
          </a:p>
          <a:p>
            <a:pPr lvl="1"/>
            <a:r>
              <a:rPr lang="en-US" sz="1200" kern="1200" dirty="0" smtClean="0">
                <a:solidFill>
                  <a:schemeClr val="tx1"/>
                </a:solidFill>
                <a:effectLst/>
                <a:latin typeface="+mn-lt"/>
                <a:ea typeface="+mn-ea"/>
                <a:cs typeface="+mn-cs"/>
              </a:rPr>
              <a:t>Ask if there is anything else to say about this? Encourage the speaker to take his/her time. This gives the speaker the chance to reflect for a moment and make sure that they are satisfied with what they have shared.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1"/>
            <a:r>
              <a:rPr lang="en-US" sz="1200" kern="1200" dirty="0" smtClean="0">
                <a:solidFill>
                  <a:schemeClr val="tx1"/>
                </a:solidFill>
                <a:effectLst/>
                <a:latin typeface="+mn-lt"/>
                <a:ea typeface="+mn-ea"/>
                <a:cs typeface="+mn-cs"/>
              </a:rPr>
              <a:t>Seek clarifications while listening. When working with people from other cultures it is very easy to misinterpret what they are saying, both with their words and with their bodies. Keep in mind that things like eye contact, personal space and gestures are all part of a culture and the meanings differ from culture to culture</a:t>
            </a:r>
            <a:r>
              <a:rPr lang="en-US" sz="1200" kern="1200" dirty="0" smtClean="0">
                <a:solidFill>
                  <a:schemeClr val="tx1"/>
                </a:solidFill>
                <a:effectLst/>
                <a:latin typeface="+mn-lt"/>
                <a:ea typeface="+mn-ea"/>
                <a:cs typeface="+mn-cs"/>
              </a:rPr>
              <a: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Don’t </a:t>
            </a:r>
            <a:r>
              <a:rPr lang="en-US" sz="1200" kern="1200" dirty="0" smtClean="0">
                <a:solidFill>
                  <a:schemeClr val="tx1"/>
                </a:solidFill>
                <a:effectLst/>
                <a:latin typeface="+mn-lt"/>
                <a:ea typeface="+mn-ea"/>
                <a:cs typeface="+mn-cs"/>
              </a:rPr>
              <a:t>be afraid to ask questions such as: </a:t>
            </a:r>
          </a:p>
          <a:p>
            <a:pPr lvl="1"/>
            <a:r>
              <a:rPr lang="en-US" sz="1200" i="1" kern="1200" dirty="0" smtClean="0">
                <a:solidFill>
                  <a:schemeClr val="tx1"/>
                </a:solidFill>
                <a:effectLst/>
                <a:latin typeface="+mn-lt"/>
                <a:ea typeface="+mn-ea"/>
                <a:cs typeface="+mn-cs"/>
              </a:rPr>
              <a:t>I noticed that you are not looking at me. I am curious, why is that? </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What exactly do you mean by that?</a:t>
            </a:r>
            <a:endParaRPr lang="en-US" sz="12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Is this what you mean?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10</a:t>
            </a:fld>
            <a:endParaRPr lang="en-US"/>
          </a:p>
        </p:txBody>
      </p:sp>
    </p:spTree>
    <p:extLst>
      <p:ext uri="{BB962C8B-B14F-4D97-AF65-F5344CB8AC3E}">
        <p14:creationId xmlns:p14="http://schemas.microsoft.com/office/powerpoint/2010/main" val="130924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an exchange student will be a challenge. It is important </a:t>
            </a:r>
            <a:r>
              <a:rPr lang="en-US" dirty="0" smtClean="0"/>
              <a:t>for students and families to know </a:t>
            </a:r>
            <a:r>
              <a:rPr lang="en-US" dirty="0"/>
              <a:t>why you are here for them. </a:t>
            </a:r>
          </a:p>
          <a:p>
            <a:r>
              <a:rPr lang="en-US" dirty="0"/>
              <a:t>Things will not be the same as they are in their natural country. School, home life and more may be incredibly different than with their </a:t>
            </a:r>
            <a:r>
              <a:rPr lang="en-US" dirty="0" smtClean="0"/>
              <a:t>natural </a:t>
            </a:r>
            <a:r>
              <a:rPr lang="en-US" dirty="0"/>
              <a:t>family. </a:t>
            </a:r>
            <a:endParaRPr lang="en-US" dirty="0" smtClean="0"/>
          </a:p>
          <a:p>
            <a:endParaRPr lang="en-US" dirty="0" smtClean="0"/>
          </a:p>
          <a:p>
            <a:r>
              <a:rPr lang="en-US" dirty="0" smtClean="0"/>
              <a:t>Provide tools and</a:t>
            </a:r>
            <a:r>
              <a:rPr lang="en-US" baseline="0" dirty="0" smtClean="0"/>
              <a:t> tips </a:t>
            </a:r>
            <a:r>
              <a:rPr lang="en-US" dirty="0" smtClean="0"/>
              <a:t>on </a:t>
            </a:r>
            <a:r>
              <a:rPr lang="en-US" dirty="0"/>
              <a:t>how to deal with homesickness and overall tough days. </a:t>
            </a:r>
            <a:r>
              <a:rPr lang="en-US" dirty="0" smtClean="0"/>
              <a:t>– ARs can find these tools and</a:t>
            </a:r>
            <a:r>
              <a:rPr lang="en-US" baseline="0" dirty="0" smtClean="0"/>
              <a:t> tips </a:t>
            </a:r>
            <a:r>
              <a:rPr lang="en-US" baseline="0" dirty="0" smtClean="0"/>
              <a:t>in my.yfu.org in </a:t>
            </a:r>
            <a:r>
              <a:rPr lang="en-US" baseline="0" dirty="0" smtClean="0"/>
              <a:t>the volunteer lounge and in orientation materials. </a:t>
            </a:r>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11</a:t>
            </a:fld>
            <a:endParaRPr lang="en-US"/>
          </a:p>
        </p:txBody>
      </p:sp>
    </p:spTree>
    <p:extLst>
      <p:ext uri="{BB962C8B-B14F-4D97-AF65-F5344CB8AC3E}">
        <p14:creationId xmlns:p14="http://schemas.microsoft.com/office/powerpoint/2010/main" val="27467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Memory Jar/Box- This idea came from one of our volunteers. </a:t>
            </a:r>
            <a:r>
              <a:rPr lang="en-US" dirty="0" smtClean="0"/>
              <a:t>Give </a:t>
            </a:r>
            <a:r>
              <a:rPr lang="en-US" dirty="0"/>
              <a:t>the student a small box or jar. Each day, ask student to place an item or note that reminds them of one good thing that happened that day. (A on quiz, tickets to movie, photo from school) When student has a bad day, remind them of the good things and have them look through their jar. It will put things into perspective, things get better. This one day will not overshadow all the good ones.</a:t>
            </a:r>
          </a:p>
          <a:p>
            <a:pPr marL="171450" indent="-171450">
              <a:buFont typeface="Arial" panose="020B0604020202020204" pitchFamily="34" charset="0"/>
              <a:buChar char="•"/>
            </a:pPr>
            <a:r>
              <a:rPr lang="en-US" dirty="0"/>
              <a:t>Keep Active- when you stay busy, you do not have as much time to think about how sad you may be. Encourage the students to try </a:t>
            </a:r>
            <a:r>
              <a:rPr lang="en-US" dirty="0" smtClean="0"/>
              <a:t>new </a:t>
            </a:r>
            <a:r>
              <a:rPr lang="en-US" dirty="0"/>
              <a:t>things, join clubs and go out for sports.</a:t>
            </a:r>
          </a:p>
          <a:p>
            <a:pPr marL="171450" indent="-171450">
              <a:buFont typeface="Arial" panose="020B0604020202020204" pitchFamily="34" charset="0"/>
              <a:buChar char="•"/>
            </a:pPr>
            <a:r>
              <a:rPr lang="en-US" dirty="0"/>
              <a:t>Limit social media/communication with natural family. This is a tough one due to technology, but just remind them they cannot be tied to </a:t>
            </a:r>
            <a:r>
              <a:rPr lang="en-US" dirty="0" smtClean="0"/>
              <a:t>their phone </a:t>
            </a:r>
            <a:r>
              <a:rPr lang="en-US" dirty="0"/>
              <a:t>and </a:t>
            </a:r>
            <a:r>
              <a:rPr lang="en-US" dirty="0" smtClean="0"/>
              <a:t>also fully </a:t>
            </a:r>
            <a:r>
              <a:rPr lang="en-US" dirty="0"/>
              <a:t>embrace exchange.</a:t>
            </a:r>
          </a:p>
          <a:p>
            <a:pPr marL="171450" indent="-171450">
              <a:buFont typeface="Arial" panose="020B0604020202020204" pitchFamily="34" charset="0"/>
              <a:buChar char="•"/>
            </a:pPr>
            <a:r>
              <a:rPr lang="en-US" dirty="0"/>
              <a:t>Other ideas/thoughts? </a:t>
            </a:r>
          </a:p>
        </p:txBody>
      </p:sp>
      <p:sp>
        <p:nvSpPr>
          <p:cNvPr id="4" name="Slide Number Placeholder 3"/>
          <p:cNvSpPr>
            <a:spLocks noGrp="1"/>
          </p:cNvSpPr>
          <p:nvPr>
            <p:ph type="sldNum" sz="quarter" idx="10"/>
          </p:nvPr>
        </p:nvSpPr>
        <p:spPr/>
        <p:txBody>
          <a:bodyPr/>
          <a:lstStyle/>
          <a:p>
            <a:fld id="{5C9C0E66-1B59-4589-8C62-069B0D4678F7}" type="slidenum">
              <a:rPr lang="en-US" smtClean="0"/>
              <a:t>12</a:t>
            </a:fld>
            <a:endParaRPr lang="en-US"/>
          </a:p>
        </p:txBody>
      </p:sp>
    </p:spTree>
    <p:extLst>
      <p:ext uri="{BB962C8B-B14F-4D97-AF65-F5344CB8AC3E}">
        <p14:creationId xmlns:p14="http://schemas.microsoft.com/office/powerpoint/2010/main" val="265319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SEE_ Secondary Environmental Evaluation</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SEE visit is part of YFU’s support structure which is based on checks and balances, with the primary purpose </a:t>
            </a: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	being </a:t>
            </a:r>
            <a:r>
              <a:rPr lang="en-US" sz="1200" b="0" i="0" kern="1200" dirty="0">
                <a:solidFill>
                  <a:schemeClr val="tx1"/>
                </a:solidFill>
                <a:effectLst/>
                <a:latin typeface="+mn-lt"/>
                <a:ea typeface="+mn-ea"/>
                <a:cs typeface="+mn-cs"/>
              </a:rPr>
              <a:t>to observe how the family has accommodated the student and to ensure there have been no changes </a:t>
            </a:r>
            <a:r>
              <a:rPr lang="en-US" sz="1200" b="0" i="0" kern="1200" dirty="0" smtClean="0">
                <a:solidFill>
                  <a:schemeClr val="tx1"/>
                </a:solidFill>
                <a:effectLst/>
                <a:latin typeface="+mn-lt"/>
                <a:ea typeface="+mn-ea"/>
                <a:cs typeface="+mn-cs"/>
              </a:rPr>
              <a:t>in the safe environment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since </a:t>
            </a:r>
            <a:r>
              <a:rPr lang="en-US" sz="1200" b="0" i="0" kern="1200" dirty="0">
                <a:solidFill>
                  <a:schemeClr val="tx1"/>
                </a:solidFill>
                <a:effectLst/>
                <a:latin typeface="+mn-lt"/>
                <a:ea typeface="+mn-ea"/>
                <a:cs typeface="+mn-cs"/>
              </a:rPr>
              <a:t>the interview.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SEE Visit is required by the DOS.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SEE visits are assigned in </a:t>
            </a:r>
            <a:r>
              <a:rPr lang="en-US" sz="1200" b="0" i="0" kern="1200" dirty="0" err="1">
                <a:solidFill>
                  <a:schemeClr val="tx1"/>
                </a:solidFill>
                <a:effectLst/>
                <a:latin typeface="+mn-lt"/>
                <a:ea typeface="+mn-ea"/>
                <a:cs typeface="+mn-cs"/>
              </a:rPr>
              <a:t>my.yfu</a:t>
            </a:r>
            <a:r>
              <a:rPr lang="en-US" sz="1200" b="0" i="0" kern="1200" dirty="0">
                <a:solidFill>
                  <a:schemeClr val="tx1"/>
                </a:solidFill>
                <a:effectLst/>
                <a:latin typeface="+mn-lt"/>
                <a:ea typeface="+mn-ea"/>
                <a:cs typeface="+mn-cs"/>
              </a:rPr>
              <a:t> and the evaluator will be notified via email. </a:t>
            </a:r>
            <a:r>
              <a:rPr lang="en-US" sz="1200" b="0" i="0" kern="1200" dirty="0" smtClean="0">
                <a:solidFill>
                  <a:schemeClr val="tx1"/>
                </a:solidFill>
                <a:effectLst/>
                <a:latin typeface="+mn-lt"/>
                <a:ea typeface="+mn-ea"/>
                <a:cs typeface="+mn-cs"/>
              </a:rPr>
              <a:t> Must be completed within 30 days for </a:t>
            </a:r>
            <a:r>
              <a:rPr lang="en-US" sz="1200" b="0" i="0" kern="1200" dirty="0" smtClean="0">
                <a:solidFill>
                  <a:schemeClr val="tx1"/>
                </a:solidFill>
                <a:effectLst/>
                <a:latin typeface="+mn-lt"/>
                <a:ea typeface="+mn-ea"/>
                <a:cs typeface="+mn-cs"/>
              </a:rPr>
              <a:t>arrival</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families, and 60 </a:t>
            </a:r>
            <a:r>
              <a:rPr lang="en-US" sz="1200" b="0" i="0" kern="1200" baseline="0" dirty="0" smtClean="0">
                <a:solidFill>
                  <a:schemeClr val="tx1"/>
                </a:solidFill>
                <a:effectLst/>
                <a:latin typeface="+mn-lt"/>
                <a:ea typeface="+mn-ea"/>
                <a:cs typeface="+mn-cs"/>
              </a:rPr>
              <a:t>days for </a:t>
            </a:r>
            <a:r>
              <a:rPr lang="en-US" sz="1200" b="0" i="0" kern="1200" baseline="0" dirty="0" smtClean="0">
                <a:solidFill>
                  <a:schemeClr val="tx1"/>
                </a:solidFill>
                <a:effectLst/>
                <a:latin typeface="+mn-lt"/>
                <a:ea typeface="+mn-ea"/>
                <a:cs typeface="+mn-cs"/>
              </a:rPr>
              <a:t>permanent families.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Perso</a:t>
            </a:r>
            <a:r>
              <a:rPr lang="en-US" sz="1200" b="0" i="0" kern="1200" baseline="0" dirty="0" smtClean="0">
                <a:solidFill>
                  <a:schemeClr val="tx1"/>
                </a:solidFill>
                <a:effectLst/>
                <a:latin typeface="+mn-lt"/>
                <a:ea typeface="+mn-ea"/>
                <a:cs typeface="+mn-cs"/>
              </a:rPr>
              <a:t>n who did the interview cannot do the SEE </a:t>
            </a:r>
            <a:r>
              <a:rPr lang="en-US" sz="1200" b="0" i="0" kern="1200" baseline="0" dirty="0" smtClean="0">
                <a:solidFill>
                  <a:schemeClr val="tx1"/>
                </a:solidFill>
                <a:effectLst/>
                <a:latin typeface="+mn-lt"/>
                <a:ea typeface="+mn-ea"/>
                <a:cs typeface="+mn-cs"/>
              </a:rPr>
              <a:t>visit</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However, the person does not need to be a vetted YFU volunteer.  For those placements without a YFU volunteer available, a neighbor or friend may complete the SEE visit.  Once this person has been identified, provide the first and last name and the </a:t>
            </a:r>
            <a:r>
              <a:rPr lang="en-US" sz="1200" b="0" i="0" kern="1200" baseline="0" dirty="0" err="1" smtClean="0">
                <a:solidFill>
                  <a:schemeClr val="tx1"/>
                </a:solidFill>
                <a:effectLst/>
                <a:latin typeface="+mn-lt"/>
                <a:ea typeface="+mn-ea"/>
                <a:cs typeface="+mn-cs"/>
              </a:rPr>
              <a:t>zipcode</a:t>
            </a:r>
            <a:r>
              <a:rPr lang="en-US" sz="1200" b="0" i="0" kern="1200" baseline="0" dirty="0" smtClean="0">
                <a:solidFill>
                  <a:schemeClr val="tx1"/>
                </a:solidFill>
                <a:effectLst/>
                <a:latin typeface="+mn-lt"/>
                <a:ea typeface="+mn-ea"/>
                <a:cs typeface="+mn-cs"/>
              </a:rPr>
              <a:t> of the person willing to do this to the field director, and the person may then be entered in my.yfu.org as a “Friend of YFU”.  Once the visit is assigned to this person in my.yfu.org, they will receive an email with basic instructions and  a copy of the SEE visit form.  This person will then need to print off a copy of the SEE visit form, complete and sign it and then fax the form to the Regional office using the number listed on the form, or submit a paper copy of the form to the field director to upload to my.yfu.org.  </a:t>
            </a: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Neither student nor entire family needs to be there (but can be there</a:t>
            </a:r>
            <a:r>
              <a:rPr lang="en-US" sz="1200" b="0" i="0" kern="1200" baseline="0" dirty="0" smtClean="0">
                <a:solidFill>
                  <a:schemeClr val="tx1"/>
                </a:solidFill>
                <a:effectLst/>
                <a:latin typeface="+mn-lt"/>
                <a:ea typeface="+mn-ea"/>
                <a:cs typeface="+mn-cs"/>
              </a:rPr>
              <a:t>), as this visit is a check of the students’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14</a:t>
            </a:fld>
            <a:endParaRPr lang="en-US"/>
          </a:p>
        </p:txBody>
      </p:sp>
    </p:spTree>
    <p:extLst>
      <p:ext uri="{BB962C8B-B14F-4D97-AF65-F5344CB8AC3E}">
        <p14:creationId xmlns:p14="http://schemas.microsoft.com/office/powerpoint/2010/main" val="325216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15</a:t>
            </a:fld>
            <a:endParaRPr lang="en-US"/>
          </a:p>
        </p:txBody>
      </p:sp>
    </p:spTree>
    <p:extLst>
      <p:ext uri="{BB962C8B-B14F-4D97-AF65-F5344CB8AC3E}">
        <p14:creationId xmlns:p14="http://schemas.microsoft.com/office/powerpoint/2010/main" val="128625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person conducting</a:t>
            </a:r>
            <a:r>
              <a:rPr lang="en-US" baseline="0" dirty="0" smtClean="0"/>
              <a:t> the visit without access to </a:t>
            </a:r>
            <a:r>
              <a:rPr lang="en-US" baseline="0" dirty="0" err="1" smtClean="0"/>
              <a:t>my.yfu</a:t>
            </a:r>
            <a:r>
              <a:rPr lang="en-US" baseline="0" dirty="0" smtClean="0"/>
              <a:t>, this is a copy of the form.  Go through some of the questions.</a:t>
            </a:r>
            <a:endParaRPr lang="en-US" dirty="0" smtClean="0"/>
          </a:p>
          <a:p>
            <a:endParaRPr lang="en-US" dirty="0" smtClean="0"/>
          </a:p>
          <a:p>
            <a:r>
              <a:rPr lang="en-US" dirty="0" smtClean="0"/>
              <a:t>Complete </a:t>
            </a:r>
            <a:r>
              <a:rPr lang="en-US" dirty="0"/>
              <a:t>form and fax to YFU Regional Offices. Numbers can be found on the form</a:t>
            </a:r>
            <a:r>
              <a:rPr lang="en-US" dirty="0" smtClean="0"/>
              <a:t>. Or snail mail</a:t>
            </a:r>
            <a:r>
              <a:rPr lang="en-US" baseline="0" dirty="0" smtClean="0"/>
              <a:t> or upload to </a:t>
            </a:r>
            <a:r>
              <a:rPr lang="en-US" baseline="0" dirty="0" err="1" smtClean="0"/>
              <a:t>my.yfu</a:t>
            </a:r>
            <a:endParaRPr lang="en-US" baseline="0" dirty="0" smtClean="0"/>
          </a:p>
          <a:p>
            <a:endParaRPr lang="en-US" baseline="0" dirty="0" smtClean="0"/>
          </a:p>
          <a:p>
            <a:r>
              <a:rPr lang="en-US" baseline="0" dirty="0" smtClean="0"/>
              <a:t>The next slides will cover accessing the report and how to submit it electronically</a:t>
            </a:r>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16</a:t>
            </a:fld>
            <a:endParaRPr lang="en-US"/>
          </a:p>
        </p:txBody>
      </p:sp>
    </p:spTree>
    <p:extLst>
      <p:ext uri="{BB962C8B-B14F-4D97-AF65-F5344CB8AC3E}">
        <p14:creationId xmlns:p14="http://schemas.microsoft.com/office/powerpoint/2010/main" val="234223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alerted via email if you are requested to do a SEE visit</a:t>
            </a:r>
          </a:p>
          <a:p>
            <a:r>
              <a:rPr lang="en-US" dirty="0" smtClean="0"/>
              <a:t>The</a:t>
            </a:r>
            <a:r>
              <a:rPr lang="en-US" baseline="0" dirty="0" smtClean="0"/>
              <a:t> email will have some instructions and a deadline</a:t>
            </a:r>
          </a:p>
          <a:p>
            <a:r>
              <a:rPr lang="en-US" baseline="0" dirty="0" smtClean="0"/>
              <a:t>You will want to print a copy of the form to guide your visit in the home</a:t>
            </a:r>
          </a:p>
          <a:p>
            <a:endParaRPr lang="en-US" dirty="0" smtClean="0"/>
          </a:p>
          <a:p>
            <a:r>
              <a:rPr lang="en-US" dirty="0" smtClean="0"/>
              <a:t>To </a:t>
            </a:r>
            <a:r>
              <a:rPr lang="en-US" dirty="0"/>
              <a:t>access online copy. Log into account on </a:t>
            </a:r>
            <a:r>
              <a:rPr lang="en-US" dirty="0" err="1"/>
              <a:t>my.yfu</a:t>
            </a:r>
            <a:r>
              <a:rPr lang="en-US" dirty="0"/>
              <a:t>, hover over “IS” on left side panel, select “Due SEEs</a:t>
            </a:r>
            <a:r>
              <a:rPr lang="en-US" dirty="0" smtClean="0"/>
              <a:t>” as shown on the left side of this slide.</a:t>
            </a:r>
            <a:endParaRPr lang="en-US" dirty="0" smtClean="0"/>
          </a:p>
          <a:p>
            <a:r>
              <a:rPr lang="en-US" dirty="0" smtClean="0"/>
              <a:t>Print form and take with to the visit</a:t>
            </a:r>
            <a:r>
              <a:rPr lang="en-US" baseline="0" dirty="0" smtClean="0"/>
              <a:t> to use a check-list.</a:t>
            </a:r>
            <a:endParaRPr lang="en-US" dirty="0"/>
          </a:p>
          <a:p>
            <a:endParaRPr lang="en-US" dirty="0" smtClean="0"/>
          </a:p>
          <a:p>
            <a:r>
              <a:rPr lang="en-US" dirty="0" smtClean="0"/>
              <a:t>After</a:t>
            </a:r>
            <a:r>
              <a:rPr lang="en-US" baseline="0" dirty="0" smtClean="0"/>
              <a:t> completing the visit, log back in to complete the form, sign and submit.</a:t>
            </a:r>
            <a:endParaRPr lang="en-US" dirty="0" smtClean="0"/>
          </a:p>
          <a:p>
            <a:r>
              <a:rPr lang="en-US" dirty="0" smtClean="0"/>
              <a:t>you </a:t>
            </a:r>
            <a:r>
              <a:rPr lang="en-US" dirty="0"/>
              <a:t>will need </a:t>
            </a:r>
            <a:r>
              <a:rPr lang="en-US" dirty="0" smtClean="0"/>
              <a:t>your E-signature </a:t>
            </a:r>
            <a:r>
              <a:rPr lang="en-US" dirty="0"/>
              <a:t>to sign. </a:t>
            </a:r>
            <a:endParaRPr lang="en-US" dirty="0" smtClean="0"/>
          </a:p>
          <a:p>
            <a:endParaRPr lang="en-US" b="1" dirty="0" smtClean="0"/>
          </a:p>
          <a:p>
            <a:r>
              <a:rPr lang="en-US" b="1" dirty="0" smtClean="0"/>
              <a:t>GO LIVE and Take the participants</a:t>
            </a:r>
            <a:r>
              <a:rPr lang="en-US" b="1" baseline="0" dirty="0" smtClean="0"/>
              <a:t> through the process of accessing the SEE Visit Form online and show the number of ways they can submit form. </a:t>
            </a:r>
            <a:endParaRPr lang="en-US" b="1" dirty="0"/>
          </a:p>
        </p:txBody>
      </p:sp>
      <p:sp>
        <p:nvSpPr>
          <p:cNvPr id="4" name="Slide Number Placeholder 3"/>
          <p:cNvSpPr>
            <a:spLocks noGrp="1"/>
          </p:cNvSpPr>
          <p:nvPr>
            <p:ph type="sldNum" sz="quarter" idx="10"/>
          </p:nvPr>
        </p:nvSpPr>
        <p:spPr/>
        <p:txBody>
          <a:bodyPr/>
          <a:lstStyle/>
          <a:p>
            <a:fld id="{5C9C0E66-1B59-4589-8C62-069B0D4678F7}" type="slidenum">
              <a:rPr lang="en-US" smtClean="0"/>
              <a:t>17</a:t>
            </a:fld>
            <a:endParaRPr lang="en-US"/>
          </a:p>
        </p:txBody>
      </p:sp>
    </p:spTree>
    <p:extLst>
      <p:ext uri="{BB962C8B-B14F-4D97-AF65-F5344CB8AC3E}">
        <p14:creationId xmlns:p14="http://schemas.microsoft.com/office/powerpoint/2010/main" val="2266704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live and</a:t>
            </a:r>
            <a:r>
              <a:rPr lang="en-US" baseline="0" dirty="0" smtClean="0"/>
              <a:t> s</a:t>
            </a:r>
            <a:r>
              <a:rPr lang="en-US" dirty="0" smtClean="0"/>
              <a:t>how</a:t>
            </a:r>
            <a:r>
              <a:rPr lang="en-US" baseline="0" dirty="0" smtClean="0"/>
              <a:t> volunteer lounge where they can access the SEE handbook</a:t>
            </a:r>
          </a:p>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19</a:t>
            </a:fld>
            <a:endParaRPr lang="en-US"/>
          </a:p>
        </p:txBody>
      </p:sp>
    </p:spTree>
    <p:extLst>
      <p:ext uri="{BB962C8B-B14F-4D97-AF65-F5344CB8AC3E}">
        <p14:creationId xmlns:p14="http://schemas.microsoft.com/office/powerpoint/2010/main" val="17485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participants-</a:t>
            </a:r>
            <a:r>
              <a:rPr lang="en-US" baseline="0" dirty="0" smtClean="0"/>
              <a:t> ask names and locations</a:t>
            </a:r>
          </a:p>
          <a:p>
            <a:r>
              <a:rPr lang="en-US" baseline="0" dirty="0" smtClean="0"/>
              <a:t>Ask about their experience as volunteers</a:t>
            </a:r>
          </a:p>
          <a:p>
            <a:r>
              <a:rPr lang="en-US" baseline="0" dirty="0" smtClean="0"/>
              <a:t>Go through objectives</a:t>
            </a:r>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2</a:t>
            </a:fld>
            <a:endParaRPr lang="en-US"/>
          </a:p>
        </p:txBody>
      </p:sp>
    </p:spTree>
    <p:extLst>
      <p:ext uri="{BB962C8B-B14F-4D97-AF65-F5344CB8AC3E}">
        <p14:creationId xmlns:p14="http://schemas.microsoft.com/office/powerpoint/2010/main" val="233308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how</a:t>
            </a:r>
            <a:r>
              <a:rPr lang="en-US" baseline="0" dirty="0" smtClean="0"/>
              <a:t> a successful</a:t>
            </a:r>
            <a:r>
              <a:rPr lang="en-US" dirty="0" smtClean="0"/>
              <a:t> first visit with the student and family</a:t>
            </a:r>
            <a:r>
              <a:rPr lang="en-US" baseline="0" dirty="0" smtClean="0"/>
              <a:t> can impact the entire year </a:t>
            </a:r>
          </a:p>
          <a:p>
            <a:pPr marL="171450" indent="-171450">
              <a:buFontTx/>
              <a:buChar char="-"/>
            </a:pPr>
            <a:r>
              <a:rPr lang="en-US" baseline="0" dirty="0" smtClean="0"/>
              <a:t>Successful exchange</a:t>
            </a:r>
          </a:p>
          <a:p>
            <a:pPr marL="171450" indent="-171450">
              <a:buFontTx/>
              <a:buChar char="-"/>
            </a:pPr>
            <a:r>
              <a:rPr lang="en-US" baseline="0" dirty="0" smtClean="0"/>
              <a:t>Developing a beneficial relationship for all parties</a:t>
            </a:r>
          </a:p>
          <a:p>
            <a:pPr marL="171450" indent="-171450">
              <a:buFontTx/>
              <a:buChar char="-"/>
            </a:pPr>
            <a:r>
              <a:rPr lang="en-US" baseline="0" dirty="0" smtClean="0"/>
              <a:t>Will help the </a:t>
            </a:r>
            <a:r>
              <a:rPr lang="en-US" baseline="0" dirty="0" smtClean="0"/>
              <a:t>AR </a:t>
            </a:r>
            <a:r>
              <a:rPr lang="en-US" baseline="0" dirty="0" smtClean="0"/>
              <a:t>to rep the student for the entire year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3</a:t>
            </a:fld>
            <a:endParaRPr lang="en-US"/>
          </a:p>
        </p:txBody>
      </p:sp>
    </p:spTree>
    <p:extLst>
      <p:ext uri="{BB962C8B-B14F-4D97-AF65-F5344CB8AC3E}">
        <p14:creationId xmlns:p14="http://schemas.microsoft.com/office/powerpoint/2010/main" val="106635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a:t>
            </a:r>
            <a:r>
              <a:rPr lang="en-US" baseline="0" dirty="0"/>
              <a:t> of the First Visit: </a:t>
            </a:r>
          </a:p>
          <a:p>
            <a:r>
              <a:rPr lang="en-US" baseline="0" dirty="0"/>
              <a:t>Establish Trust and Report, start off on the right foot with the student. Encourage openness and communication.</a:t>
            </a:r>
          </a:p>
          <a:p>
            <a:r>
              <a:rPr lang="en-US" baseline="0" dirty="0"/>
              <a:t>Inform the student; discuss YFU policies and procedures, not JUST with </a:t>
            </a:r>
            <a:r>
              <a:rPr lang="en-US" baseline="0" dirty="0" smtClean="0"/>
              <a:t>student- review </a:t>
            </a:r>
            <a:r>
              <a:rPr lang="en-US" baseline="0" dirty="0" smtClean="0"/>
              <a:t>policies </a:t>
            </a:r>
            <a:r>
              <a:rPr lang="en-US" baseline="0" dirty="0" smtClean="0"/>
              <a:t>with host family, </a:t>
            </a:r>
            <a:endParaRPr lang="en-US" baseline="0" dirty="0"/>
          </a:p>
          <a:p>
            <a:r>
              <a:rPr lang="en-US" baseline="0" dirty="0" smtClean="0"/>
              <a:t>Explain </a:t>
            </a:r>
            <a:r>
              <a:rPr lang="en-US" baseline="0" dirty="0" smtClean="0"/>
              <a:t>the </a:t>
            </a:r>
            <a:r>
              <a:rPr lang="en-US" baseline="0" dirty="0"/>
              <a:t>importance of COMMUNICATION and anticipating </a:t>
            </a:r>
            <a:r>
              <a:rPr lang="en-US" baseline="0" dirty="0" smtClean="0"/>
              <a:t>issues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4</a:t>
            </a:fld>
            <a:endParaRPr lang="en-US"/>
          </a:p>
        </p:txBody>
      </p:sp>
    </p:spTree>
    <p:extLst>
      <p:ext uri="{BB962C8B-B14F-4D97-AF65-F5344CB8AC3E}">
        <p14:creationId xmlns:p14="http://schemas.microsoft.com/office/powerpoint/2010/main" val="553631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Establishing</a:t>
            </a:r>
            <a:r>
              <a:rPr lang="en-US" baseline="0" dirty="0" smtClean="0"/>
              <a:t> trust- </a:t>
            </a:r>
          </a:p>
          <a:p>
            <a:pPr marL="171450" indent="-171450">
              <a:buFontTx/>
              <a:buChar char="-"/>
            </a:pPr>
            <a:r>
              <a:rPr lang="en-US" baseline="0" dirty="0" smtClean="0"/>
              <a:t>With student and family, describe the AR role and how the relationship between the AR and Student and AR and family is built on trust</a:t>
            </a:r>
          </a:p>
          <a:p>
            <a:pPr marL="171450" indent="-171450">
              <a:buFontTx/>
              <a:buChar char="-"/>
            </a:pPr>
            <a:r>
              <a:rPr lang="en-US" baseline="0" dirty="0" smtClean="0"/>
              <a:t>Learn more about the student and family (low-pressure questions: What are you most excited for about the year?  What are some of your goals for the exchange? Have you </a:t>
            </a:r>
            <a:r>
              <a:rPr lang="en-US" baseline="0" dirty="0" smtClean="0"/>
              <a:t>traveled </a:t>
            </a:r>
            <a:r>
              <a:rPr lang="en-US" baseline="0" dirty="0" smtClean="0"/>
              <a:t>a lot before? What kinds of family activities will you do this year</a:t>
            </a:r>
            <a:r>
              <a:rPr lang="en-US" baseline="0" dirty="0" smtClean="0"/>
              <a:t>?</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5</a:t>
            </a:fld>
            <a:endParaRPr lang="en-US"/>
          </a:p>
        </p:txBody>
      </p:sp>
    </p:spTree>
    <p:extLst>
      <p:ext uri="{BB962C8B-B14F-4D97-AF65-F5344CB8AC3E}">
        <p14:creationId xmlns:p14="http://schemas.microsoft.com/office/powerpoint/2010/main" val="201623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r>
              <a:rPr lang="en-US" baseline="0" dirty="0"/>
              <a:t> Once you are assigned a student, </a:t>
            </a:r>
            <a:r>
              <a:rPr lang="en-US" baseline="0" dirty="0" smtClean="0"/>
              <a:t>please </a:t>
            </a:r>
            <a:r>
              <a:rPr lang="en-US" baseline="0" dirty="0"/>
              <a:t>email them or even skype them to introduce yourself. Please call the host family as well. Once you have established your role with both HF and student, </a:t>
            </a:r>
            <a:r>
              <a:rPr lang="en-US" u="sng" baseline="0" dirty="0"/>
              <a:t>schedule your </a:t>
            </a:r>
            <a:r>
              <a:rPr lang="en-US" baseline="0" dirty="0"/>
              <a:t>first visit. This can be a visit over a meal or maybe a visit after work. This MUST take place within the first </a:t>
            </a:r>
            <a:r>
              <a:rPr lang="en-US" b="1" baseline="0" dirty="0"/>
              <a:t>2 weeks </a:t>
            </a:r>
            <a:r>
              <a:rPr lang="en-US" baseline="0" dirty="0"/>
              <a:t>of the student’s arrival. </a:t>
            </a:r>
          </a:p>
          <a:p>
            <a:r>
              <a:rPr lang="en-US" baseline="0" dirty="0"/>
              <a:t>Reintroduce yourself to the student and family. </a:t>
            </a:r>
          </a:p>
          <a:p>
            <a:r>
              <a:rPr lang="en-US" baseline="0" dirty="0"/>
              <a:t>After you become acquainted, ask to speak with the student in private, perhaps the student’s room or kitchen. (You may take the student off </a:t>
            </a:r>
            <a:r>
              <a:rPr lang="en-US" baseline="0" dirty="0" smtClean="0"/>
              <a:t>premises, </a:t>
            </a:r>
            <a:r>
              <a:rPr lang="en-US" baseline="0" dirty="0"/>
              <a:t>but please get the approval </a:t>
            </a:r>
            <a:r>
              <a:rPr lang="en-US" baseline="0" dirty="0" smtClean="0"/>
              <a:t>from </a:t>
            </a:r>
            <a:r>
              <a:rPr lang="en-US" baseline="0" dirty="0"/>
              <a:t>HF). – Ask for ideas/suggestions</a:t>
            </a:r>
          </a:p>
          <a:p>
            <a:r>
              <a:rPr lang="en-US" baseline="0" dirty="0"/>
              <a:t>Be warm and encouraging and reiterate the importance of your role. Open up with the student. Maybe tell them a little about your history as a volunteer, your overseas experience or anything you would like to share. Ask the student about him/herself. Ask them about what they are eager to do while on exchange. </a:t>
            </a:r>
          </a:p>
          <a:p>
            <a:r>
              <a:rPr lang="en-US" baseline="0" dirty="0"/>
              <a:t>Ensure to exchange contact information. Kids love to </a:t>
            </a:r>
            <a:r>
              <a:rPr lang="en-US" baseline="0" dirty="0" smtClean="0"/>
              <a:t>use </a:t>
            </a:r>
            <a:r>
              <a:rPr lang="en-US" baseline="0" dirty="0" err="1" smtClean="0"/>
              <a:t>Whatsapp</a:t>
            </a:r>
            <a:r>
              <a:rPr lang="en-US" baseline="0" dirty="0" smtClean="0"/>
              <a:t> and text</a:t>
            </a:r>
            <a:r>
              <a:rPr lang="en-US" baseline="0" dirty="0"/>
              <a:t>, this can be useful for scheduling your monthly contact but does NOT suffice for the monthly contact. </a:t>
            </a:r>
          </a:p>
          <a:p>
            <a:r>
              <a:rPr lang="en-US" baseline="0" dirty="0"/>
              <a:t>Discuss your “open ear” policy. List any unavailable times or preferences.</a:t>
            </a:r>
          </a:p>
          <a:p>
            <a:r>
              <a:rPr lang="en-US" baseline="0" dirty="0"/>
              <a:t>Make sure to let them know of any upcoming vacations/travel.</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6</a:t>
            </a:fld>
            <a:endParaRPr lang="en-US"/>
          </a:p>
        </p:txBody>
      </p:sp>
    </p:spTree>
    <p:extLst>
      <p:ext uri="{BB962C8B-B14F-4D97-AF65-F5344CB8AC3E}">
        <p14:creationId xmlns:p14="http://schemas.microsoft.com/office/powerpoint/2010/main" val="168136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ARs</a:t>
            </a:r>
            <a:r>
              <a:rPr lang="en-US" dirty="0" smtClean="0"/>
              <a:t> need to keep the </a:t>
            </a:r>
            <a:r>
              <a:rPr lang="en-US" baseline="0" dirty="0" err="1" smtClean="0"/>
              <a:t>HF</a:t>
            </a:r>
            <a:r>
              <a:rPr lang="en-US" baseline="0" dirty="0" smtClean="0"/>
              <a:t> </a:t>
            </a:r>
            <a:r>
              <a:rPr lang="en-US" baseline="0" dirty="0"/>
              <a:t>and Student informed of YFU Policies and Procedures, include PTT and Dangerous Activities. Both forms can be found on the Vol Lounge.</a:t>
            </a:r>
          </a:p>
          <a:p>
            <a:r>
              <a:rPr lang="en-US" baseline="0" dirty="0"/>
              <a:t>This is a great time to reiterate the importance of attending the orientations. Post, Mid-Year and Re-Entry. If you have the dates, please </a:t>
            </a:r>
            <a:r>
              <a:rPr lang="en-US" baseline="0" dirty="0" smtClean="0"/>
              <a:t>share with student and family during the first visit.</a:t>
            </a:r>
            <a:endParaRPr lang="en-US" baseline="0" dirty="0"/>
          </a:p>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7</a:t>
            </a:fld>
            <a:endParaRPr lang="en-US"/>
          </a:p>
        </p:txBody>
      </p:sp>
    </p:spTree>
    <p:extLst>
      <p:ext uri="{BB962C8B-B14F-4D97-AF65-F5344CB8AC3E}">
        <p14:creationId xmlns:p14="http://schemas.microsoft.com/office/powerpoint/2010/main" val="210422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8</a:t>
            </a:fld>
            <a:endParaRPr lang="en-US"/>
          </a:p>
        </p:txBody>
      </p:sp>
    </p:spTree>
    <p:extLst>
      <p:ext uri="{BB962C8B-B14F-4D97-AF65-F5344CB8AC3E}">
        <p14:creationId xmlns:p14="http://schemas.microsoft.com/office/powerpoint/2010/main" val="53806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first visit is a great time to practice your listening skills and open ended questions. Encourage openness and communication with both HF and Students. Often times it is due to miscommunication that great issues develop</a:t>
            </a:r>
            <a:r>
              <a:rPr lang="en-US" dirty="0" smtClean="0"/>
              <a:t>.</a:t>
            </a:r>
          </a:p>
          <a:p>
            <a:endParaRPr lang="en-US" dirty="0" smtClean="0"/>
          </a:p>
          <a:p>
            <a:r>
              <a:rPr lang="en-US" dirty="0" smtClean="0"/>
              <a:t>Ask participants- what is the difference between open-ended,</a:t>
            </a:r>
            <a:r>
              <a:rPr lang="en-US" baseline="0" dirty="0" smtClean="0"/>
              <a:t> leading questions, </a:t>
            </a:r>
            <a:r>
              <a:rPr lang="en-US" dirty="0" smtClean="0"/>
              <a:t>and closed questions. Ask for examples</a:t>
            </a:r>
          </a:p>
          <a:p>
            <a:r>
              <a:rPr lang="en-US" dirty="0" smtClean="0"/>
              <a:t>Ask participants- why are open-ended questions a better</a:t>
            </a:r>
            <a:r>
              <a:rPr lang="en-US" baseline="0" dirty="0" smtClean="0"/>
              <a:t> approach to building trust? (encourage deeper, more comprehensive answers)</a:t>
            </a:r>
            <a:endParaRPr lang="en-US" dirty="0"/>
          </a:p>
          <a:p>
            <a:endParaRPr lang="en-US" dirty="0" smtClean="0"/>
          </a:p>
          <a:p>
            <a:r>
              <a:rPr lang="en-US" dirty="0" smtClean="0"/>
              <a:t>Try </a:t>
            </a:r>
            <a:r>
              <a:rPr lang="en-US" dirty="0"/>
              <a:t>to avoid using leading questions, questions that can influence a responder</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5C9C0E66-1B59-4589-8C62-069B0D4678F7}" type="slidenum">
              <a:rPr lang="en-US" smtClean="0"/>
              <a:t>9</a:t>
            </a:fld>
            <a:endParaRPr lang="en-US"/>
          </a:p>
        </p:txBody>
      </p:sp>
    </p:spTree>
    <p:extLst>
      <p:ext uri="{BB962C8B-B14F-4D97-AF65-F5344CB8AC3E}">
        <p14:creationId xmlns:p14="http://schemas.microsoft.com/office/powerpoint/2010/main" val="1257229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rgbClr val="64286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2074224"/>
            <a:ext cx="7306200" cy="1470025"/>
          </a:xfrm>
        </p:spPr>
        <p:txBody>
          <a:bodyPr>
            <a:noAutofit/>
          </a:bodyPr>
          <a:lstStyle>
            <a:lvl1pPr algn="l">
              <a:defRPr sz="5000" b="1">
                <a:solidFill>
                  <a:schemeClr val="bg1"/>
                </a:solidFill>
                <a:latin typeface="National-Medium"/>
                <a:cs typeface="National-Medium"/>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FFFFFF"/>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Bild 6" descr="YFU_Landscape_Logo_Name_whit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3600000" cy="1336133"/>
          </a:xfrm>
          <a:prstGeom prst="rect">
            <a:avLst/>
          </a:prstGeom>
        </p:spPr>
      </p:pic>
      <p:sp>
        <p:nvSpPr>
          <p:cNvPr id="8" name="Datumsplatzhalter 3"/>
          <p:cNvSpPr txBox="1">
            <a:spLocks/>
          </p:cNvSpPr>
          <p:nvPr userDrawn="1"/>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FFFFFF"/>
                </a:solidFill>
                <a:latin typeface="National-Book"/>
                <a:cs typeface="National-Book"/>
              </a:rPr>
              <a:pPr algn="r"/>
              <a:t>16.08.2018</a:t>
            </a:fld>
            <a:endParaRPr lang="de-DE" b="0" i="0" dirty="0">
              <a:solidFill>
                <a:srgbClr val="FFFFFF"/>
              </a:solidFill>
              <a:latin typeface="National-Book"/>
              <a:cs typeface="National-Book"/>
            </a:endParaRPr>
          </a:p>
        </p:txBody>
      </p:sp>
    </p:spTree>
    <p:extLst>
      <p:ext uri="{BB962C8B-B14F-4D97-AF65-F5344CB8AC3E}">
        <p14:creationId xmlns:p14="http://schemas.microsoft.com/office/powerpoint/2010/main" val="427014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7" name="Bild 6"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8" name="Title 1"/>
          <p:cNvSpPr>
            <a:spLocks noGrp="1"/>
          </p:cNvSpPr>
          <p:nvPr>
            <p:ph type="ctrTitle" hasCustomPrompt="1"/>
          </p:nvPr>
        </p:nvSpPr>
        <p:spPr>
          <a:xfrm>
            <a:off x="1152000" y="2074224"/>
            <a:ext cx="7306200" cy="1470025"/>
          </a:xfrm>
        </p:spPr>
        <p:txBody>
          <a:bodyPr>
            <a:noAutofit/>
          </a:bodyPr>
          <a:lstStyle>
            <a:lvl1pPr algn="l">
              <a:defRPr sz="5000" b="1">
                <a:solidFill>
                  <a:srgbClr val="642869"/>
                </a:solidFill>
                <a:latin typeface="National-Medium"/>
                <a:cs typeface="National-Medium"/>
              </a:defRPr>
            </a:lvl1pPr>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535556"/>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umsplatzhalter 3"/>
          <p:cNvSpPr txBox="1">
            <a:spLocks/>
          </p:cNvSpPr>
          <p:nvPr userDrawn="1"/>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555555"/>
                </a:solidFill>
                <a:latin typeface="National-Book"/>
                <a:cs typeface="National-Book"/>
              </a:rPr>
              <a:pPr algn="r"/>
              <a:t>16.08.2018</a:t>
            </a:fld>
            <a:endParaRPr lang="de-DE" b="0" i="0" dirty="0">
              <a:solidFill>
                <a:srgbClr val="555555"/>
              </a:solidFill>
              <a:latin typeface="National-Book"/>
              <a:cs typeface="National-Book"/>
            </a:endParaRPr>
          </a:p>
        </p:txBody>
      </p:sp>
    </p:spTree>
    <p:extLst>
      <p:ext uri="{BB962C8B-B14F-4D97-AF65-F5344CB8AC3E}">
        <p14:creationId xmlns:p14="http://schemas.microsoft.com/office/powerpoint/2010/main" val="241600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3" name="Text Placeholder 2"/>
          <p:cNvSpPr>
            <a:spLocks noGrp="1"/>
          </p:cNvSpPr>
          <p:nvPr>
            <p:ph type="body" idx="1"/>
          </p:nvPr>
        </p:nvSpPr>
        <p:spPr>
          <a:xfrm>
            <a:off x="810307" y="1809393"/>
            <a:ext cx="7772400" cy="4091120"/>
          </a:xfrm>
        </p:spPr>
        <p:txBody>
          <a:bodyPr anchor="t">
            <a:norm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baseline="0" dirty="0" smtClean="0">
                <a:solidFill>
                  <a:srgbClr val="535556"/>
                </a:solidFill>
                <a:latin typeface="National-Medium"/>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a:solidFill>
                  <a:srgbClr val="535556"/>
                </a:solidFill>
                <a:latin typeface="National-Book"/>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a:solidFill>
                  <a:srgbClr val="535556"/>
                </a:solidFill>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a:solidFill>
                  <a:srgbClr val="535556"/>
                </a:solidFill>
              </a:defRPr>
            </a:lvl4pPr>
            <a:lvl5pPr marL="0" marR="0" indent="0" algn="l" defTabSz="457200" rtl="0" eaLnBrk="1" fontAlgn="auto" latinLnBrk="0" hangingPunct="1">
              <a:lnSpc>
                <a:spcPts val="1400"/>
              </a:lnSpc>
              <a:spcBef>
                <a:spcPts val="500"/>
              </a:spcBef>
              <a:spcAft>
                <a:spcPts val="0"/>
              </a:spcAft>
              <a:buClrTx/>
              <a:buSzTx/>
              <a:buFontTx/>
              <a:buNone/>
              <a:tabLst/>
              <a:defRPr sz="1400" baseline="0">
                <a:solidFill>
                  <a:srgbClr val="535556"/>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8" name="TextBox 17"/>
          <p:cNvSpPr txBox="1"/>
          <p:nvPr userDrawn="1"/>
        </p:nvSpPr>
        <p:spPr>
          <a:xfrm>
            <a:off x="3133627" y="3758857"/>
            <a:ext cx="184666" cy="369332"/>
          </a:xfrm>
          <a:prstGeom prst="rect">
            <a:avLst/>
          </a:prstGeom>
          <a:noFill/>
        </p:spPr>
        <p:txBody>
          <a:bodyPr wrap="none" rtlCol="0">
            <a:spAutoFit/>
          </a:bodyPr>
          <a:lstStyle/>
          <a:p>
            <a:endParaRPr lang="en-US" dirty="0"/>
          </a:p>
        </p:txBody>
      </p:sp>
      <p:pic>
        <p:nvPicPr>
          <p:cNvPr id="25"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6"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16.08.2018</a:t>
            </a:fld>
            <a:endParaRPr lang="de-DE" dirty="0"/>
          </a:p>
        </p:txBody>
      </p:sp>
      <p:sp>
        <p:nvSpPr>
          <p:cNvPr id="27"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8"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169632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10" name="Textplatzhalter 9"/>
          <p:cNvSpPr>
            <a:spLocks noGrp="1"/>
          </p:cNvSpPr>
          <p:nvPr>
            <p:ph type="body" sz="quarter" idx="13"/>
          </p:nvPr>
        </p:nvSpPr>
        <p:spPr>
          <a:xfrm>
            <a:off x="792163"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baseline="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platzhalter 9"/>
          <p:cNvSpPr>
            <a:spLocks noGrp="1"/>
          </p:cNvSpPr>
          <p:nvPr>
            <p:ph type="body" sz="quarter" idx="15"/>
          </p:nvPr>
        </p:nvSpPr>
        <p:spPr>
          <a:xfrm>
            <a:off x="4680000" y="1800000"/>
            <a:ext cx="3600000" cy="4100513"/>
          </a:xfrm>
        </p:spPr>
        <p:txBody>
          <a:bodyPr/>
          <a:lstStyle>
            <a:lvl1pPr>
              <a:defRPr sz="3000" b="1" i="0" baseline="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pic>
        <p:nvPicPr>
          <p:cNvPr id="17"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8"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16.08.2018</a:t>
            </a:fld>
            <a:endParaRPr lang="de-DE" dirty="0"/>
          </a:p>
        </p:txBody>
      </p:sp>
      <p:sp>
        <p:nvSpPr>
          <p:cNvPr id="19"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0"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47890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821363"/>
          </a:xfrm>
        </p:spPr>
        <p:txBody>
          <a:bodyPr/>
          <a:lstStyle/>
          <a:p>
            <a:r>
              <a:rPr lang="en-US"/>
              <a:t>Click icon to add picture</a:t>
            </a:r>
            <a:endParaRPr lang="en-US" dirty="0"/>
          </a:p>
        </p:txBody>
      </p:sp>
      <p:pic>
        <p:nvPicPr>
          <p:cNvPr id="19"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0"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16.08.2018</a:t>
            </a:fld>
            <a:endParaRPr lang="de-DE" dirty="0"/>
          </a:p>
        </p:txBody>
      </p:sp>
      <p:sp>
        <p:nvSpPr>
          <p:cNvPr id="21"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2"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357971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6" name="Titel 1"/>
          <p:cNvSpPr>
            <a:spLocks noGrp="1"/>
          </p:cNvSpPr>
          <p:nvPr>
            <p:ph type="title"/>
          </p:nvPr>
        </p:nvSpPr>
        <p:spPr>
          <a:xfrm>
            <a:off x="792164" y="1080000"/>
            <a:ext cx="7947108" cy="615553"/>
          </a:xfrm>
        </p:spPr>
        <p:txBody>
          <a:bodyPr/>
          <a:lstStyle>
            <a:lvl1pPr algn="l">
              <a:defRPr b="1" i="0" baseline="0">
                <a:solidFill>
                  <a:srgbClr val="642869"/>
                </a:solidFill>
                <a:latin typeface="National-Medium"/>
                <a:cs typeface="National-Medium"/>
              </a:defRPr>
            </a:lvl1pPr>
          </a:lstStyle>
          <a:p>
            <a:r>
              <a:rPr lang="en-US"/>
              <a:t>Click to edit Master title style</a:t>
            </a:r>
            <a:endParaRPr lang="de-DE" dirty="0"/>
          </a:p>
        </p:txBody>
      </p:sp>
      <p:sp>
        <p:nvSpPr>
          <p:cNvPr id="7" name="Bildplatzhalter 9"/>
          <p:cNvSpPr>
            <a:spLocks noGrp="1"/>
          </p:cNvSpPr>
          <p:nvPr>
            <p:ph type="pic" sz="quarter" idx="15"/>
          </p:nvPr>
        </p:nvSpPr>
        <p:spPr>
          <a:xfrm>
            <a:off x="792164" y="1910665"/>
            <a:ext cx="2520000" cy="3600000"/>
          </a:xfrm>
        </p:spPr>
        <p:txBody>
          <a:bodyPr/>
          <a:lstStyle/>
          <a:p>
            <a:r>
              <a:rPr lang="en-US"/>
              <a:t>Click icon to add picture</a:t>
            </a:r>
            <a:endParaRPr lang="de-DE"/>
          </a:p>
        </p:txBody>
      </p:sp>
      <p:sp>
        <p:nvSpPr>
          <p:cNvPr id="8" name="Bildplatzhalter 9"/>
          <p:cNvSpPr>
            <a:spLocks noGrp="1"/>
          </p:cNvSpPr>
          <p:nvPr>
            <p:ph type="pic" sz="quarter" idx="16"/>
          </p:nvPr>
        </p:nvSpPr>
        <p:spPr>
          <a:xfrm>
            <a:off x="3503997" y="1910665"/>
            <a:ext cx="2520000" cy="3600000"/>
          </a:xfrm>
        </p:spPr>
        <p:txBody>
          <a:bodyPr/>
          <a:lstStyle/>
          <a:p>
            <a:r>
              <a:rPr lang="en-US"/>
              <a:t>Click icon to add picture</a:t>
            </a:r>
            <a:endParaRPr lang="de-DE"/>
          </a:p>
        </p:txBody>
      </p:sp>
      <p:sp>
        <p:nvSpPr>
          <p:cNvPr id="9" name="Bildplatzhalter 9"/>
          <p:cNvSpPr>
            <a:spLocks noGrp="1"/>
          </p:cNvSpPr>
          <p:nvPr>
            <p:ph type="pic" sz="quarter" idx="17"/>
          </p:nvPr>
        </p:nvSpPr>
        <p:spPr>
          <a:xfrm>
            <a:off x="6219271" y="1910665"/>
            <a:ext cx="2520000" cy="3600000"/>
          </a:xfrm>
        </p:spPr>
        <p:txBody>
          <a:bodyPr/>
          <a:lstStyle/>
          <a:p>
            <a:r>
              <a:rPr lang="en-US"/>
              <a:t>Click icon to add picture</a:t>
            </a:r>
            <a:endParaRPr lang="de-DE"/>
          </a:p>
        </p:txBody>
      </p:sp>
      <p:sp>
        <p:nvSpPr>
          <p:cNvPr id="10" name="Textplatzhalter 7"/>
          <p:cNvSpPr>
            <a:spLocks noGrp="1"/>
          </p:cNvSpPr>
          <p:nvPr>
            <p:ph type="body" sz="quarter" idx="18" hasCustomPrompt="1"/>
          </p:nvPr>
        </p:nvSpPr>
        <p:spPr>
          <a:xfrm>
            <a:off x="792165"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1" name="Textplatzhalter 7"/>
          <p:cNvSpPr>
            <a:spLocks noGrp="1"/>
          </p:cNvSpPr>
          <p:nvPr>
            <p:ph type="body" sz="quarter" idx="19" hasCustomPrompt="1"/>
          </p:nvPr>
        </p:nvSpPr>
        <p:spPr>
          <a:xfrm>
            <a:off x="3503997"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marL="0" marR="0" lvl="0" indent="0" algn="l" defTabSz="457200" rtl="0" eaLnBrk="1" fontAlgn="auto" latinLnBrk="0" hangingPunct="1">
              <a:lnSpc>
                <a:spcPts val="1400"/>
              </a:lnSpc>
              <a:spcBef>
                <a:spcPts val="0"/>
              </a:spcBef>
              <a:spcAft>
                <a:spcPts val="0"/>
              </a:spcAft>
              <a:buClrTx/>
              <a:buSzTx/>
              <a:buFontTx/>
              <a:buNone/>
              <a:tabLst/>
              <a:defRPr/>
            </a:pPr>
            <a:r>
              <a:rPr lang="de-DE" dirty="0"/>
              <a:t>Caption</a:t>
            </a:r>
          </a:p>
        </p:txBody>
      </p:sp>
      <p:sp>
        <p:nvSpPr>
          <p:cNvPr id="12" name="Textplatzhalter 7"/>
          <p:cNvSpPr>
            <a:spLocks noGrp="1"/>
          </p:cNvSpPr>
          <p:nvPr>
            <p:ph type="body" sz="quarter" idx="20" hasCustomPrompt="1"/>
          </p:nvPr>
        </p:nvSpPr>
        <p:spPr>
          <a:xfrm>
            <a:off x="6219272"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16.08.2018</a:t>
            </a:fld>
            <a:endParaRPr lang="de-DE" dirty="0"/>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pic>
        <p:nvPicPr>
          <p:cNvPr id="16"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359890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5" name="Titel 1"/>
          <p:cNvSpPr>
            <a:spLocks noGrp="1"/>
          </p:cNvSpPr>
          <p:nvPr>
            <p:ph type="title"/>
          </p:nvPr>
        </p:nvSpPr>
        <p:spPr>
          <a:xfrm>
            <a:off x="792164" y="1080000"/>
            <a:ext cx="7947108" cy="615553"/>
          </a:xfrm>
        </p:spPr>
        <p:txBody>
          <a:bodyPr/>
          <a:lstStyle>
            <a:lvl1pPr algn="l">
              <a:defRPr b="1" i="0">
                <a:solidFill>
                  <a:srgbClr val="642869"/>
                </a:solidFill>
                <a:latin typeface="National-Medium"/>
                <a:cs typeface="National-Medium"/>
              </a:defRPr>
            </a:lvl1pPr>
          </a:lstStyle>
          <a:p>
            <a:r>
              <a:rPr lang="en-US"/>
              <a:t>Click to edit Master title style</a:t>
            </a:r>
            <a:endParaRPr lang="de-DE" dirty="0"/>
          </a:p>
        </p:txBody>
      </p:sp>
      <p:sp>
        <p:nvSpPr>
          <p:cNvPr id="6" name="Textplatzhalter 8"/>
          <p:cNvSpPr>
            <a:spLocks noGrp="1"/>
          </p:cNvSpPr>
          <p:nvPr>
            <p:ph type="body" sz="quarter" idx="15" hasCustomPrompt="1"/>
          </p:nvPr>
        </p:nvSpPr>
        <p:spPr>
          <a:xfrm>
            <a:off x="792163" y="1800225"/>
            <a:ext cx="5231834" cy="2986088"/>
          </a:xfrm>
        </p:spPr>
        <p:txBody>
          <a:bodyPr/>
          <a:lstStyle>
            <a:lvl1pPr>
              <a:defRPr sz="3000" b="1" i="0" baseline="0">
                <a:latin typeface="National-Medium"/>
                <a:cs typeface="National-Medium"/>
              </a:defRPr>
            </a:lvl1pPr>
            <a:lvl2pPr>
              <a:defRPr sz="3000">
                <a:latin typeface="National-Book"/>
                <a:cs typeface="National-Book"/>
              </a:defRPr>
            </a:lvl2pPr>
            <a:lvl3pPr>
              <a:defRPr sz="2400">
                <a:latin typeface="National-Book"/>
                <a:cs typeface="National-Book"/>
              </a:defRPr>
            </a:lvl3pPr>
            <a:lvl4pPr>
              <a:defRPr sz="2400">
                <a:latin typeface="National-Book"/>
                <a:cs typeface="National-Book"/>
              </a:defRPr>
            </a:lvl4pPr>
            <a:lvl5pPr>
              <a:defRPr sz="1200" i="1">
                <a:latin typeface="National-Book"/>
                <a:cs typeface="National-Book"/>
              </a:defRPr>
            </a:lvl5pPr>
          </a:lstStyle>
          <a:p>
            <a:pPr lvl="0"/>
            <a:r>
              <a:rPr lang="de-DE" dirty="0"/>
              <a:t>Click </a:t>
            </a:r>
            <a:r>
              <a:rPr lang="de-DE" dirty="0" err="1"/>
              <a:t>to</a:t>
            </a:r>
            <a:r>
              <a:rPr lang="de-DE" dirty="0"/>
              <a:t> </a:t>
            </a:r>
            <a:r>
              <a:rPr lang="de-DE" dirty="0" err="1"/>
              <a:t>edit</a:t>
            </a:r>
            <a:r>
              <a:rPr lang="de-DE" dirty="0"/>
              <a:t> Master title style</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7" name="Textplatzhalter 7"/>
          <p:cNvSpPr>
            <a:spLocks noGrp="1"/>
          </p:cNvSpPr>
          <p:nvPr>
            <p:ph type="body" sz="quarter" idx="18" hasCustomPrompt="1"/>
          </p:nvPr>
        </p:nvSpPr>
        <p:spPr>
          <a:xfrm>
            <a:off x="6219271" y="5547241"/>
            <a:ext cx="2520001" cy="184666"/>
          </a:xfrm>
        </p:spPr>
        <p:txBody>
          <a:bodyPr/>
          <a:lstStyle>
            <a:lvl1pPr>
              <a:lnSpc>
                <a:spcPts val="1400"/>
              </a:lnSpc>
              <a:spcAft>
                <a:spcPts val="0"/>
              </a:spcAft>
              <a:defRPr sz="1400" b="0" i="1">
                <a:latin typeface="National-Book"/>
                <a:cs typeface="National-Book"/>
              </a:defRPr>
            </a:lvl1pPr>
          </a:lstStyle>
          <a:p>
            <a:pPr lvl="0"/>
            <a:r>
              <a:rPr lang="de-DE" dirty="0"/>
              <a:t>Caption</a:t>
            </a:r>
          </a:p>
        </p:txBody>
      </p:sp>
      <p:sp>
        <p:nvSpPr>
          <p:cNvPr id="8" name="Bildplatzhalter 9"/>
          <p:cNvSpPr>
            <a:spLocks noGrp="1"/>
          </p:cNvSpPr>
          <p:nvPr>
            <p:ph type="pic" sz="quarter" idx="17"/>
          </p:nvPr>
        </p:nvSpPr>
        <p:spPr>
          <a:xfrm>
            <a:off x="6219271" y="1800225"/>
            <a:ext cx="2520000" cy="3600000"/>
          </a:xfrm>
        </p:spPr>
        <p:txBody>
          <a:bodyPr/>
          <a:lstStyle/>
          <a:p>
            <a:r>
              <a:rPr lang="en-US"/>
              <a:t>Click icon to add picture</a:t>
            </a:r>
            <a:endParaRPr lang="de-DE"/>
          </a:p>
        </p:txBody>
      </p:sp>
      <p:pic>
        <p:nvPicPr>
          <p:cNvPr id="12"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16.08.2018</a:t>
            </a:fld>
            <a:endParaRPr lang="de-DE" dirty="0"/>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82061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42322"/>
            <a:ext cx="8163866" cy="7063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30387"/>
            <a:ext cx="8229600" cy="3922599"/>
          </a:xfrm>
          <a:prstGeom prst="rect">
            <a:avLst/>
          </a:prstGeom>
        </p:spPr>
        <p:txBody>
          <a:bodyPr vert="horz" lIns="91440" tIns="45720" rIns="91440" bIns="45720" rtlCol="0">
            <a:normAutofit/>
          </a:body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6" name="Datumsplatzhalter 2"/>
          <p:cNvSpPr>
            <a:spLocks noGrp="1"/>
          </p:cNvSpPr>
          <p:nvPr>
            <p:ph type="dt" sz="half" idx="2"/>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16.08.2018</a:t>
            </a:fld>
            <a:endParaRPr lang="de-DE" dirty="0"/>
          </a:p>
        </p:txBody>
      </p:sp>
      <p:sp>
        <p:nvSpPr>
          <p:cNvPr id="17" name="Fußzeilenplatzhalter 3"/>
          <p:cNvSpPr>
            <a:spLocks noGrp="1"/>
          </p:cNvSpPr>
          <p:nvPr>
            <p:ph type="ftr" sz="quarter" idx="3"/>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8" name="Foliennummernplatzhalter 4"/>
          <p:cNvSpPr>
            <a:spLocks noGrp="1"/>
          </p:cNvSpPr>
          <p:nvPr>
            <p:ph type="sldNum" sz="quarter" idx="4"/>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181136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4000" b="1" i="0" kern="1200">
          <a:solidFill>
            <a:srgbClr val="642869"/>
          </a:solidFill>
          <a:latin typeface="National-Medium"/>
          <a:ea typeface="+mj-ea"/>
          <a:cs typeface="National-Medium"/>
        </a:defRPr>
      </a:lvl1pPr>
    </p:titleStyle>
    <p:bodyStyle>
      <a:lvl1pPr marL="0" marR="0" indent="0" algn="l" defTabSz="457200" rtl="0" eaLnBrk="1" fontAlgn="auto" latinLnBrk="0" hangingPunct="1">
        <a:lnSpc>
          <a:spcPts val="3400"/>
        </a:lnSpc>
        <a:spcBef>
          <a:spcPts val="0"/>
        </a:spcBef>
        <a:spcAft>
          <a:spcPts val="500"/>
        </a:spcAft>
        <a:buClrTx/>
        <a:buSzTx/>
        <a:buFontTx/>
        <a:buNone/>
        <a:tabLst/>
        <a:defRPr sz="3200" kern="1200">
          <a:solidFill>
            <a:srgbClr val="535556"/>
          </a:solidFill>
          <a:latin typeface="+mn-lt"/>
          <a:ea typeface="+mn-ea"/>
          <a:cs typeface="+mn-cs"/>
        </a:defRPr>
      </a:lvl1pPr>
      <a:lvl2pPr marL="0" marR="0" indent="0" algn="l" defTabSz="457200" rtl="0" eaLnBrk="1" fontAlgn="auto" latinLnBrk="0" hangingPunct="1">
        <a:lnSpc>
          <a:spcPts val="3400"/>
        </a:lnSpc>
        <a:spcBef>
          <a:spcPts val="0"/>
        </a:spcBef>
        <a:spcAft>
          <a:spcPts val="1000"/>
        </a:spcAft>
        <a:buClrTx/>
        <a:buSzPct val="100000"/>
        <a:buFontTx/>
        <a:buNone/>
        <a:tabLst/>
        <a:defRPr sz="2800" kern="1200">
          <a:solidFill>
            <a:srgbClr val="535556"/>
          </a:solidFill>
          <a:latin typeface="+mn-lt"/>
          <a:ea typeface="+mn-ea"/>
          <a:cs typeface="+mn-cs"/>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24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20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2000" kern="1200">
          <a:solidFill>
            <a:srgbClr val="5355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volunteerprograms@yfu.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000" y="2074224"/>
            <a:ext cx="7306200" cy="2136035"/>
          </a:xfrm>
        </p:spPr>
        <p:txBody>
          <a:bodyPr/>
          <a:lstStyle/>
          <a:p>
            <a:pPr algn="ctr"/>
            <a:r>
              <a:rPr lang="en-US" dirty="0"/>
              <a:t>The First Student Visit </a:t>
            </a:r>
            <a:r>
              <a:rPr lang="en-US" dirty="0" smtClean="0"/>
              <a:t/>
            </a:r>
            <a:br>
              <a:rPr lang="en-US" dirty="0" smtClean="0"/>
            </a:br>
            <a:r>
              <a:rPr lang="en-US" dirty="0" smtClean="0"/>
              <a:t>&amp;</a:t>
            </a:r>
            <a:br>
              <a:rPr lang="en-US" dirty="0" smtClean="0"/>
            </a:br>
            <a:r>
              <a:rPr lang="en-US" dirty="0" smtClean="0"/>
              <a:t> </a:t>
            </a:r>
            <a:r>
              <a:rPr lang="en-US" dirty="0"/>
              <a:t>SEE </a:t>
            </a:r>
            <a:r>
              <a:rPr lang="en-US" dirty="0" smtClean="0"/>
              <a:t>Visits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000" y="4406899"/>
            <a:ext cx="1403087" cy="1870783"/>
          </a:xfrm>
          <a:prstGeom prst="rect">
            <a:avLst/>
          </a:prstGeom>
        </p:spPr>
      </p:pic>
    </p:spTree>
    <p:extLst>
      <p:ext uri="{BB962C8B-B14F-4D97-AF65-F5344CB8AC3E}">
        <p14:creationId xmlns:p14="http://schemas.microsoft.com/office/powerpoint/2010/main" val="405168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248" y="464232"/>
            <a:ext cx="8068517" cy="615553"/>
          </a:xfrm>
        </p:spPr>
        <p:txBody>
          <a:bodyPr/>
          <a:lstStyle/>
          <a:p>
            <a:r>
              <a:rPr lang="en-US" dirty="0"/>
              <a:t>A</a:t>
            </a:r>
            <a:r>
              <a:rPr lang="en-US" dirty="0" smtClean="0"/>
              <a:t>ctive listening tips </a:t>
            </a:r>
            <a:endParaRPr lang="en-US" dirty="0"/>
          </a:p>
        </p:txBody>
      </p:sp>
      <p:sp>
        <p:nvSpPr>
          <p:cNvPr id="3" name="Text Placeholder 2"/>
          <p:cNvSpPr>
            <a:spLocks noGrp="1"/>
          </p:cNvSpPr>
          <p:nvPr>
            <p:ph type="body" idx="1"/>
          </p:nvPr>
        </p:nvSpPr>
        <p:spPr>
          <a:xfrm>
            <a:off x="662248" y="1600200"/>
            <a:ext cx="7772400" cy="4142232"/>
          </a:xfrm>
        </p:spPr>
        <p:txBody>
          <a:bodyPr/>
          <a:lstStyle/>
          <a:p>
            <a:pPr marL="457200" indent="-457200">
              <a:buFont typeface="Arial" panose="020B0604020202020204" pitchFamily="34" charset="0"/>
              <a:buChar char="•"/>
            </a:pPr>
            <a:r>
              <a:rPr lang="en-US" sz="2800" dirty="0" smtClean="0"/>
              <a:t>Pay attention; stay focused</a:t>
            </a:r>
          </a:p>
          <a:p>
            <a:pPr marL="457200" indent="-457200">
              <a:buFont typeface="Arial" panose="020B0604020202020204" pitchFamily="34" charset="0"/>
              <a:buChar char="•"/>
            </a:pPr>
            <a:r>
              <a:rPr lang="en-US" sz="2800" dirty="0" smtClean="0"/>
              <a:t>Keep natural eye contact</a:t>
            </a:r>
          </a:p>
          <a:p>
            <a:pPr marL="457200" indent="-457200">
              <a:buFont typeface="Arial" panose="020B0604020202020204" pitchFamily="34" charset="0"/>
              <a:buChar char="•"/>
            </a:pPr>
            <a:r>
              <a:rPr lang="en-US" sz="2800" dirty="0" smtClean="0"/>
              <a:t>Body language</a:t>
            </a:r>
          </a:p>
          <a:p>
            <a:pPr marL="457200" indent="-457200">
              <a:buFont typeface="Arial" panose="020B0604020202020204" pitchFamily="34" charset="0"/>
              <a:buChar char="•"/>
            </a:pPr>
            <a:r>
              <a:rPr lang="en-US" sz="2800" dirty="0" smtClean="0"/>
              <a:t>Acknowledge the </a:t>
            </a:r>
            <a:r>
              <a:rPr lang="en-US" sz="2800" dirty="0" smtClean="0"/>
              <a:t>speaker - nodding</a:t>
            </a:r>
            <a:endParaRPr lang="en-US" sz="2800" dirty="0" smtClean="0"/>
          </a:p>
          <a:p>
            <a:pPr marL="457200" indent="-457200">
              <a:buFont typeface="Arial" panose="020B0604020202020204" pitchFamily="34" charset="0"/>
              <a:buChar char="•"/>
            </a:pPr>
            <a:r>
              <a:rPr lang="en-US" sz="2800" dirty="0" smtClean="0"/>
              <a:t>Don’t interrupt</a:t>
            </a:r>
          </a:p>
          <a:p>
            <a:pPr marL="457200" indent="-457200">
              <a:buFont typeface="Arial" panose="020B0604020202020204" pitchFamily="34" charset="0"/>
              <a:buChar char="•"/>
            </a:pPr>
            <a:r>
              <a:rPr lang="en-US" sz="2800" dirty="0" smtClean="0"/>
              <a:t>Don’t judge; listen with empathy</a:t>
            </a:r>
          </a:p>
          <a:p>
            <a:pPr marL="457200" indent="-457200">
              <a:buFont typeface="Arial" panose="020B0604020202020204" pitchFamily="34" charset="0"/>
              <a:buChar char="•"/>
            </a:pPr>
            <a:r>
              <a:rPr lang="en-US" sz="2800" dirty="0" smtClean="0"/>
              <a:t>Repeat back/paraphrase to affirm understanding</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862" y="1503363"/>
            <a:ext cx="1659738" cy="1620838"/>
          </a:xfrm>
          <a:prstGeom prst="rect">
            <a:avLst/>
          </a:prstGeom>
        </p:spPr>
      </p:pic>
    </p:spTree>
    <p:extLst>
      <p:ext uri="{BB962C8B-B14F-4D97-AF65-F5344CB8AC3E}">
        <p14:creationId xmlns:p14="http://schemas.microsoft.com/office/powerpoint/2010/main" val="177352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7AAA63-FA39-4DAB-A44E-C2E6D17C85D4}"/>
              </a:ext>
            </a:extLst>
          </p:cNvPr>
          <p:cNvSpPr>
            <a:spLocks noGrp="1"/>
          </p:cNvSpPr>
          <p:nvPr>
            <p:ph type="title"/>
          </p:nvPr>
        </p:nvSpPr>
        <p:spPr/>
        <p:txBody>
          <a:bodyPr/>
          <a:lstStyle/>
          <a:p>
            <a:r>
              <a:rPr lang="en-US" dirty="0"/>
              <a:t>Anticipate	challenges</a:t>
            </a:r>
          </a:p>
        </p:txBody>
      </p:sp>
      <p:sp>
        <p:nvSpPr>
          <p:cNvPr id="3" name="Text Placeholder 2">
            <a:extLst>
              <a:ext uri="{FF2B5EF4-FFF2-40B4-BE49-F238E27FC236}">
                <a16:creationId xmlns="" xmlns:a16="http://schemas.microsoft.com/office/drawing/2014/main" id="{92E85790-7A23-4ADA-A571-80F3B6065EA8}"/>
              </a:ext>
            </a:extLst>
          </p:cNvPr>
          <p:cNvSpPr>
            <a:spLocks noGrp="1"/>
          </p:cNvSpPr>
          <p:nvPr>
            <p:ph type="body" idx="1"/>
          </p:nvPr>
        </p:nvSpPr>
        <p:spPr>
          <a:xfrm>
            <a:off x="810307" y="2504442"/>
            <a:ext cx="7772400" cy="4091120"/>
          </a:xfrm>
        </p:spPr>
        <p:txBody>
          <a:bodyPr/>
          <a:lstStyle/>
          <a:p>
            <a:pPr marL="457200" indent="-457200">
              <a:buFont typeface="Arial" panose="020B0604020202020204" pitchFamily="34" charset="0"/>
              <a:buChar char="•"/>
            </a:pPr>
            <a:r>
              <a:rPr lang="en-US" dirty="0"/>
              <a:t>Culture shock</a:t>
            </a:r>
          </a:p>
          <a:p>
            <a:pPr marL="457200" indent="-457200">
              <a:buFont typeface="Arial" panose="020B0604020202020204" pitchFamily="34" charset="0"/>
              <a:buChar char="•"/>
            </a:pPr>
            <a:r>
              <a:rPr lang="en-US" dirty="0"/>
              <a:t>Homesickness</a:t>
            </a:r>
          </a:p>
          <a:p>
            <a:pPr marL="457200" indent="-457200">
              <a:buFont typeface="Arial" panose="020B0604020202020204" pitchFamily="34" charset="0"/>
              <a:buChar char="•"/>
            </a:pPr>
            <a:r>
              <a:rPr lang="en-US" dirty="0" smtClean="0"/>
              <a:t>“Bad” </a:t>
            </a:r>
            <a:r>
              <a:rPr lang="en-US" dirty="0"/>
              <a:t>days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4" name="Picture 3">
            <a:extLst>
              <a:ext uri="{FF2B5EF4-FFF2-40B4-BE49-F238E27FC236}">
                <a16:creationId xmlns="" xmlns:a16="http://schemas.microsoft.com/office/drawing/2014/main" id="{3DAFCE2C-B985-42C0-A4D1-68F6A6C1191B}"/>
              </a:ext>
            </a:extLst>
          </p:cNvPr>
          <p:cNvPicPr>
            <a:picLocks noChangeAspect="1"/>
          </p:cNvPicPr>
          <p:nvPr/>
        </p:nvPicPr>
        <p:blipFill>
          <a:blip r:embed="rId3"/>
          <a:stretch>
            <a:fillRect/>
          </a:stretch>
        </p:blipFill>
        <p:spPr>
          <a:xfrm>
            <a:off x="4415678" y="3174654"/>
            <a:ext cx="3965100" cy="2750697"/>
          </a:xfrm>
          <a:prstGeom prst="rect">
            <a:avLst/>
          </a:prstGeom>
          <a:ln w="15875">
            <a:solidFill>
              <a:schemeClr val="accent1"/>
            </a:solidFill>
          </a:ln>
        </p:spPr>
      </p:pic>
    </p:spTree>
    <p:extLst>
      <p:ext uri="{BB962C8B-B14F-4D97-AF65-F5344CB8AC3E}">
        <p14:creationId xmlns:p14="http://schemas.microsoft.com/office/powerpoint/2010/main" val="412090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877FF0-8EDB-45A6-BB81-9F4BD903D3BE}"/>
              </a:ext>
            </a:extLst>
          </p:cNvPr>
          <p:cNvSpPr>
            <a:spLocks noGrp="1"/>
          </p:cNvSpPr>
          <p:nvPr>
            <p:ph type="title"/>
          </p:nvPr>
        </p:nvSpPr>
        <p:spPr>
          <a:xfrm>
            <a:off x="810307" y="772223"/>
            <a:ext cx="7772400" cy="615553"/>
          </a:xfrm>
        </p:spPr>
        <p:txBody>
          <a:bodyPr/>
          <a:lstStyle/>
          <a:p>
            <a:r>
              <a:rPr lang="en-US" dirty="0"/>
              <a:t>Tips for </a:t>
            </a:r>
            <a:r>
              <a:rPr lang="en-US" dirty="0" smtClean="0"/>
              <a:t>Student Success</a:t>
            </a:r>
            <a:r>
              <a:rPr lang="en-US" dirty="0"/>
              <a:t>	</a:t>
            </a:r>
          </a:p>
        </p:txBody>
      </p:sp>
      <p:sp>
        <p:nvSpPr>
          <p:cNvPr id="3" name="Text Placeholder 2">
            <a:extLst>
              <a:ext uri="{FF2B5EF4-FFF2-40B4-BE49-F238E27FC236}">
                <a16:creationId xmlns="" xmlns:a16="http://schemas.microsoft.com/office/drawing/2014/main" id="{A3CD5CC1-E92C-4448-8783-1FE5D053C1C1}"/>
              </a:ext>
            </a:extLst>
          </p:cNvPr>
          <p:cNvSpPr>
            <a:spLocks noGrp="1"/>
          </p:cNvSpPr>
          <p:nvPr>
            <p:ph type="body" idx="1"/>
          </p:nvPr>
        </p:nvSpPr>
        <p:spPr>
          <a:xfrm>
            <a:off x="810307" y="1853284"/>
            <a:ext cx="7772400" cy="3840473"/>
          </a:xfrm>
        </p:spPr>
        <p:txBody>
          <a:bodyPr>
            <a:normAutofit/>
          </a:bodyPr>
          <a:lstStyle/>
          <a:p>
            <a:pPr marL="457200" indent="-457200">
              <a:buFont typeface="Arial" panose="020B0604020202020204" pitchFamily="34" charset="0"/>
              <a:buChar char="•"/>
            </a:pPr>
            <a:r>
              <a:rPr lang="en-US" dirty="0"/>
              <a:t>Memory </a:t>
            </a:r>
            <a:r>
              <a:rPr lang="en-US" dirty="0" smtClean="0"/>
              <a:t>Jar / Journal</a:t>
            </a:r>
            <a:endParaRPr lang="en-US" dirty="0"/>
          </a:p>
          <a:p>
            <a:pPr marL="457200" indent="-457200">
              <a:buFont typeface="Arial" panose="020B0604020202020204" pitchFamily="34" charset="0"/>
              <a:buChar char="•"/>
            </a:pPr>
            <a:r>
              <a:rPr lang="en-US" dirty="0"/>
              <a:t>Keep active</a:t>
            </a:r>
          </a:p>
          <a:p>
            <a:pPr marL="457200" indent="-457200">
              <a:buFont typeface="Arial" panose="020B0604020202020204" pitchFamily="34" charset="0"/>
              <a:buChar char="•"/>
            </a:pPr>
            <a:r>
              <a:rPr lang="en-US" dirty="0"/>
              <a:t>Limit social media</a:t>
            </a:r>
          </a:p>
          <a:p>
            <a:pPr marL="457200" indent="-457200">
              <a:buFont typeface="Arial" panose="020B0604020202020204" pitchFamily="34" charset="0"/>
              <a:buChar char="•"/>
            </a:pPr>
            <a:r>
              <a:rPr lang="en-US" dirty="0"/>
              <a:t>Try new things</a:t>
            </a:r>
          </a:p>
          <a:p>
            <a:pPr marL="457200" indent="-457200">
              <a:buFont typeface="Arial" panose="020B0604020202020204" pitchFamily="34" charset="0"/>
              <a:buChar char="•"/>
            </a:pPr>
            <a:r>
              <a:rPr lang="en-US" dirty="0"/>
              <a:t>Other ideas? </a:t>
            </a:r>
            <a:endParaRPr lang="en-US" dirty="0" smtClean="0"/>
          </a:p>
          <a:p>
            <a:pPr marL="457200" indent="-457200">
              <a:buFont typeface="Arial" panose="020B0604020202020204" pitchFamily="34" charset="0"/>
              <a:buChar char="•"/>
            </a:pPr>
            <a:endParaRPr lang="en-US" dirty="0"/>
          </a:p>
        </p:txBody>
      </p:sp>
      <p:pic>
        <p:nvPicPr>
          <p:cNvPr id="4" name="Picture 3">
            <a:extLst>
              <a:ext uri="{FF2B5EF4-FFF2-40B4-BE49-F238E27FC236}">
                <a16:creationId xmlns="" xmlns:a16="http://schemas.microsoft.com/office/drawing/2014/main" id="{430D7FB3-1222-4E86-8973-08DE86F7E7FD}"/>
              </a:ext>
            </a:extLst>
          </p:cNvPr>
          <p:cNvPicPr>
            <a:picLocks noChangeAspect="1"/>
          </p:cNvPicPr>
          <p:nvPr/>
        </p:nvPicPr>
        <p:blipFill>
          <a:blip r:embed="rId3"/>
          <a:stretch>
            <a:fillRect/>
          </a:stretch>
        </p:blipFill>
        <p:spPr>
          <a:xfrm>
            <a:off x="4696507" y="3465758"/>
            <a:ext cx="4178576" cy="2693507"/>
          </a:xfrm>
          <a:prstGeom prst="rect">
            <a:avLst/>
          </a:prstGeom>
          <a:solidFill>
            <a:schemeClr val="bg1"/>
          </a:solidFill>
          <a:ln w="15875">
            <a:solidFill>
              <a:schemeClr val="accent1"/>
            </a:solidFill>
          </a:ln>
        </p:spPr>
      </p:pic>
    </p:spTree>
    <p:extLst>
      <p:ext uri="{BB962C8B-B14F-4D97-AF65-F5344CB8AC3E}">
        <p14:creationId xmlns:p14="http://schemas.microsoft.com/office/powerpoint/2010/main" val="3120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A1D4E2A-281E-4C95-9361-C04BF910D470}"/>
              </a:ext>
            </a:extLst>
          </p:cNvPr>
          <p:cNvSpPr>
            <a:spLocks noGrp="1"/>
          </p:cNvSpPr>
          <p:nvPr>
            <p:ph type="ctrTitle"/>
          </p:nvPr>
        </p:nvSpPr>
        <p:spPr/>
        <p:txBody>
          <a:bodyPr/>
          <a:lstStyle/>
          <a:p>
            <a:pPr algn="ctr"/>
            <a:r>
              <a:rPr lang="en-US" dirty="0"/>
              <a:t>SEE VISIT</a:t>
            </a:r>
          </a:p>
        </p:txBody>
      </p:sp>
      <p:sp>
        <p:nvSpPr>
          <p:cNvPr id="5" name="Subtitle 4">
            <a:extLst>
              <a:ext uri="{FF2B5EF4-FFF2-40B4-BE49-F238E27FC236}">
                <a16:creationId xmlns="" xmlns:a16="http://schemas.microsoft.com/office/drawing/2014/main" id="{D9E25260-CACF-404D-9AA4-AD1CEA7DD0BD}"/>
              </a:ext>
            </a:extLst>
          </p:cNvPr>
          <p:cNvSpPr>
            <a:spLocks noGrp="1"/>
          </p:cNvSpPr>
          <p:nvPr>
            <p:ph type="subTitle" idx="1"/>
          </p:nvPr>
        </p:nvSpPr>
        <p:spPr/>
        <p:txBody>
          <a:bodyPr>
            <a:normAutofit fontScale="25000" lnSpcReduction="20000"/>
          </a:bodyPr>
          <a:lstStyle/>
          <a:p>
            <a:pPr algn="ctr"/>
            <a:r>
              <a:rPr lang="en-US" sz="11200" dirty="0"/>
              <a:t>Student Environment </a:t>
            </a:r>
            <a:r>
              <a:rPr lang="en-US" sz="11200" dirty="0" smtClean="0"/>
              <a:t>Evaluation</a:t>
            </a:r>
            <a:endParaRPr lang="en-US" sz="11200" dirty="0"/>
          </a:p>
          <a:p>
            <a:endParaRPr lang="en-US" dirty="0"/>
          </a:p>
        </p:txBody>
      </p:sp>
    </p:spTree>
    <p:extLst>
      <p:ext uri="{BB962C8B-B14F-4D97-AF65-F5344CB8AC3E}">
        <p14:creationId xmlns:p14="http://schemas.microsoft.com/office/powerpoint/2010/main" val="309865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49194B-9D5F-4D5C-999D-503633CDD706}"/>
              </a:ext>
            </a:extLst>
          </p:cNvPr>
          <p:cNvSpPr>
            <a:spLocks noGrp="1"/>
          </p:cNvSpPr>
          <p:nvPr>
            <p:ph type="ctrTitle"/>
          </p:nvPr>
        </p:nvSpPr>
        <p:spPr>
          <a:xfrm>
            <a:off x="1151999" y="639626"/>
            <a:ext cx="7306200" cy="1470025"/>
          </a:xfrm>
        </p:spPr>
        <p:txBody>
          <a:bodyPr/>
          <a:lstStyle/>
          <a:p>
            <a:r>
              <a:rPr lang="en-US" dirty="0"/>
              <a:t>What is it? </a:t>
            </a:r>
          </a:p>
        </p:txBody>
      </p:sp>
      <p:sp>
        <p:nvSpPr>
          <p:cNvPr id="3" name="Subtitle 2">
            <a:extLst>
              <a:ext uri="{FF2B5EF4-FFF2-40B4-BE49-F238E27FC236}">
                <a16:creationId xmlns="" xmlns:a16="http://schemas.microsoft.com/office/drawing/2014/main" id="{80364259-52BF-40C5-8296-3C9865FEE2B1}"/>
              </a:ext>
            </a:extLst>
          </p:cNvPr>
          <p:cNvSpPr>
            <a:spLocks noGrp="1"/>
          </p:cNvSpPr>
          <p:nvPr>
            <p:ph type="subTitle" idx="1"/>
          </p:nvPr>
        </p:nvSpPr>
        <p:spPr>
          <a:xfrm>
            <a:off x="585216" y="1566662"/>
            <a:ext cx="8001000" cy="4910338"/>
          </a:xfrm>
        </p:spPr>
        <p:txBody>
          <a:bodyPr>
            <a:normAutofit/>
          </a:bodyPr>
          <a:lstStyle/>
          <a:p>
            <a:pPr algn="ctr"/>
            <a:r>
              <a:rPr lang="en-US" sz="3600" b="1" dirty="0" smtClean="0"/>
              <a:t>Student Environment </a:t>
            </a:r>
            <a:r>
              <a:rPr lang="en-US" sz="3600" b="1" dirty="0"/>
              <a:t>Evaluation (</a:t>
            </a:r>
            <a:r>
              <a:rPr lang="en-US" sz="3600" b="1" dirty="0" smtClean="0"/>
              <a:t>SEE)</a:t>
            </a:r>
            <a:endParaRPr lang="en-US" sz="2800" b="1" dirty="0" smtClean="0"/>
          </a:p>
          <a:p>
            <a:pPr marL="457200" indent="-457200">
              <a:buFont typeface="Arial" panose="020B0604020202020204" pitchFamily="34" charset="0"/>
              <a:buChar char="•"/>
            </a:pPr>
            <a:r>
              <a:rPr lang="en-US" sz="2800" dirty="0" smtClean="0"/>
              <a:t>Confirm </a:t>
            </a:r>
            <a:r>
              <a:rPr lang="en-US" sz="2800" dirty="0" smtClean="0"/>
              <a:t>house remains safe environment for student</a:t>
            </a:r>
          </a:p>
          <a:p>
            <a:pPr marL="457200" indent="-457200">
              <a:buFont typeface="Arial" panose="020B0604020202020204" pitchFamily="34" charset="0"/>
              <a:buChar char="•"/>
            </a:pPr>
            <a:r>
              <a:rPr lang="en-US" sz="2800" dirty="0" smtClean="0"/>
              <a:t>Required </a:t>
            </a:r>
            <a:r>
              <a:rPr lang="en-US" sz="2800" dirty="0"/>
              <a:t>by the </a:t>
            </a:r>
            <a:r>
              <a:rPr lang="en-US" sz="2800" dirty="0" smtClean="0"/>
              <a:t>US Department </a:t>
            </a:r>
            <a:r>
              <a:rPr lang="en-US" sz="2800" dirty="0"/>
              <a:t>of </a:t>
            </a:r>
            <a:r>
              <a:rPr lang="en-US" sz="2800" dirty="0" smtClean="0"/>
              <a:t>State</a:t>
            </a:r>
          </a:p>
          <a:p>
            <a:pPr marL="457200" indent="-457200">
              <a:buFont typeface="Arial" panose="020B0604020202020204" pitchFamily="34" charset="0"/>
              <a:buChar char="•"/>
            </a:pPr>
            <a:r>
              <a:rPr lang="en-US" sz="2800" dirty="0" smtClean="0"/>
              <a:t>Must </a:t>
            </a:r>
            <a:r>
              <a:rPr lang="en-US" sz="2800" dirty="0"/>
              <a:t>be done within </a:t>
            </a:r>
            <a:r>
              <a:rPr lang="en-US" sz="2800" dirty="0" smtClean="0"/>
              <a:t>30 days (for arrival </a:t>
            </a:r>
            <a:r>
              <a:rPr lang="en-US" sz="2800" dirty="0" smtClean="0"/>
              <a:t>families) </a:t>
            </a:r>
            <a:r>
              <a:rPr lang="en-US" sz="2800" dirty="0" smtClean="0"/>
              <a:t>or </a:t>
            </a:r>
            <a:r>
              <a:rPr lang="en-US" sz="2800" dirty="0"/>
              <a:t>60 </a:t>
            </a:r>
            <a:r>
              <a:rPr lang="en-US" sz="2800" dirty="0" smtClean="0"/>
              <a:t>days (for permanent </a:t>
            </a:r>
            <a:r>
              <a:rPr lang="en-US" sz="2800" dirty="0" smtClean="0"/>
              <a:t>families) </a:t>
            </a:r>
            <a:r>
              <a:rPr lang="en-US" sz="2800" dirty="0"/>
              <a:t>of student’s </a:t>
            </a:r>
            <a:r>
              <a:rPr lang="en-US" sz="2800" dirty="0" smtClean="0"/>
              <a:t>arrival</a:t>
            </a:r>
          </a:p>
          <a:p>
            <a:pPr marL="457200" indent="-457200">
              <a:buFont typeface="Arial" panose="020B0604020202020204" pitchFamily="34" charset="0"/>
              <a:buChar char="•"/>
            </a:pPr>
            <a:r>
              <a:rPr lang="en-US" sz="2800" dirty="0" smtClean="0"/>
              <a:t>Cannot </a:t>
            </a:r>
            <a:r>
              <a:rPr lang="en-US" sz="2800" dirty="0"/>
              <a:t>be conducted by </a:t>
            </a:r>
            <a:r>
              <a:rPr lang="en-US" sz="2800" dirty="0" smtClean="0"/>
              <a:t>interviewer and may be completed by a neighbor or friend</a:t>
            </a: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568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75347EE-47CC-45AE-B7EB-A0C060B604F4}"/>
              </a:ext>
            </a:extLst>
          </p:cNvPr>
          <p:cNvSpPr>
            <a:spLocks noGrp="1"/>
          </p:cNvSpPr>
          <p:nvPr>
            <p:ph type="title"/>
          </p:nvPr>
        </p:nvSpPr>
        <p:spPr>
          <a:xfrm>
            <a:off x="810307" y="331428"/>
            <a:ext cx="7772400" cy="615553"/>
          </a:xfrm>
        </p:spPr>
        <p:txBody>
          <a:bodyPr/>
          <a:lstStyle/>
          <a:p>
            <a:r>
              <a:rPr lang="en-US" dirty="0"/>
              <a:t>SEE Visit Checklist	</a:t>
            </a:r>
          </a:p>
        </p:txBody>
      </p:sp>
      <p:sp>
        <p:nvSpPr>
          <p:cNvPr id="5" name="Text Placeholder 4">
            <a:extLst>
              <a:ext uri="{FF2B5EF4-FFF2-40B4-BE49-F238E27FC236}">
                <a16:creationId xmlns="" xmlns:a16="http://schemas.microsoft.com/office/drawing/2014/main" id="{7A0586FD-EB6D-4513-BA0E-0D6AEC2F3464}"/>
              </a:ext>
            </a:extLst>
          </p:cNvPr>
          <p:cNvSpPr>
            <a:spLocks noGrp="1"/>
          </p:cNvSpPr>
          <p:nvPr>
            <p:ph type="body" idx="1"/>
          </p:nvPr>
        </p:nvSpPr>
        <p:spPr>
          <a:xfrm>
            <a:off x="310896" y="1273986"/>
            <a:ext cx="8421623" cy="4697046"/>
          </a:xfrm>
        </p:spPr>
        <p:txBody>
          <a:bodyPr>
            <a:normAutofit/>
          </a:bodyPr>
          <a:lstStyle/>
          <a:p>
            <a:pPr marL="457200" indent="-457200">
              <a:buFont typeface="Arial" panose="020B0604020202020204" pitchFamily="34" charset="0"/>
              <a:buChar char="•"/>
            </a:pPr>
            <a:r>
              <a:rPr lang="en-US" dirty="0"/>
              <a:t>Ensure </a:t>
            </a:r>
            <a:r>
              <a:rPr lang="en-US" dirty="0" smtClean="0"/>
              <a:t>home maintains safe conditions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Tour </a:t>
            </a:r>
            <a:r>
              <a:rPr lang="en-US" dirty="0"/>
              <a:t>the home, including outdoor </a:t>
            </a:r>
            <a:r>
              <a:rPr lang="en-US" dirty="0" smtClean="0"/>
              <a:t>space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Student’s bedroom</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Student’s bathroom; running water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Phone access</a:t>
            </a:r>
            <a:endParaRPr lang="en-US" dirty="0"/>
          </a:p>
          <a:p>
            <a:pPr marL="457200" indent="-457200">
              <a:buFont typeface="Arial" panose="020B0604020202020204" pitchFamily="34" charset="0"/>
              <a:buChar char="•"/>
            </a:pPr>
            <a:endParaRPr lang="en-US" dirty="0"/>
          </a:p>
          <a:p>
            <a:endParaRPr lang="en-US" dirty="0"/>
          </a:p>
        </p:txBody>
      </p:sp>
      <p:pic>
        <p:nvPicPr>
          <p:cNvPr id="6" name="Picture 5">
            <a:extLst>
              <a:ext uri="{FF2B5EF4-FFF2-40B4-BE49-F238E27FC236}">
                <a16:creationId xmlns="" xmlns:a16="http://schemas.microsoft.com/office/drawing/2014/main" id="{1A9B3A64-1ACC-46A4-9A4D-DEDE5E62A768}"/>
              </a:ext>
            </a:extLst>
          </p:cNvPr>
          <p:cNvPicPr>
            <a:picLocks noChangeAspect="1"/>
          </p:cNvPicPr>
          <p:nvPr/>
        </p:nvPicPr>
        <p:blipFill>
          <a:blip r:embed="rId3"/>
          <a:stretch>
            <a:fillRect/>
          </a:stretch>
        </p:blipFill>
        <p:spPr>
          <a:xfrm>
            <a:off x="6333125" y="2843515"/>
            <a:ext cx="2249582" cy="1557988"/>
          </a:xfrm>
          <a:prstGeom prst="rect">
            <a:avLst/>
          </a:prstGeom>
        </p:spPr>
      </p:pic>
    </p:spTree>
    <p:extLst>
      <p:ext uri="{BB962C8B-B14F-4D97-AF65-F5344CB8AC3E}">
        <p14:creationId xmlns:p14="http://schemas.microsoft.com/office/powerpoint/2010/main" val="182382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AE714AF-0EE8-48A5-84FF-B51F2DF9244F}"/>
              </a:ext>
            </a:extLst>
          </p:cNvPr>
          <p:cNvPicPr>
            <a:picLocks noChangeAspect="1"/>
          </p:cNvPicPr>
          <p:nvPr/>
        </p:nvPicPr>
        <p:blipFill>
          <a:blip r:embed="rId3"/>
          <a:stretch>
            <a:fillRect/>
          </a:stretch>
        </p:blipFill>
        <p:spPr>
          <a:xfrm>
            <a:off x="1561964" y="0"/>
            <a:ext cx="6020071" cy="6858000"/>
          </a:xfrm>
          <a:prstGeom prst="rect">
            <a:avLst/>
          </a:prstGeom>
          <a:ln>
            <a:solidFill>
              <a:schemeClr val="accent1"/>
            </a:solidFill>
          </a:ln>
        </p:spPr>
      </p:pic>
    </p:spTree>
    <p:extLst>
      <p:ext uri="{BB962C8B-B14F-4D97-AF65-F5344CB8AC3E}">
        <p14:creationId xmlns:p14="http://schemas.microsoft.com/office/powerpoint/2010/main" val="356901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C578895-8496-4E16-96A4-0EDF8415E9D8}"/>
              </a:ext>
            </a:extLst>
          </p:cNvPr>
          <p:cNvPicPr>
            <a:picLocks noChangeAspect="1"/>
          </p:cNvPicPr>
          <p:nvPr/>
        </p:nvPicPr>
        <p:blipFill>
          <a:blip r:embed="rId3"/>
          <a:stretch>
            <a:fillRect/>
          </a:stretch>
        </p:blipFill>
        <p:spPr>
          <a:xfrm>
            <a:off x="4534914" y="2198395"/>
            <a:ext cx="3970967" cy="4085303"/>
          </a:xfrm>
          <a:prstGeom prst="rect">
            <a:avLst/>
          </a:prstGeom>
          <a:ln w="15875">
            <a:solidFill>
              <a:schemeClr val="accent1"/>
            </a:solidFill>
          </a:ln>
        </p:spPr>
      </p:pic>
      <p:pic>
        <p:nvPicPr>
          <p:cNvPr id="5" name="Picture 4">
            <a:extLst>
              <a:ext uri="{FF2B5EF4-FFF2-40B4-BE49-F238E27FC236}">
                <a16:creationId xmlns="" xmlns:a16="http://schemas.microsoft.com/office/drawing/2014/main" id="{DA3D6119-D484-45C1-89E0-313B3CB8123F}"/>
              </a:ext>
            </a:extLst>
          </p:cNvPr>
          <p:cNvPicPr>
            <a:picLocks noChangeAspect="1"/>
          </p:cNvPicPr>
          <p:nvPr/>
        </p:nvPicPr>
        <p:blipFill>
          <a:blip r:embed="rId4"/>
          <a:stretch>
            <a:fillRect/>
          </a:stretch>
        </p:blipFill>
        <p:spPr>
          <a:xfrm>
            <a:off x="373699" y="258097"/>
            <a:ext cx="3809828" cy="4321104"/>
          </a:xfrm>
          <a:prstGeom prst="rect">
            <a:avLst/>
          </a:prstGeom>
          <a:noFill/>
          <a:ln w="15875">
            <a:solidFill>
              <a:schemeClr val="accent1"/>
            </a:solidFill>
          </a:ln>
        </p:spPr>
      </p:pic>
    </p:spTree>
    <p:extLst>
      <p:ext uri="{BB962C8B-B14F-4D97-AF65-F5344CB8AC3E}">
        <p14:creationId xmlns:p14="http://schemas.microsoft.com/office/powerpoint/2010/main" val="396372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288" y="1819151"/>
            <a:ext cx="7306200" cy="1042922"/>
          </a:xfrm>
        </p:spPr>
        <p:txBody>
          <a:bodyPr/>
          <a:lstStyle/>
          <a:p>
            <a:pPr marL="457200" indent="-457200">
              <a:buFont typeface="Wingdings" panose="05000000000000000000" pitchFamily="2" charset="2"/>
              <a:buChar char="Ø"/>
            </a:pPr>
            <a:r>
              <a:rPr lang="en-US" sz="3200" b="0" dirty="0" smtClean="0"/>
              <a:t>Carry out the three goals of the first visit</a:t>
            </a:r>
            <a:br>
              <a:rPr lang="en-US" sz="3200" b="0" dirty="0" smtClean="0"/>
            </a:br>
            <a:r>
              <a:rPr lang="en-US" sz="3200" b="0" dirty="0" smtClean="0"/>
              <a:t/>
            </a:r>
            <a:br>
              <a:rPr lang="en-US" sz="3200" b="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a:t/>
            </a:r>
            <a:br>
              <a:rPr lang="en-US" sz="3200" dirty="0"/>
            </a:br>
            <a:endParaRPr lang="en-US" sz="3200" dirty="0"/>
          </a:p>
        </p:txBody>
      </p:sp>
      <p:sp>
        <p:nvSpPr>
          <p:cNvPr id="3" name="Subtitle 2"/>
          <p:cNvSpPr>
            <a:spLocks noGrp="1"/>
          </p:cNvSpPr>
          <p:nvPr>
            <p:ph type="subTitle" idx="1"/>
          </p:nvPr>
        </p:nvSpPr>
        <p:spPr>
          <a:xfrm>
            <a:off x="1069704" y="1002498"/>
            <a:ext cx="7298929" cy="578303"/>
          </a:xfrm>
        </p:spPr>
        <p:txBody>
          <a:bodyPr/>
          <a:lstStyle/>
          <a:p>
            <a:r>
              <a:rPr lang="en-US" b="1" dirty="0"/>
              <a:t>Volunteers will be able to </a:t>
            </a:r>
          </a:p>
        </p:txBody>
      </p:sp>
      <p:sp>
        <p:nvSpPr>
          <p:cNvPr id="5" name="Title 1"/>
          <p:cNvSpPr txBox="1">
            <a:spLocks/>
          </p:cNvSpPr>
          <p:nvPr/>
        </p:nvSpPr>
        <p:spPr>
          <a:xfrm>
            <a:off x="1239118" y="5034791"/>
            <a:ext cx="7306200" cy="1042922"/>
          </a:xfrm>
          <a:prstGeom prst="rect">
            <a:avLst/>
          </a:prstGeom>
        </p:spPr>
        <p:txBody>
          <a:bodyPr vert="horz" lIns="91440" tIns="45720" rIns="91440" bIns="45720" rtlCol="0" anchor="t">
            <a:noAutofit/>
          </a:bodyPr>
          <a:lstStyle>
            <a:lvl1pPr algn="l" defTabSz="457200" rtl="0" eaLnBrk="1" latinLnBrk="0" hangingPunct="1">
              <a:spcBef>
                <a:spcPct val="0"/>
              </a:spcBef>
              <a:buNone/>
              <a:defRPr sz="5000" b="1" i="0" kern="1200">
                <a:solidFill>
                  <a:srgbClr val="642869"/>
                </a:solidFill>
                <a:latin typeface="National-Medium"/>
                <a:ea typeface="+mj-ea"/>
                <a:cs typeface="National-Medium"/>
              </a:defRPr>
            </a:lvl1pPr>
          </a:lstStyle>
          <a:p>
            <a:pPr marL="457200" indent="-457200">
              <a:buFont typeface="Wingdings" panose="05000000000000000000" pitchFamily="2" charset="2"/>
              <a:buChar char="Ø"/>
            </a:pPr>
            <a:r>
              <a:rPr lang="en-US" sz="3200" b="0" dirty="0" smtClean="0"/>
              <a:t>Access and use YFU forms to carry out the SEE visit</a:t>
            </a:r>
            <a:br>
              <a:rPr lang="en-US" sz="3200" b="0" dirty="0" smtClean="0"/>
            </a:br>
            <a:r>
              <a:rPr lang="en-US" sz="3200" b="0" dirty="0" smtClean="0"/>
              <a:t/>
            </a:r>
            <a:br>
              <a:rPr lang="en-US" sz="3200" b="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pic>
        <p:nvPicPr>
          <p:cNvPr id="6" name="Picture 5"/>
          <p:cNvPicPr>
            <a:picLocks noChangeAspect="1"/>
          </p:cNvPicPr>
          <p:nvPr/>
        </p:nvPicPr>
        <p:blipFill>
          <a:blip r:embed="rId2"/>
          <a:stretch>
            <a:fillRect/>
          </a:stretch>
        </p:blipFill>
        <p:spPr>
          <a:xfrm>
            <a:off x="1101457" y="3338773"/>
            <a:ext cx="7443861" cy="1347333"/>
          </a:xfrm>
          <a:prstGeom prst="rect">
            <a:avLst/>
          </a:prstGeom>
        </p:spPr>
      </p:pic>
    </p:spTree>
    <p:extLst>
      <p:ext uri="{BB962C8B-B14F-4D97-AF65-F5344CB8AC3E}">
        <p14:creationId xmlns:p14="http://schemas.microsoft.com/office/powerpoint/2010/main" val="318389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FC08D7-D105-45F4-A330-AA34802956FE}"/>
              </a:ext>
            </a:extLst>
          </p:cNvPr>
          <p:cNvSpPr>
            <a:spLocks noGrp="1"/>
          </p:cNvSpPr>
          <p:nvPr>
            <p:ph type="title"/>
          </p:nvPr>
        </p:nvSpPr>
        <p:spPr>
          <a:xfrm>
            <a:off x="810307" y="464446"/>
            <a:ext cx="7772400" cy="615553"/>
          </a:xfrm>
        </p:spPr>
        <p:txBody>
          <a:bodyPr/>
          <a:lstStyle/>
          <a:p>
            <a:r>
              <a:rPr lang="en-US" dirty="0" smtClean="0"/>
              <a:t>Wrap Up</a:t>
            </a:r>
            <a:r>
              <a:rPr lang="en-US" dirty="0"/>
              <a:t>	</a:t>
            </a:r>
          </a:p>
        </p:txBody>
      </p:sp>
      <p:sp>
        <p:nvSpPr>
          <p:cNvPr id="3" name="Text Placeholder 2">
            <a:extLst>
              <a:ext uri="{FF2B5EF4-FFF2-40B4-BE49-F238E27FC236}">
                <a16:creationId xmlns="" xmlns:a16="http://schemas.microsoft.com/office/drawing/2014/main" id="{DBEC1252-4F85-4B6B-8D00-779E683A9086}"/>
              </a:ext>
            </a:extLst>
          </p:cNvPr>
          <p:cNvSpPr>
            <a:spLocks noGrp="1"/>
          </p:cNvSpPr>
          <p:nvPr>
            <p:ph type="body" idx="1"/>
          </p:nvPr>
        </p:nvSpPr>
        <p:spPr>
          <a:xfrm>
            <a:off x="400952" y="1099810"/>
            <a:ext cx="8233109" cy="4754879"/>
          </a:xfrm>
        </p:spPr>
        <p:txBody>
          <a:bodyPr>
            <a:normAutofit/>
          </a:bodyPr>
          <a:lstStyle/>
          <a:p>
            <a:pPr marL="457200" indent="-457200">
              <a:buFont typeface="Arial" panose="020B0604020202020204" pitchFamily="34" charset="0"/>
              <a:buChar char="•"/>
            </a:pPr>
            <a:r>
              <a:rPr lang="en-US" dirty="0" smtClean="0"/>
              <a:t>Additional questions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Volunteer Programs: </a:t>
            </a:r>
            <a:r>
              <a:rPr lang="en-US" dirty="0" err="1" smtClean="0">
                <a:hlinkClick r:id="rId3"/>
              </a:rPr>
              <a:t>volunteerprograms@yfu.org</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Additional Resources: </a:t>
            </a:r>
            <a:r>
              <a:rPr lang="en-US" u="sng" dirty="0" smtClean="0"/>
              <a:t>SEE Visit Explanation and Requirements </a:t>
            </a:r>
          </a:p>
          <a:p>
            <a:pPr marL="457200" indent="-457200">
              <a:buFont typeface="Arial" panose="020B0604020202020204" pitchFamily="34" charset="0"/>
              <a:buChar char="•"/>
            </a:pPr>
            <a:endParaRPr lang="en-US" dirty="0" smtClean="0"/>
          </a:p>
          <a:p>
            <a:pPr algn="ct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9407" b="6231"/>
          <a:stretch/>
        </p:blipFill>
        <p:spPr>
          <a:xfrm>
            <a:off x="4379282" y="4279899"/>
            <a:ext cx="3225525" cy="2235201"/>
          </a:xfrm>
          <a:prstGeom prst="rect">
            <a:avLst/>
          </a:prstGeom>
        </p:spPr>
      </p:pic>
    </p:spTree>
    <p:extLst>
      <p:ext uri="{BB962C8B-B14F-4D97-AF65-F5344CB8AC3E}">
        <p14:creationId xmlns:p14="http://schemas.microsoft.com/office/powerpoint/2010/main" val="348340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288" y="1819151"/>
            <a:ext cx="7306200" cy="1042922"/>
          </a:xfrm>
        </p:spPr>
        <p:txBody>
          <a:bodyPr/>
          <a:lstStyle/>
          <a:p>
            <a:pPr marL="457200" indent="-457200">
              <a:buFont typeface="Wingdings" panose="05000000000000000000" pitchFamily="2" charset="2"/>
              <a:buChar char="Ø"/>
            </a:pPr>
            <a:r>
              <a:rPr lang="en-US" sz="3200" b="0" dirty="0" smtClean="0"/>
              <a:t>Carry out the three goals of the first visit</a:t>
            </a:r>
            <a:br>
              <a:rPr lang="en-US" sz="3200" b="0" dirty="0" smtClean="0"/>
            </a:br>
            <a:r>
              <a:rPr lang="en-US" sz="3200" b="0" dirty="0" smtClean="0"/>
              <a:t/>
            </a:r>
            <a:br>
              <a:rPr lang="en-US" sz="3200" b="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a:t/>
            </a:r>
            <a:br>
              <a:rPr lang="en-US" sz="3200" dirty="0"/>
            </a:br>
            <a:endParaRPr lang="en-US" sz="3200" dirty="0"/>
          </a:p>
        </p:txBody>
      </p:sp>
      <p:sp>
        <p:nvSpPr>
          <p:cNvPr id="3" name="Subtitle 2"/>
          <p:cNvSpPr>
            <a:spLocks noGrp="1"/>
          </p:cNvSpPr>
          <p:nvPr>
            <p:ph type="subTitle" idx="1"/>
          </p:nvPr>
        </p:nvSpPr>
        <p:spPr>
          <a:xfrm>
            <a:off x="1069704" y="1002498"/>
            <a:ext cx="7298929" cy="578303"/>
          </a:xfrm>
        </p:spPr>
        <p:txBody>
          <a:bodyPr/>
          <a:lstStyle/>
          <a:p>
            <a:r>
              <a:rPr lang="en-US" b="1" dirty="0"/>
              <a:t>Volunteers will be able to </a:t>
            </a:r>
          </a:p>
        </p:txBody>
      </p:sp>
      <p:sp>
        <p:nvSpPr>
          <p:cNvPr id="5" name="Title 1"/>
          <p:cNvSpPr txBox="1">
            <a:spLocks/>
          </p:cNvSpPr>
          <p:nvPr/>
        </p:nvSpPr>
        <p:spPr>
          <a:xfrm>
            <a:off x="1239118" y="5034791"/>
            <a:ext cx="7306200" cy="1042922"/>
          </a:xfrm>
          <a:prstGeom prst="rect">
            <a:avLst/>
          </a:prstGeom>
        </p:spPr>
        <p:txBody>
          <a:bodyPr vert="horz" lIns="91440" tIns="45720" rIns="91440" bIns="45720" rtlCol="0" anchor="t">
            <a:noAutofit/>
          </a:bodyPr>
          <a:lstStyle>
            <a:lvl1pPr algn="l" defTabSz="457200" rtl="0" eaLnBrk="1" latinLnBrk="0" hangingPunct="1">
              <a:spcBef>
                <a:spcPct val="0"/>
              </a:spcBef>
              <a:buNone/>
              <a:defRPr sz="5000" b="1" i="0" kern="1200">
                <a:solidFill>
                  <a:srgbClr val="642869"/>
                </a:solidFill>
                <a:latin typeface="National-Medium"/>
                <a:ea typeface="+mj-ea"/>
                <a:cs typeface="National-Medium"/>
              </a:defRPr>
            </a:lvl1pPr>
          </a:lstStyle>
          <a:p>
            <a:pPr marL="457200" indent="-457200">
              <a:buFont typeface="Wingdings" panose="05000000000000000000" pitchFamily="2" charset="2"/>
              <a:buChar char="Ø"/>
            </a:pPr>
            <a:r>
              <a:rPr lang="en-US" sz="3200" b="0" dirty="0" smtClean="0"/>
              <a:t>Access and use YFU forms to carry out the SEE visit</a:t>
            </a:r>
            <a:br>
              <a:rPr lang="en-US" sz="3200" b="0" dirty="0" smtClean="0"/>
            </a:br>
            <a:r>
              <a:rPr lang="en-US" sz="3200" b="0" dirty="0" smtClean="0"/>
              <a:t/>
            </a:r>
            <a:br>
              <a:rPr lang="en-US" sz="3200" b="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pic>
        <p:nvPicPr>
          <p:cNvPr id="6" name="Picture 5"/>
          <p:cNvPicPr>
            <a:picLocks noChangeAspect="1"/>
          </p:cNvPicPr>
          <p:nvPr/>
        </p:nvPicPr>
        <p:blipFill>
          <a:blip r:embed="rId3"/>
          <a:stretch>
            <a:fillRect/>
          </a:stretch>
        </p:blipFill>
        <p:spPr>
          <a:xfrm>
            <a:off x="1101457" y="3338773"/>
            <a:ext cx="7443861" cy="1347333"/>
          </a:xfrm>
          <a:prstGeom prst="rect">
            <a:avLst/>
          </a:prstGeom>
        </p:spPr>
      </p:pic>
    </p:spTree>
    <p:extLst>
      <p:ext uri="{BB962C8B-B14F-4D97-AF65-F5344CB8AC3E}">
        <p14:creationId xmlns:p14="http://schemas.microsoft.com/office/powerpoint/2010/main" val="136265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584171"/>
            <a:ext cx="7772400" cy="615553"/>
          </a:xfrm>
        </p:spPr>
        <p:txBody>
          <a:bodyPr/>
          <a:lstStyle/>
          <a:p>
            <a:r>
              <a:rPr lang="en-US" dirty="0"/>
              <a:t>A successful 1</a:t>
            </a:r>
            <a:r>
              <a:rPr lang="en-US" baseline="30000" dirty="0"/>
              <a:t>st</a:t>
            </a:r>
            <a:r>
              <a:rPr lang="en-US" dirty="0"/>
              <a:t> visit can…</a:t>
            </a:r>
          </a:p>
        </p:txBody>
      </p:sp>
      <p:graphicFrame>
        <p:nvGraphicFramePr>
          <p:cNvPr id="4" name="Diagram 3"/>
          <p:cNvGraphicFramePr/>
          <p:nvPr>
            <p:extLst>
              <p:ext uri="{D42A27DB-BD31-4B8C-83A1-F6EECF244321}">
                <p14:modId xmlns:p14="http://schemas.microsoft.com/office/powerpoint/2010/main" val="3493312330"/>
              </p:ext>
            </p:extLst>
          </p:nvPr>
        </p:nvGraphicFramePr>
        <p:xfrm>
          <a:off x="1383323" y="20120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656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66" y="1255121"/>
            <a:ext cx="7306200" cy="809653"/>
          </a:xfrm>
        </p:spPr>
        <p:txBody>
          <a:bodyPr/>
          <a:lstStyle/>
          <a:p>
            <a:pPr algn="ctr"/>
            <a:r>
              <a:rPr lang="en-US" sz="3600" dirty="0"/>
              <a:t>Goals of the First Visit</a:t>
            </a:r>
          </a:p>
        </p:txBody>
      </p:sp>
      <p:sp>
        <p:nvSpPr>
          <p:cNvPr id="3" name="Subtitle 2"/>
          <p:cNvSpPr>
            <a:spLocks noGrp="1"/>
          </p:cNvSpPr>
          <p:nvPr>
            <p:ph type="subTitle" idx="1"/>
          </p:nvPr>
        </p:nvSpPr>
        <p:spPr>
          <a:xfrm>
            <a:off x="957891" y="2297559"/>
            <a:ext cx="7520950" cy="3622429"/>
          </a:xfrm>
        </p:spPr>
        <p:txBody>
          <a:bodyPr/>
          <a:lstStyle/>
          <a:p>
            <a:pPr marL="457200" indent="-457200">
              <a:buFont typeface="Arial" panose="020B0604020202020204" pitchFamily="34" charset="0"/>
              <a:buChar char="•"/>
            </a:pPr>
            <a:r>
              <a:rPr lang="en-US" b="1" i="1" dirty="0">
                <a:solidFill>
                  <a:schemeClr val="tx1"/>
                </a:solidFill>
              </a:rPr>
              <a:t>Establish</a:t>
            </a:r>
            <a:r>
              <a:rPr lang="en-US" dirty="0">
                <a:solidFill>
                  <a:schemeClr val="tx1"/>
                </a:solidFill>
              </a:rPr>
              <a:t> t</a:t>
            </a:r>
            <a:r>
              <a:rPr lang="en-US" dirty="0" smtClean="0">
                <a:solidFill>
                  <a:schemeClr val="tx1"/>
                </a:solidFill>
              </a:rPr>
              <a:t>rust</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b="1" i="1" dirty="0">
                <a:solidFill>
                  <a:schemeClr val="tx1"/>
                </a:solidFill>
              </a:rPr>
              <a:t>Inform</a:t>
            </a:r>
            <a:r>
              <a:rPr lang="en-US" dirty="0">
                <a:solidFill>
                  <a:schemeClr val="tx1"/>
                </a:solidFill>
              </a:rPr>
              <a:t> student and </a:t>
            </a:r>
            <a:r>
              <a:rPr lang="en-US" dirty="0" smtClean="0">
                <a:solidFill>
                  <a:schemeClr val="tx1"/>
                </a:solidFill>
              </a:rPr>
              <a:t>host family </a:t>
            </a:r>
            <a:r>
              <a:rPr lang="en-US" dirty="0" smtClean="0">
                <a:solidFill>
                  <a:schemeClr val="tx1"/>
                </a:solidFill>
              </a:rPr>
              <a:t>of YFU policies</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b="1" i="1" dirty="0" smtClean="0">
                <a:solidFill>
                  <a:schemeClr val="tx1"/>
                </a:solidFill>
              </a:rPr>
              <a:t>Explain: </a:t>
            </a:r>
            <a:r>
              <a:rPr lang="en-US" dirty="0" smtClean="0">
                <a:solidFill>
                  <a:schemeClr val="tx1"/>
                </a:solidFill>
              </a:rPr>
              <a:t>Importance </a:t>
            </a:r>
            <a:r>
              <a:rPr lang="en-US" dirty="0" smtClean="0">
                <a:solidFill>
                  <a:schemeClr val="tx1"/>
                </a:solidFill>
              </a:rPr>
              <a:t>of</a:t>
            </a:r>
          </a:p>
          <a:p>
            <a:pPr marL="914400" lvl="1" indent="-457200">
              <a:buFont typeface="Wingdings" panose="05000000000000000000" pitchFamily="2" charset="2"/>
              <a:buChar char="Ø"/>
            </a:pPr>
            <a:r>
              <a:rPr lang="en-US" dirty="0" smtClean="0">
                <a:solidFill>
                  <a:schemeClr val="tx1"/>
                </a:solidFill>
              </a:rPr>
              <a:t> communication </a:t>
            </a:r>
            <a:r>
              <a:rPr lang="en-US" dirty="0">
                <a:solidFill>
                  <a:schemeClr val="tx1"/>
                </a:solidFill>
              </a:rPr>
              <a:t>and </a:t>
            </a:r>
            <a:r>
              <a:rPr lang="en-US" dirty="0" smtClean="0">
                <a:solidFill>
                  <a:schemeClr val="tx1"/>
                </a:solidFill>
              </a:rPr>
              <a:t>anticipating issues</a:t>
            </a:r>
            <a:endParaRPr lang="en-US" dirty="0">
              <a:solidFill>
                <a:schemeClr val="tx1"/>
              </a:solidFill>
            </a:endParaRPr>
          </a:p>
          <a:p>
            <a:pPr marL="457200" indent="-4572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5617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7128362" y="3999729"/>
            <a:ext cx="1752600" cy="1581150"/>
          </a:xfrm>
          <a:prstGeom prst="rect">
            <a:avLst/>
          </a:prstGeom>
        </p:spPr>
      </p:pic>
      <p:sp>
        <p:nvSpPr>
          <p:cNvPr id="4" name="Title 3"/>
          <p:cNvSpPr>
            <a:spLocks noGrp="1"/>
          </p:cNvSpPr>
          <p:nvPr>
            <p:ph type="title"/>
          </p:nvPr>
        </p:nvSpPr>
        <p:spPr>
          <a:xfrm>
            <a:off x="792164" y="879426"/>
            <a:ext cx="7947108" cy="615553"/>
          </a:xfrm>
        </p:spPr>
        <p:txBody>
          <a:bodyPr>
            <a:normAutofit fontScale="90000"/>
          </a:bodyPr>
          <a:lstStyle/>
          <a:p>
            <a:r>
              <a:rPr lang="en-US" dirty="0" smtClean="0"/>
              <a:t>Trust: Area Representative</a:t>
            </a:r>
            <a:endParaRPr lang="en-US" dirty="0"/>
          </a:p>
        </p:txBody>
      </p:sp>
      <p:pic>
        <p:nvPicPr>
          <p:cNvPr id="13" name="Picture Placeholder 12"/>
          <p:cNvPicPr>
            <a:picLocks noGrp="1" noChangeAspect="1"/>
          </p:cNvPicPr>
          <p:nvPr>
            <p:ph type="pic" sz="quarter" idx="15"/>
          </p:nvPr>
        </p:nvPicPr>
        <p:blipFill>
          <a:blip r:embed="rId4"/>
          <a:srcRect l="9088" r="9088"/>
          <a:stretch>
            <a:fillRect/>
          </a:stretch>
        </p:blipFill>
        <p:spPr>
          <a:xfrm>
            <a:off x="903288" y="2895600"/>
            <a:ext cx="2408237" cy="2809875"/>
          </a:xfrm>
          <a:prstGeom prst="rect">
            <a:avLst/>
          </a:prstGeom>
        </p:spPr>
      </p:pic>
      <p:pic>
        <p:nvPicPr>
          <p:cNvPr id="14" name="Picture Placeholder 13"/>
          <p:cNvPicPr>
            <a:picLocks noGrp="1" noChangeAspect="1"/>
          </p:cNvPicPr>
          <p:nvPr>
            <p:ph type="pic" sz="quarter" idx="16"/>
          </p:nvPr>
        </p:nvPicPr>
        <p:blipFill>
          <a:blip r:embed="rId5"/>
          <a:srcRect l="10938" r="10938"/>
          <a:stretch>
            <a:fillRect/>
          </a:stretch>
        </p:blipFill>
        <p:spPr>
          <a:xfrm>
            <a:off x="3657600" y="2895600"/>
            <a:ext cx="2366963" cy="2814638"/>
          </a:xfrm>
          <a:prstGeom prst="rect">
            <a:avLst/>
          </a:prstGeom>
        </p:spPr>
      </p:pic>
      <p:sp>
        <p:nvSpPr>
          <p:cNvPr id="8" name="Text Placeholder 7"/>
          <p:cNvSpPr>
            <a:spLocks noGrp="1"/>
          </p:cNvSpPr>
          <p:nvPr>
            <p:ph type="body" sz="quarter" idx="18"/>
          </p:nvPr>
        </p:nvSpPr>
        <p:spPr>
          <a:xfrm>
            <a:off x="792164" y="1721376"/>
            <a:ext cx="2520000" cy="798797"/>
          </a:xfrm>
        </p:spPr>
        <p:txBody>
          <a:bodyPr/>
          <a:lstStyle/>
          <a:p>
            <a:r>
              <a:rPr lang="en-US" dirty="0"/>
              <a:t>To be the YFU Contact person for the Family, student and school.</a:t>
            </a:r>
          </a:p>
        </p:txBody>
      </p:sp>
      <p:sp>
        <p:nvSpPr>
          <p:cNvPr id="9" name="Text Placeholder 8"/>
          <p:cNvSpPr>
            <a:spLocks noGrp="1"/>
          </p:cNvSpPr>
          <p:nvPr>
            <p:ph type="body" sz="quarter" idx="19"/>
          </p:nvPr>
        </p:nvSpPr>
        <p:spPr>
          <a:xfrm>
            <a:off x="3503997" y="1718216"/>
            <a:ext cx="2520000" cy="837415"/>
          </a:xfrm>
        </p:spPr>
        <p:txBody>
          <a:bodyPr/>
          <a:lstStyle/>
          <a:p>
            <a:r>
              <a:rPr lang="en-US" dirty="0"/>
              <a:t>To be a mentor to the student and HF, this includes to be an unbiased advocate and helping to solve problems.</a:t>
            </a:r>
          </a:p>
        </p:txBody>
      </p:sp>
      <p:sp>
        <p:nvSpPr>
          <p:cNvPr id="10" name="Text Placeholder 9"/>
          <p:cNvSpPr>
            <a:spLocks noGrp="1"/>
          </p:cNvSpPr>
          <p:nvPr>
            <p:ph type="body" sz="quarter" idx="20"/>
          </p:nvPr>
        </p:nvSpPr>
        <p:spPr>
          <a:xfrm>
            <a:off x="6219272" y="1710421"/>
            <a:ext cx="2520000" cy="575577"/>
          </a:xfrm>
        </p:spPr>
        <p:txBody>
          <a:bodyPr/>
          <a:lstStyle/>
          <a:p>
            <a:r>
              <a:rPr lang="en-US" dirty="0"/>
              <a:t>To be the representative of YFU in the local community and school.</a:t>
            </a:r>
          </a:p>
        </p:txBody>
      </p:sp>
      <p:pic>
        <p:nvPicPr>
          <p:cNvPr id="15" name="Picture 14"/>
          <p:cNvPicPr>
            <a:picLocks noChangeAspect="1"/>
          </p:cNvPicPr>
          <p:nvPr/>
        </p:nvPicPr>
        <p:blipFill>
          <a:blip r:embed="rId6"/>
          <a:stretch>
            <a:fillRect/>
          </a:stretch>
        </p:blipFill>
        <p:spPr>
          <a:xfrm>
            <a:off x="6118348" y="2596373"/>
            <a:ext cx="1533525" cy="1524000"/>
          </a:xfrm>
          <a:prstGeom prst="rect">
            <a:avLst/>
          </a:prstGeom>
        </p:spPr>
      </p:pic>
      <p:pic>
        <p:nvPicPr>
          <p:cNvPr id="17" name="Picture 16"/>
          <p:cNvPicPr>
            <a:picLocks noChangeAspect="1"/>
          </p:cNvPicPr>
          <p:nvPr/>
        </p:nvPicPr>
        <p:blipFill>
          <a:blip r:embed="rId7"/>
          <a:stretch>
            <a:fillRect/>
          </a:stretch>
        </p:blipFill>
        <p:spPr>
          <a:xfrm>
            <a:off x="6192146" y="2520173"/>
            <a:ext cx="1847850" cy="1600200"/>
          </a:xfrm>
          <a:prstGeom prst="rect">
            <a:avLst/>
          </a:prstGeom>
        </p:spPr>
      </p:pic>
    </p:spTree>
    <p:extLst>
      <p:ext uri="{BB962C8B-B14F-4D97-AF65-F5344CB8AC3E}">
        <p14:creationId xmlns:p14="http://schemas.microsoft.com/office/powerpoint/2010/main" val="328074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to start?	</a:t>
            </a:r>
          </a:p>
        </p:txBody>
      </p:sp>
      <p:sp>
        <p:nvSpPr>
          <p:cNvPr id="5" name="Text Placeholder 4"/>
          <p:cNvSpPr>
            <a:spLocks noGrp="1"/>
          </p:cNvSpPr>
          <p:nvPr>
            <p:ph type="body" sz="quarter" idx="15"/>
          </p:nvPr>
        </p:nvSpPr>
        <p:spPr>
          <a:xfrm>
            <a:off x="792163" y="2562224"/>
            <a:ext cx="5711875" cy="3160149"/>
          </a:xfrm>
        </p:spPr>
        <p:txBody>
          <a:bodyPr>
            <a:normAutofit/>
          </a:bodyPr>
          <a:lstStyle/>
          <a:p>
            <a:pPr marL="457200" indent="-457200">
              <a:buFont typeface="Arial" panose="020B0604020202020204" pitchFamily="34" charset="0"/>
              <a:buChar char="•"/>
            </a:pPr>
            <a:r>
              <a:rPr lang="en-US" b="0" dirty="0"/>
              <a:t>Introductions</a:t>
            </a:r>
          </a:p>
          <a:p>
            <a:pPr marL="457200" indent="-457200">
              <a:buFont typeface="Arial" panose="020B0604020202020204" pitchFamily="34" charset="0"/>
              <a:buChar char="•"/>
            </a:pPr>
            <a:r>
              <a:rPr lang="en-US" b="0" dirty="0"/>
              <a:t>Schedule visit with HF</a:t>
            </a:r>
          </a:p>
          <a:p>
            <a:pPr marL="457200" indent="-457200">
              <a:buFont typeface="Arial" panose="020B0604020202020204" pitchFamily="34" charset="0"/>
              <a:buChar char="•"/>
            </a:pPr>
            <a:r>
              <a:rPr lang="en-US" b="0" dirty="0"/>
              <a:t>Be warm and encouraging</a:t>
            </a:r>
          </a:p>
          <a:p>
            <a:pPr marL="457200" indent="-457200">
              <a:buFont typeface="Arial" panose="020B0604020202020204" pitchFamily="34" charset="0"/>
              <a:buChar char="•"/>
            </a:pPr>
            <a:r>
              <a:rPr lang="en-US" b="0" dirty="0"/>
              <a:t>Chat in a private room</a:t>
            </a:r>
          </a:p>
          <a:p>
            <a:pPr marL="457200" indent="-457200">
              <a:buFont typeface="Arial" panose="020B0604020202020204" pitchFamily="34" charset="0"/>
              <a:buChar char="•"/>
            </a:pPr>
            <a:r>
              <a:rPr lang="en-US" b="0" dirty="0"/>
              <a:t>Exchange contact information</a:t>
            </a:r>
          </a:p>
          <a:p>
            <a:pPr marL="457200" indent="-457200">
              <a:buFont typeface="Arial" panose="020B0604020202020204" pitchFamily="34" charset="0"/>
              <a:buChar char="•"/>
            </a:pPr>
            <a:r>
              <a:rPr lang="en-US" b="0" dirty="0"/>
              <a:t>Open Ear policy</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dirty="0"/>
          </a:p>
          <a:p>
            <a:endParaRPr lang="en-US" dirty="0"/>
          </a:p>
        </p:txBody>
      </p:sp>
      <p:pic>
        <p:nvPicPr>
          <p:cNvPr id="9" name="Picture 8"/>
          <p:cNvPicPr>
            <a:picLocks noChangeAspect="1"/>
          </p:cNvPicPr>
          <p:nvPr/>
        </p:nvPicPr>
        <p:blipFill>
          <a:blip r:embed="rId3"/>
          <a:stretch>
            <a:fillRect/>
          </a:stretch>
        </p:blipFill>
        <p:spPr>
          <a:xfrm>
            <a:off x="5324085" y="380380"/>
            <a:ext cx="2736113" cy="2726235"/>
          </a:xfrm>
          <a:prstGeom prst="rect">
            <a:avLst/>
          </a:prstGeom>
        </p:spPr>
      </p:pic>
    </p:spTree>
    <p:extLst>
      <p:ext uri="{BB962C8B-B14F-4D97-AF65-F5344CB8AC3E}">
        <p14:creationId xmlns:p14="http://schemas.microsoft.com/office/powerpoint/2010/main" val="206543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77244" y="3387969"/>
            <a:ext cx="4142977" cy="3348770"/>
          </a:xfrm>
          <a:prstGeom prst="rect">
            <a:avLst/>
          </a:prstGeom>
          <a:ln w="15875">
            <a:solidFill>
              <a:schemeClr val="accent1"/>
            </a:solidFill>
          </a:ln>
        </p:spPr>
      </p:pic>
      <p:sp>
        <p:nvSpPr>
          <p:cNvPr id="2" name="Title 1"/>
          <p:cNvSpPr>
            <a:spLocks noGrp="1"/>
          </p:cNvSpPr>
          <p:nvPr>
            <p:ph type="title"/>
          </p:nvPr>
        </p:nvSpPr>
        <p:spPr>
          <a:xfrm>
            <a:off x="792164" y="698575"/>
            <a:ext cx="7947108" cy="615553"/>
          </a:xfrm>
        </p:spPr>
        <p:txBody>
          <a:bodyPr>
            <a:normAutofit fontScale="90000"/>
          </a:bodyPr>
          <a:lstStyle/>
          <a:p>
            <a:r>
              <a:rPr lang="en-US" dirty="0"/>
              <a:t>Inform </a:t>
            </a:r>
            <a:r>
              <a:rPr lang="en-US" dirty="0" smtClean="0"/>
              <a:t>Student and Family</a:t>
            </a:r>
            <a:endParaRPr lang="en-US" dirty="0"/>
          </a:p>
        </p:txBody>
      </p:sp>
      <p:sp>
        <p:nvSpPr>
          <p:cNvPr id="3" name="Text Placeholder 2"/>
          <p:cNvSpPr>
            <a:spLocks noGrp="1"/>
          </p:cNvSpPr>
          <p:nvPr>
            <p:ph type="body" sz="quarter" idx="15"/>
          </p:nvPr>
        </p:nvSpPr>
        <p:spPr>
          <a:xfrm>
            <a:off x="420373" y="1597635"/>
            <a:ext cx="6288575" cy="3580667"/>
          </a:xfrm>
        </p:spPr>
        <p:txBody>
          <a:bodyPr/>
          <a:lstStyle/>
          <a:p>
            <a:pPr marL="457200" indent="-457200">
              <a:buFont typeface="Arial" panose="020B0604020202020204" pitchFamily="34" charset="0"/>
              <a:buChar char="•"/>
            </a:pPr>
            <a:r>
              <a:rPr lang="en-US" b="0" dirty="0"/>
              <a:t>YFU USA Policy and Procedures</a:t>
            </a:r>
          </a:p>
          <a:p>
            <a:pPr marL="457200" indent="-457200">
              <a:buFont typeface="Arial" panose="020B0604020202020204" pitchFamily="34" charset="0"/>
              <a:buChar char="•"/>
            </a:pPr>
            <a:r>
              <a:rPr lang="en-US" b="0" dirty="0"/>
              <a:t>Orientations</a:t>
            </a:r>
          </a:p>
          <a:p>
            <a:pPr marL="457200" indent="-457200">
              <a:buFont typeface="Arial" panose="020B0604020202020204" pitchFamily="34" charset="0"/>
              <a:buChar char="•"/>
            </a:pPr>
            <a:r>
              <a:rPr lang="en-US" b="0" dirty="0"/>
              <a:t>Permission to Travel</a:t>
            </a:r>
          </a:p>
          <a:p>
            <a:pPr marL="457200" indent="-457200">
              <a:buFont typeface="Arial" panose="020B0604020202020204" pitchFamily="34" charset="0"/>
              <a:buChar char="•"/>
            </a:pPr>
            <a:r>
              <a:rPr lang="en-US" b="0" dirty="0"/>
              <a:t>Dangerous Activities</a:t>
            </a:r>
          </a:p>
          <a:p>
            <a:pPr marL="457200" indent="-457200">
              <a:buFont typeface="Arial" panose="020B0604020202020204" pitchFamily="34" charset="0"/>
              <a:buChar char="•"/>
            </a:pPr>
            <a:endParaRPr lang="en-US" b="0" dirty="0"/>
          </a:p>
        </p:txBody>
      </p:sp>
    </p:spTree>
    <p:extLst>
      <p:ext uri="{BB962C8B-B14F-4D97-AF65-F5344CB8AC3E}">
        <p14:creationId xmlns:p14="http://schemas.microsoft.com/office/powerpoint/2010/main" val="151074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Communicate and Anticipate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554" y="1895131"/>
            <a:ext cx="6026834" cy="4005382"/>
          </a:xfrm>
          <a:prstGeom prst="rect">
            <a:avLst/>
          </a:prstGeom>
        </p:spPr>
      </p:pic>
    </p:spTree>
    <p:extLst>
      <p:ext uri="{BB962C8B-B14F-4D97-AF65-F5344CB8AC3E}">
        <p14:creationId xmlns:p14="http://schemas.microsoft.com/office/powerpoint/2010/main" val="85543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t>
            </a:r>
            <a:r>
              <a:rPr lang="en-US" dirty="0" smtClean="0"/>
              <a:t>Communication</a:t>
            </a:r>
            <a:endParaRPr lang="en-US" dirty="0"/>
          </a:p>
        </p:txBody>
      </p:sp>
      <p:sp>
        <p:nvSpPr>
          <p:cNvPr id="3" name="Text Placeholder 2"/>
          <p:cNvSpPr>
            <a:spLocks noGrp="1"/>
          </p:cNvSpPr>
          <p:nvPr>
            <p:ph type="body" idx="1"/>
          </p:nvPr>
        </p:nvSpPr>
        <p:spPr>
          <a:xfrm>
            <a:off x="810307" y="3967316"/>
            <a:ext cx="7772400" cy="1681316"/>
          </a:xfrm>
        </p:spPr>
        <p:txBody>
          <a:bodyPr>
            <a:normAutofit fontScale="70000" lnSpcReduction="20000"/>
          </a:bodyPr>
          <a:lstStyle/>
          <a:p>
            <a:pPr marL="457200" indent="-457200">
              <a:buFont typeface="Arial" panose="020B0604020202020204" pitchFamily="34" charset="0"/>
              <a:buChar char="•"/>
            </a:pPr>
            <a:r>
              <a:rPr lang="en-US" dirty="0"/>
              <a:t>Practice good listening skills</a:t>
            </a:r>
          </a:p>
          <a:p>
            <a:pPr marL="457200" indent="-457200">
              <a:buFont typeface="Arial" panose="020B0604020202020204" pitchFamily="34" charset="0"/>
              <a:buChar char="•"/>
            </a:pPr>
            <a:r>
              <a:rPr lang="en-US" dirty="0"/>
              <a:t>Use open ended questions</a:t>
            </a:r>
          </a:p>
          <a:p>
            <a:pPr marL="457200" indent="-457200">
              <a:buFont typeface="Arial" panose="020B0604020202020204" pitchFamily="34" charset="0"/>
              <a:buChar char="•"/>
            </a:pPr>
            <a:r>
              <a:rPr lang="en-US" dirty="0"/>
              <a:t>Encourage open communication between HF and Student </a:t>
            </a:r>
          </a:p>
          <a:p>
            <a:pPr marL="457200" indent="-457200">
              <a:buFont typeface="Arial" panose="020B0604020202020204" pitchFamily="34" charset="0"/>
              <a:buChar char="•"/>
            </a:pPr>
            <a:endParaRPr lang="en-US" dirty="0"/>
          </a:p>
          <a:p>
            <a:endParaRPr lang="en-US" dirty="0"/>
          </a:p>
        </p:txBody>
      </p:sp>
      <p:pic>
        <p:nvPicPr>
          <p:cNvPr id="7" name="Picture 6">
            <a:extLst>
              <a:ext uri="{FF2B5EF4-FFF2-40B4-BE49-F238E27FC236}">
                <a16:creationId xmlns="" xmlns:a16="http://schemas.microsoft.com/office/drawing/2014/main" id="{A408C089-2CA2-4111-AF73-1406D1BB6105}"/>
              </a:ext>
            </a:extLst>
          </p:cNvPr>
          <p:cNvPicPr>
            <a:picLocks noChangeAspect="1"/>
          </p:cNvPicPr>
          <p:nvPr/>
        </p:nvPicPr>
        <p:blipFill>
          <a:blip r:embed="rId3"/>
          <a:stretch>
            <a:fillRect/>
          </a:stretch>
        </p:blipFill>
        <p:spPr>
          <a:xfrm>
            <a:off x="2396920" y="2237480"/>
            <a:ext cx="3524250" cy="1419225"/>
          </a:xfrm>
          <a:prstGeom prst="rect">
            <a:avLst/>
          </a:prstGeom>
        </p:spPr>
      </p:pic>
    </p:spTree>
    <p:extLst>
      <p:ext uri="{BB962C8B-B14F-4D97-AF65-F5344CB8AC3E}">
        <p14:creationId xmlns:p14="http://schemas.microsoft.com/office/powerpoint/2010/main" val="3581483569"/>
      </p:ext>
    </p:extLst>
  </p:cSld>
  <p:clrMapOvr>
    <a:masterClrMapping/>
  </p:clrMapOvr>
</p:sld>
</file>

<file path=ppt/theme/theme1.xml><?xml version="1.0" encoding="utf-8"?>
<a:theme xmlns:a="http://schemas.openxmlformats.org/drawingml/2006/main" name="Powerpoint2015">
  <a:themeElements>
    <a:clrScheme name="Global Rebranding 2015">
      <a:dk1>
        <a:srgbClr val="3C3C3B"/>
      </a:dk1>
      <a:lt1>
        <a:sysClr val="window" lastClr="FFFFFF"/>
      </a:lt1>
      <a:dk2>
        <a:srgbClr val="461E50"/>
      </a:dk2>
      <a:lt2>
        <a:srgbClr val="8A4D89"/>
      </a:lt2>
      <a:accent1>
        <a:srgbClr val="2EA8A0"/>
      </a:accent1>
      <a:accent2>
        <a:srgbClr val="E47823"/>
      </a:accent2>
      <a:accent3>
        <a:srgbClr val="CD003F"/>
      </a:accent3>
      <a:accent4>
        <a:srgbClr val="2797C9"/>
      </a:accent4>
      <a:accent5>
        <a:srgbClr val="9CC63E"/>
      </a:accent5>
      <a:accent6>
        <a:srgbClr val="004662"/>
      </a:accent6>
      <a:hlink>
        <a:srgbClr val="C61B78"/>
      </a:hlink>
      <a:folHlink>
        <a:srgbClr val="C61B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1702</TotalTime>
  <Words>1955</Words>
  <Application>Microsoft Office PowerPoint</Application>
  <PresentationFormat>On-screen Show (4:3)</PresentationFormat>
  <Paragraphs>228</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National</vt:lpstr>
      <vt:lpstr>National-Book</vt:lpstr>
      <vt:lpstr>National-Medium</vt:lpstr>
      <vt:lpstr>Wingdings</vt:lpstr>
      <vt:lpstr>Powerpoint2015</vt:lpstr>
      <vt:lpstr>The First Student Visit  &amp;  SEE Visits</vt:lpstr>
      <vt:lpstr>Carry out the three goals of the first visit         </vt:lpstr>
      <vt:lpstr>A successful 1st visit can…</vt:lpstr>
      <vt:lpstr>Goals of the First Visit</vt:lpstr>
      <vt:lpstr>Trust: Area Representative</vt:lpstr>
      <vt:lpstr>Where to start? </vt:lpstr>
      <vt:lpstr>Inform Student and Family</vt:lpstr>
      <vt:lpstr>Communicate and Anticipate</vt:lpstr>
      <vt:lpstr>Open Communication</vt:lpstr>
      <vt:lpstr>Active listening tips </vt:lpstr>
      <vt:lpstr>Anticipate challenges</vt:lpstr>
      <vt:lpstr>Tips for Student Success </vt:lpstr>
      <vt:lpstr>SEE VISIT</vt:lpstr>
      <vt:lpstr>What is it? </vt:lpstr>
      <vt:lpstr>SEE Visit Checklist </vt:lpstr>
      <vt:lpstr>PowerPoint Presentation</vt:lpstr>
      <vt:lpstr>PowerPoint Presentation</vt:lpstr>
      <vt:lpstr>Carry out the three goals of the first visit         </vt:lpstr>
      <vt:lpstr>Wrap Up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Student Visit and SEE VISITS</dc:title>
  <dc:creator>Maggie Blom</dc:creator>
  <cp:lastModifiedBy>Kristie Rotz</cp:lastModifiedBy>
  <cp:revision>57</cp:revision>
  <dcterms:created xsi:type="dcterms:W3CDTF">2017-08-07T15:33:28Z</dcterms:created>
  <dcterms:modified xsi:type="dcterms:W3CDTF">2018-08-16T16:27:57Z</dcterms:modified>
</cp:coreProperties>
</file>