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1" r:id="rId3"/>
    <p:sldId id="345" r:id="rId4"/>
    <p:sldId id="262" r:id="rId5"/>
    <p:sldId id="343" r:id="rId6"/>
    <p:sldId id="264" r:id="rId7"/>
    <p:sldId id="265" r:id="rId8"/>
    <p:sldId id="304" r:id="rId9"/>
    <p:sldId id="294" r:id="rId10"/>
    <p:sldId id="324" r:id="rId11"/>
    <p:sldId id="327" r:id="rId12"/>
    <p:sldId id="313" r:id="rId13"/>
    <p:sldId id="356" r:id="rId14"/>
    <p:sldId id="268" r:id="rId15"/>
    <p:sldId id="346" r:id="rId16"/>
    <p:sldId id="271" r:id="rId17"/>
    <p:sldId id="347" r:id="rId18"/>
    <p:sldId id="329" r:id="rId19"/>
    <p:sldId id="342" r:id="rId20"/>
    <p:sldId id="326" r:id="rId21"/>
    <p:sldId id="328" r:id="rId22"/>
    <p:sldId id="355" r:id="rId23"/>
    <p:sldId id="276" r:id="rId24"/>
    <p:sldId id="277" r:id="rId25"/>
    <p:sldId id="350" r:id="rId26"/>
    <p:sldId id="296" r:id="rId27"/>
    <p:sldId id="354" r:id="rId28"/>
    <p:sldId id="352" r:id="rId29"/>
    <p:sldId id="351"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CB0"/>
    <a:srgbClr val="669900"/>
    <a:srgbClr val="D00645"/>
    <a:srgbClr val="C60C4E"/>
    <a:srgbClr val="036471"/>
    <a:srgbClr val="258780"/>
    <a:srgbClr val="29938B"/>
    <a:srgbClr val="1F7B74"/>
    <a:srgbClr val="679A00"/>
    <a:srgbClr val="AF21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054" autoAdjust="0"/>
    <p:restoredTop sz="71340" autoAdjust="0"/>
  </p:normalViewPr>
  <p:slideViewPr>
    <p:cSldViewPr snapToGrid="0" snapToObjects="1">
      <p:cViewPr varScale="1">
        <p:scale>
          <a:sx n="74" d="100"/>
          <a:sy n="74" d="100"/>
        </p:scale>
        <p:origin x="30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980"/>
    </p:cViewPr>
  </p:sorterViewPr>
  <p:notesViewPr>
    <p:cSldViewPr snapToGrid="0" snapToObjects="1">
      <p:cViewPr varScale="1">
        <p:scale>
          <a:sx n="83" d="100"/>
          <a:sy n="83" d="100"/>
        </p:scale>
        <p:origin x="2010" y="-1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2D0A9A2-81E8-4BAB-95AC-8C05D4E9F5A0}"/>
    <pc:docChg chg="modSld">
      <pc:chgData name="" userId="" providerId="" clId="Web-{12D0A9A2-81E8-4BAB-95AC-8C05D4E9F5A0}" dt="2018-03-07T15:05:40.351" v="1440"/>
      <pc:docMkLst>
        <pc:docMk/>
      </pc:docMkLst>
      <pc:sldChg chg="modNotes">
        <pc:chgData name="" userId="" providerId="" clId="Web-{12D0A9A2-81E8-4BAB-95AC-8C05D4E9F5A0}" dt="2018-03-07T14:08:00.778" v="32"/>
        <pc:sldMkLst>
          <pc:docMk/>
          <pc:sldMk cId="3222670696" sldId="256"/>
        </pc:sldMkLst>
      </pc:sldChg>
      <pc:sldChg chg="modSp">
        <pc:chgData name="" userId="" providerId="" clId="Web-{12D0A9A2-81E8-4BAB-95AC-8C05D4E9F5A0}" dt="2018-03-07T14:09:52.359" v="65"/>
        <pc:sldMkLst>
          <pc:docMk/>
          <pc:sldMk cId="0" sldId="262"/>
        </pc:sldMkLst>
        <pc:spChg chg="mod">
          <ac:chgData name="" userId="" providerId="" clId="Web-{12D0A9A2-81E8-4BAB-95AC-8C05D4E9F5A0}" dt="2018-03-07T14:09:52.359" v="65"/>
          <ac:spMkLst>
            <pc:docMk/>
            <pc:sldMk cId="0" sldId="262"/>
            <ac:spMk id="7171" creationId="{00000000-0000-0000-0000-000000000000}"/>
          </ac:spMkLst>
        </pc:spChg>
      </pc:sldChg>
      <pc:sldChg chg="modSp">
        <pc:chgData name="" userId="" providerId="" clId="Web-{12D0A9A2-81E8-4BAB-95AC-8C05D4E9F5A0}" dt="2018-03-07T14:11:53.191" v="122"/>
        <pc:sldMkLst>
          <pc:docMk/>
          <pc:sldMk cId="1518130763" sldId="264"/>
        </pc:sldMkLst>
        <pc:spChg chg="mod">
          <ac:chgData name="" userId="" providerId="" clId="Web-{12D0A9A2-81E8-4BAB-95AC-8C05D4E9F5A0}" dt="2018-03-07T14:11:50.816" v="121"/>
          <ac:spMkLst>
            <pc:docMk/>
            <pc:sldMk cId="1518130763" sldId="264"/>
            <ac:spMk id="19" creationId="{00000000-0000-0000-0000-000000000000}"/>
          </ac:spMkLst>
        </pc:spChg>
        <pc:picChg chg="mod">
          <ac:chgData name="" userId="" providerId="" clId="Web-{12D0A9A2-81E8-4BAB-95AC-8C05D4E9F5A0}" dt="2018-03-07T14:11:53.191" v="122"/>
          <ac:picMkLst>
            <pc:docMk/>
            <pc:sldMk cId="1518130763" sldId="264"/>
            <ac:picMk id="14" creationId="{00000000-0000-0000-0000-000000000000}"/>
          </ac:picMkLst>
        </pc:picChg>
        <pc:picChg chg="mod">
          <ac:chgData name="" userId="" providerId="" clId="Web-{12D0A9A2-81E8-4BAB-95AC-8C05D4E9F5A0}" dt="2018-03-07T14:11:34.940" v="118"/>
          <ac:picMkLst>
            <pc:docMk/>
            <pc:sldMk cId="1518130763" sldId="264"/>
            <ac:picMk id="17" creationId="{00000000-0000-0000-0000-000000000000}"/>
          </ac:picMkLst>
        </pc:picChg>
      </pc:sldChg>
      <pc:sldChg chg="addSp delSp modSp modNotes">
        <pc:chgData name="" userId="" providerId="" clId="Web-{12D0A9A2-81E8-4BAB-95AC-8C05D4E9F5A0}" dt="2018-03-07T14:38:16.887" v="892"/>
        <pc:sldMkLst>
          <pc:docMk/>
          <pc:sldMk cId="0" sldId="265"/>
        </pc:sldMkLst>
        <pc:spChg chg="mod">
          <ac:chgData name="" userId="" providerId="" clId="Web-{12D0A9A2-81E8-4BAB-95AC-8C05D4E9F5A0}" dt="2018-03-07T14:23:02.989" v="277"/>
          <ac:spMkLst>
            <pc:docMk/>
            <pc:sldMk cId="0" sldId="265"/>
            <ac:spMk id="2" creationId="{00000000-0000-0000-0000-000000000000}"/>
          </ac:spMkLst>
        </pc:spChg>
        <pc:spChg chg="del">
          <ac:chgData name="" userId="" providerId="" clId="Web-{12D0A9A2-81E8-4BAB-95AC-8C05D4E9F5A0}" dt="2018-03-07T14:21:25.612" v="270"/>
          <ac:spMkLst>
            <pc:docMk/>
            <pc:sldMk cId="0" sldId="265"/>
            <ac:spMk id="3" creationId="{00000000-0000-0000-0000-000000000000}"/>
          </ac:spMkLst>
        </pc:spChg>
        <pc:spChg chg="add mod">
          <ac:chgData name="" userId="" providerId="" clId="Web-{12D0A9A2-81E8-4BAB-95AC-8C05D4E9F5A0}" dt="2018-03-07T14:24:46.820" v="392"/>
          <ac:spMkLst>
            <pc:docMk/>
            <pc:sldMk cId="0" sldId="265"/>
            <ac:spMk id="7" creationId="{D0500CFC-A71C-42CF-AAFC-663E225EB21C}"/>
          </ac:spMkLst>
        </pc:spChg>
        <pc:picChg chg="add mod">
          <ac:chgData name="" userId="" providerId="" clId="Web-{12D0A9A2-81E8-4BAB-95AC-8C05D4E9F5A0}" dt="2018-03-07T14:23:06.036" v="278"/>
          <ac:picMkLst>
            <pc:docMk/>
            <pc:sldMk cId="0" sldId="265"/>
            <ac:picMk id="5" creationId="{B25E2C50-1350-4777-B35C-902D504EAFC7}"/>
          </ac:picMkLst>
        </pc:picChg>
      </pc:sldChg>
      <pc:sldChg chg="modSp modNotes">
        <pc:chgData name="" userId="" providerId="" clId="Web-{12D0A9A2-81E8-4BAB-95AC-8C05D4E9F5A0}" dt="2018-03-07T14:47:10.245" v="1186"/>
        <pc:sldMkLst>
          <pc:docMk/>
          <pc:sldMk cId="0" sldId="268"/>
        </pc:sldMkLst>
        <pc:spChg chg="mod">
          <ac:chgData name="" userId="" providerId="" clId="Web-{12D0A9A2-81E8-4BAB-95AC-8C05D4E9F5A0}" dt="2018-03-07T14:20:44.860" v="268"/>
          <ac:spMkLst>
            <pc:docMk/>
            <pc:sldMk cId="0" sldId="268"/>
            <ac:spMk id="13" creationId="{00000000-0000-0000-0000-000000000000}"/>
          </ac:spMkLst>
        </pc:spChg>
        <pc:picChg chg="mod">
          <ac:chgData name="" userId="" providerId="" clId="Web-{12D0A9A2-81E8-4BAB-95AC-8C05D4E9F5A0}" dt="2018-03-07T14:20:47.704" v="269"/>
          <ac:picMkLst>
            <pc:docMk/>
            <pc:sldMk cId="0" sldId="268"/>
            <ac:picMk id="2" creationId="{00000000-0000-0000-0000-000000000000}"/>
          </ac:picMkLst>
        </pc:picChg>
      </pc:sldChg>
      <pc:sldChg chg="addSp modSp modNotes">
        <pc:chgData name="" userId="" providerId="" clId="Web-{12D0A9A2-81E8-4BAB-95AC-8C05D4E9F5A0}" dt="2018-03-07T14:39:51.734" v="920"/>
        <pc:sldMkLst>
          <pc:docMk/>
          <pc:sldMk cId="2636666912" sldId="294"/>
        </pc:sldMkLst>
        <pc:spChg chg="add mod">
          <ac:chgData name="" userId="" providerId="" clId="Web-{12D0A9A2-81E8-4BAB-95AC-8C05D4E9F5A0}" dt="2018-03-07T14:16:14.905" v="135"/>
          <ac:spMkLst>
            <pc:docMk/>
            <pc:sldMk cId="2636666912" sldId="294"/>
            <ac:spMk id="5" creationId="{4BFC6345-652B-484E-8511-E935D2706F25}"/>
          </ac:spMkLst>
        </pc:spChg>
        <pc:picChg chg="mod">
          <ac:chgData name="" userId="" providerId="" clId="Web-{12D0A9A2-81E8-4BAB-95AC-8C05D4E9F5A0}" dt="2018-03-07T14:15:46.087" v="130"/>
          <ac:picMkLst>
            <pc:docMk/>
            <pc:sldMk cId="2636666912" sldId="294"/>
            <ac:picMk id="15" creationId="{00000000-0000-0000-0000-000000000000}"/>
          </ac:picMkLst>
        </pc:picChg>
      </pc:sldChg>
      <pc:sldChg chg="modSp modNotes">
        <pc:chgData name="" userId="" providerId="" clId="Web-{12D0A9A2-81E8-4BAB-95AC-8C05D4E9F5A0}" dt="2018-03-07T14:46:20.994" v="1133"/>
        <pc:sldMkLst>
          <pc:docMk/>
          <pc:sldMk cId="2523186344" sldId="313"/>
        </pc:sldMkLst>
        <pc:spChg chg="mod">
          <ac:chgData name="" userId="" providerId="" clId="Web-{12D0A9A2-81E8-4BAB-95AC-8C05D4E9F5A0}" dt="2018-03-07T14:40:47.297" v="928"/>
          <ac:spMkLst>
            <pc:docMk/>
            <pc:sldMk cId="2523186344" sldId="313"/>
            <ac:spMk id="14" creationId="{00000000-0000-0000-0000-000000000000}"/>
          </ac:spMkLst>
        </pc:spChg>
        <pc:spChg chg="mod">
          <ac:chgData name="" userId="" providerId="" clId="Web-{12D0A9A2-81E8-4BAB-95AC-8C05D4E9F5A0}" dt="2018-03-07T14:41:47.455" v="938"/>
          <ac:spMkLst>
            <pc:docMk/>
            <pc:sldMk cId="2523186344" sldId="313"/>
            <ac:spMk id="21" creationId="{00000000-0000-0000-0000-000000000000}"/>
          </ac:spMkLst>
        </pc:spChg>
        <pc:picChg chg="mod">
          <ac:chgData name="" userId="" providerId="" clId="Web-{12D0A9A2-81E8-4BAB-95AC-8C05D4E9F5A0}" dt="2018-03-07T14:41:31.408" v="937"/>
          <ac:picMkLst>
            <pc:docMk/>
            <pc:sldMk cId="2523186344" sldId="313"/>
            <ac:picMk id="9" creationId="{00000000-0000-0000-0000-000000000000}"/>
          </ac:picMkLst>
        </pc:picChg>
        <pc:picChg chg="mod">
          <ac:chgData name="" userId="" providerId="" clId="Web-{12D0A9A2-81E8-4BAB-95AC-8C05D4E9F5A0}" dt="2018-03-07T14:41:07.829" v="935"/>
          <ac:picMkLst>
            <pc:docMk/>
            <pc:sldMk cId="2523186344" sldId="313"/>
            <ac:picMk id="10" creationId="{00000000-0000-0000-0000-000000000000}"/>
          </ac:picMkLst>
        </pc:picChg>
        <pc:picChg chg="mod">
          <ac:chgData name="" userId="" providerId="" clId="Web-{12D0A9A2-81E8-4BAB-95AC-8C05D4E9F5A0}" dt="2018-03-07T14:40:30.828" v="925"/>
          <ac:picMkLst>
            <pc:docMk/>
            <pc:sldMk cId="2523186344" sldId="313"/>
            <ac:picMk id="11" creationId="{00000000-0000-0000-0000-000000000000}"/>
          </ac:picMkLst>
        </pc:picChg>
        <pc:picChg chg="mod">
          <ac:chgData name="" userId="" providerId="" clId="Web-{12D0A9A2-81E8-4BAB-95AC-8C05D4E9F5A0}" dt="2018-03-07T14:40:36.657" v="926"/>
          <ac:picMkLst>
            <pc:docMk/>
            <pc:sldMk cId="2523186344" sldId="313"/>
            <ac:picMk id="13" creationId="{00000000-0000-0000-0000-000000000000}"/>
          </ac:picMkLst>
        </pc:picChg>
      </pc:sldChg>
      <pc:sldChg chg="modSp">
        <pc:chgData name="" userId="" providerId="" clId="Web-{12D0A9A2-81E8-4BAB-95AC-8C05D4E9F5A0}" dt="2018-03-07T14:40:00.734" v="921"/>
        <pc:sldMkLst>
          <pc:docMk/>
          <pc:sldMk cId="2780437187" sldId="324"/>
        </pc:sldMkLst>
        <pc:spChg chg="mod">
          <ac:chgData name="" userId="" providerId="" clId="Web-{12D0A9A2-81E8-4BAB-95AC-8C05D4E9F5A0}" dt="2018-03-07T14:40:00.734" v="921"/>
          <ac:spMkLst>
            <pc:docMk/>
            <pc:sldMk cId="2780437187" sldId="324"/>
            <ac:spMk id="8" creationId="{00000000-0000-0000-0000-000000000000}"/>
          </ac:spMkLst>
        </pc:spChg>
        <pc:spChg chg="mod">
          <ac:chgData name="" userId="" providerId="" clId="Web-{12D0A9A2-81E8-4BAB-95AC-8C05D4E9F5A0}" dt="2018-03-07T14:17:17.965" v="164"/>
          <ac:spMkLst>
            <pc:docMk/>
            <pc:sldMk cId="2780437187" sldId="324"/>
            <ac:spMk id="13" creationId="{00000000-0000-0000-0000-000000000000}"/>
          </ac:spMkLst>
        </pc:spChg>
      </pc:sldChg>
      <pc:sldChg chg="delSp modSp">
        <pc:chgData name="" userId="" providerId="" clId="Web-{12D0A9A2-81E8-4BAB-95AC-8C05D4E9F5A0}" dt="2018-03-07T14:40:18.484" v="923"/>
        <pc:sldMkLst>
          <pc:docMk/>
          <pc:sldMk cId="1728447933" sldId="327"/>
        </pc:sldMkLst>
        <pc:spChg chg="del">
          <ac:chgData name="" userId="" providerId="" clId="Web-{12D0A9A2-81E8-4BAB-95AC-8C05D4E9F5A0}" dt="2018-03-07T14:18:27.748" v="203"/>
          <ac:spMkLst>
            <pc:docMk/>
            <pc:sldMk cId="1728447933" sldId="327"/>
            <ac:spMk id="2" creationId="{00000000-0000-0000-0000-000000000000}"/>
          </ac:spMkLst>
        </pc:spChg>
        <pc:spChg chg="mod">
          <ac:chgData name="" userId="" providerId="" clId="Web-{12D0A9A2-81E8-4BAB-95AC-8C05D4E9F5A0}" dt="2018-03-07T14:19:56.812" v="265"/>
          <ac:spMkLst>
            <pc:docMk/>
            <pc:sldMk cId="1728447933" sldId="327"/>
            <ac:spMk id="6" creationId="{00000000-0000-0000-0000-000000000000}"/>
          </ac:spMkLst>
        </pc:spChg>
        <pc:spChg chg="del mod">
          <ac:chgData name="" userId="" providerId="" clId="Web-{12D0A9A2-81E8-4BAB-95AC-8C05D4E9F5A0}" dt="2018-03-07T14:18:24.576" v="202"/>
          <ac:spMkLst>
            <pc:docMk/>
            <pc:sldMk cId="1728447933" sldId="327"/>
            <ac:spMk id="7" creationId="{00000000-0000-0000-0000-000000000000}"/>
          </ac:spMkLst>
        </pc:spChg>
        <pc:picChg chg="mod">
          <ac:chgData name="" userId="" providerId="" clId="Web-{12D0A9A2-81E8-4BAB-95AC-8C05D4E9F5A0}" dt="2018-03-07T14:40:18.484" v="923"/>
          <ac:picMkLst>
            <pc:docMk/>
            <pc:sldMk cId="1728447933" sldId="327"/>
            <ac:picMk id="10" creationId="{00000000-0000-0000-0000-000000000000}"/>
          </ac:picMkLst>
        </pc:picChg>
        <pc:picChg chg="mod">
          <ac:chgData name="" userId="" providerId="" clId="Web-{12D0A9A2-81E8-4BAB-95AC-8C05D4E9F5A0}" dt="2018-03-07T14:40:14.328" v="922"/>
          <ac:picMkLst>
            <pc:docMk/>
            <pc:sldMk cId="1728447933" sldId="327"/>
            <ac:picMk id="11" creationId="{00000000-0000-0000-0000-000000000000}"/>
          </ac:picMkLst>
        </pc:picChg>
      </pc:sldChg>
      <pc:sldChg chg="modSp">
        <pc:chgData name="" userId="" providerId="" clId="Web-{12D0A9A2-81E8-4BAB-95AC-8C05D4E9F5A0}" dt="2018-03-07T14:10:56.924" v="112"/>
        <pc:sldMkLst>
          <pc:docMk/>
          <pc:sldMk cId="167797419" sldId="343"/>
        </pc:sldMkLst>
        <pc:spChg chg="mod">
          <ac:chgData name="" userId="" providerId="" clId="Web-{12D0A9A2-81E8-4BAB-95AC-8C05D4E9F5A0}" dt="2018-03-07T14:10:56.924" v="112"/>
          <ac:spMkLst>
            <pc:docMk/>
            <pc:sldMk cId="167797419" sldId="343"/>
            <ac:spMk id="20" creationId="{00000000-0000-0000-0000-000000000000}"/>
          </ac:spMkLst>
        </pc:spChg>
      </pc:sldChg>
      <pc:sldChg chg="modSp">
        <pc:chgData name="" userId="" providerId="" clId="Web-{12D0A9A2-81E8-4BAB-95AC-8C05D4E9F5A0}" dt="2018-03-07T14:08:40.889" v="50"/>
        <pc:sldMkLst>
          <pc:docMk/>
          <pc:sldMk cId="1004412336" sldId="345"/>
        </pc:sldMkLst>
        <pc:spChg chg="mod">
          <ac:chgData name="" userId="" providerId="" clId="Web-{12D0A9A2-81E8-4BAB-95AC-8C05D4E9F5A0}" dt="2018-03-07T14:08:28.717" v="47"/>
          <ac:spMkLst>
            <pc:docMk/>
            <pc:sldMk cId="1004412336" sldId="345"/>
            <ac:spMk id="3" creationId="{00000000-0000-0000-0000-000000000000}"/>
          </ac:spMkLst>
        </pc:spChg>
        <pc:picChg chg="mod">
          <ac:chgData name="" userId="" providerId="" clId="Web-{12D0A9A2-81E8-4BAB-95AC-8C05D4E9F5A0}" dt="2018-03-07T14:08:40.889" v="50"/>
          <ac:picMkLst>
            <pc:docMk/>
            <pc:sldMk cId="1004412336" sldId="345"/>
            <ac:picMk id="4" creationId="{00000000-0000-0000-0000-000000000000}"/>
          </ac:picMkLst>
        </pc:picChg>
      </pc:sldChg>
      <pc:sldChg chg="modSp modNotes">
        <pc:chgData name="" userId="" providerId="" clId="Web-{12D0A9A2-81E8-4BAB-95AC-8C05D4E9F5A0}" dt="2018-03-07T15:05:40.351" v="1440"/>
        <pc:sldMkLst>
          <pc:docMk/>
          <pc:sldMk cId="909319484" sldId="346"/>
        </pc:sldMkLst>
        <pc:spChg chg="mod">
          <ac:chgData name="" userId="" providerId="" clId="Web-{12D0A9A2-81E8-4BAB-95AC-8C05D4E9F5A0}" dt="2018-03-07T14:47:45.449" v="1188"/>
          <ac:spMkLst>
            <pc:docMk/>
            <pc:sldMk cId="909319484" sldId="346"/>
            <ac:spMk id="20" creationId="{00000000-0000-0000-0000-000000000000}"/>
          </ac:spMkLst>
        </pc:spChg>
      </pc:sldChg>
    </pc:docChg>
  </pc:docChgLst>
  <pc:docChgLst>
    <pc:chgData clId="Web-{C79B43E3-881B-4718-A05F-F6BE0CB34031}"/>
    <pc:docChg chg="delSld modSld">
      <pc:chgData name="" userId="" providerId="" clId="Web-{C79B43E3-881B-4718-A05F-F6BE0CB34031}" dt="2018-03-07T20:16:40.357" v="34"/>
      <pc:docMkLst>
        <pc:docMk/>
      </pc:docMkLst>
      <pc:sldChg chg="modSp">
        <pc:chgData name="" userId="" providerId="" clId="Web-{C79B43E3-881B-4718-A05F-F6BE0CB34031}" dt="2018-03-07T20:12:17.539" v="30"/>
        <pc:sldMkLst>
          <pc:docMk/>
          <pc:sldMk cId="0" sldId="262"/>
        </pc:sldMkLst>
        <pc:spChg chg="mod">
          <ac:chgData name="" userId="" providerId="" clId="Web-{C79B43E3-881B-4718-A05F-F6BE0CB34031}" dt="2018-03-07T20:12:17.539" v="30"/>
          <ac:spMkLst>
            <pc:docMk/>
            <pc:sldMk cId="0" sldId="262"/>
            <ac:spMk id="2" creationId="{00000000-0000-0000-0000-000000000000}"/>
          </ac:spMkLst>
        </pc:spChg>
      </pc:sldChg>
      <pc:sldChg chg="modNotes">
        <pc:chgData name="" userId="" providerId="" clId="Web-{C79B43E3-881B-4718-A05F-F6BE0CB34031}" dt="2018-03-07T20:16:33.419" v="33"/>
        <pc:sldMkLst>
          <pc:docMk/>
          <pc:sldMk cId="0" sldId="271"/>
        </pc:sldMkLst>
      </pc:sldChg>
      <pc:sldChg chg="del">
        <pc:chgData name="" userId="" providerId="" clId="Web-{C79B43E3-881B-4718-A05F-F6BE0CB34031}" dt="2018-03-07T20:16:40.357" v="34"/>
        <pc:sldMkLst>
          <pc:docMk/>
          <pc:sldMk cId="749902652"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9030D2B8-EEC5-4AA7-A80D-1D41457E81C7}" type="datetimeFigureOut">
              <a:rPr lang="en-US" smtClean="0"/>
              <a:t>4/5/2018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1975C017-6197-4F13-B283-561ABD112F1F}" type="slidenum">
              <a:rPr lang="en-US" smtClean="0"/>
              <a:t>‹#›</a:t>
            </a:fld>
            <a:endParaRPr lang="en-US"/>
          </a:p>
        </p:txBody>
      </p:sp>
    </p:spTree>
    <p:extLst>
      <p:ext uri="{BB962C8B-B14F-4D97-AF65-F5344CB8AC3E}">
        <p14:creationId xmlns:p14="http://schemas.microsoft.com/office/powerpoint/2010/main" val="279371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y.yfu.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Have </a:t>
            </a:r>
            <a:r>
              <a:rPr lang="en-US" dirty="0" err="1" smtClean="0"/>
              <a:t>gototraining</a:t>
            </a:r>
            <a:r>
              <a:rPr lang="en-US" baseline="0" dirty="0" smtClean="0"/>
              <a:t> up and running and the title screen for 15 minutes in advance of the training start time. </a:t>
            </a:r>
          </a:p>
          <a:p>
            <a:pPr marL="171450" indent="-171450">
              <a:buFont typeface="Arial" panose="020B0604020202020204" pitchFamily="34" charset="0"/>
              <a:buChar char="•"/>
            </a:pPr>
            <a:r>
              <a:rPr lang="en-US" baseline="0" dirty="0" smtClean="0"/>
              <a:t>A few minutes prior to start time chit-chat with participants and make sure technology is working for everyone</a:t>
            </a:r>
          </a:p>
          <a:p>
            <a:pPr marL="171450" indent="-171450">
              <a:buFont typeface="Arial" panose="020B0604020202020204" pitchFamily="34" charset="0"/>
              <a:buChar char="•"/>
            </a:pPr>
            <a:r>
              <a:rPr lang="en-US" baseline="0" dirty="0" smtClean="0"/>
              <a:t>Remind people that if they are in a noisy location that all the participants can hear the background noise- TV, someone loading the dishwasher, pets and crying toddlers. </a:t>
            </a:r>
          </a:p>
          <a:p>
            <a:pPr marL="171450" indent="-171450">
              <a:buFont typeface="Arial" panose="020B0604020202020204" pitchFamily="34" charset="0"/>
              <a:buChar char="•"/>
            </a:pPr>
            <a:r>
              <a:rPr lang="en-US" baseline="0" dirty="0" smtClean="0"/>
              <a:t>If there is a large group on the call it may be best to mute everyone and focus on people using the “raise your hand”  function in order to participate.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 for</a:t>
            </a:r>
            <a:r>
              <a:rPr lang="en-US" baseline="0" dirty="0" smtClean="0"/>
              <a:t> trainer- within this training anything in </a:t>
            </a:r>
            <a:r>
              <a:rPr lang="en-US" b="1" baseline="0" dirty="0" smtClean="0"/>
              <a:t>BOLD is a regulation </a:t>
            </a:r>
            <a:r>
              <a:rPr lang="en-US" baseline="0" dirty="0" smtClean="0"/>
              <a:t>and as the trainer, you need to be aware and make sure to emphasize this rule. </a:t>
            </a:r>
            <a:endParaRPr lang="en-US" dirty="0"/>
          </a:p>
        </p:txBody>
      </p:sp>
      <p:sp>
        <p:nvSpPr>
          <p:cNvPr id="4" name="Slide Number Placeholder 3"/>
          <p:cNvSpPr>
            <a:spLocks noGrp="1"/>
          </p:cNvSpPr>
          <p:nvPr>
            <p:ph type="sldNum" sz="quarter" idx="10"/>
          </p:nvPr>
        </p:nvSpPr>
        <p:spPr/>
        <p:txBody>
          <a:bodyPr/>
          <a:lstStyle/>
          <a:p>
            <a:fld id="{1975C017-6197-4F13-B283-561ABD112F1F}" type="slidenum">
              <a:rPr lang="en-US" smtClean="0"/>
              <a:t>1</a:t>
            </a:fld>
            <a:endParaRPr lang="en-US"/>
          </a:p>
        </p:txBody>
      </p:sp>
    </p:spTree>
    <p:extLst>
      <p:ext uri="{BB962C8B-B14F-4D97-AF65-F5344CB8AC3E}">
        <p14:creationId xmlns:p14="http://schemas.microsoft.com/office/powerpoint/2010/main" val="404077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66A4B7A4-F2EF-4DD3-961F-A257153D7A88}" type="slidenum">
              <a:rPr lang="en-US" altLang="en-US" sz="1200">
                <a:latin typeface="Arial" charset="0"/>
              </a:rPr>
              <a:pPr/>
              <a:t>10</a:t>
            </a:fld>
            <a:endParaRPr lang="en-US" altLang="en-US" sz="1200">
              <a:latin typeface="Arial" charset="0"/>
            </a:endParaRPr>
          </a:p>
        </p:txBody>
      </p:sp>
      <p:sp>
        <p:nvSpPr>
          <p:cNvPr id="22531" name="Rectangle 2"/>
          <p:cNvSpPr>
            <a:spLocks noGrp="1" noRot="1" noChangeAspect="1" noChangeArrowheads="1" noTextEdit="1"/>
          </p:cNvSpPr>
          <p:nvPr>
            <p:ph type="sldImg"/>
          </p:nvPr>
        </p:nvSpPr>
        <p:spPr>
          <a:xfrm>
            <a:off x="1300163" y="309563"/>
            <a:ext cx="4878387" cy="3660775"/>
          </a:xfrm>
          <a:ln/>
        </p:spPr>
      </p:sp>
      <p:sp>
        <p:nvSpPr>
          <p:cNvPr id="30724" name="Rectangle 3"/>
          <p:cNvSpPr>
            <a:spLocks noGrp="1" noChangeArrowheads="1"/>
          </p:cNvSpPr>
          <p:nvPr>
            <p:ph type="body" idx="1"/>
          </p:nvPr>
        </p:nvSpPr>
        <p:spPr>
          <a:xfrm>
            <a:off x="748102" y="4183380"/>
            <a:ext cx="5981559" cy="5087196"/>
          </a:xfrm>
        </p:spPr>
        <p:txBody>
          <a:bodyPr/>
          <a:lstStyle/>
          <a:p>
            <a:pPr>
              <a:lnSpc>
                <a:spcPct val="110000"/>
              </a:lnSpc>
              <a:spcAft>
                <a:spcPts val="612"/>
              </a:spcAft>
              <a:defRPr/>
            </a:pPr>
            <a:r>
              <a:rPr lang="en-US" sz="1300" kern="0" dirty="0"/>
              <a:t>Ask participants what they know about these regulations, ask why each regulation is important</a:t>
            </a:r>
          </a:p>
          <a:p>
            <a:pPr>
              <a:lnSpc>
                <a:spcPct val="110000"/>
              </a:lnSpc>
              <a:spcAft>
                <a:spcPts val="612"/>
              </a:spcAft>
              <a:defRPr/>
            </a:pPr>
            <a:endParaRPr lang="en-US" sz="1300" kern="0" dirty="0" smtClean="0"/>
          </a:p>
          <a:p>
            <a:pPr>
              <a:lnSpc>
                <a:spcPct val="110000"/>
              </a:lnSpc>
              <a:spcAft>
                <a:spcPts val="612"/>
              </a:spcAft>
              <a:defRPr/>
            </a:pPr>
            <a:r>
              <a:rPr lang="en-US" sz="1300" kern="0" dirty="0" smtClean="0"/>
              <a:t>Remind </a:t>
            </a:r>
            <a:r>
              <a:rPr lang="en-US" sz="1300" kern="0" dirty="0"/>
              <a:t>participants that DOS allows YFU to process visas for the J-1 students as part of the Exchange Visitor Program, thus YFU must follow DOS regulations. </a:t>
            </a:r>
          </a:p>
          <a:p>
            <a:pPr>
              <a:lnSpc>
                <a:spcPct val="110000"/>
              </a:lnSpc>
              <a:spcAft>
                <a:spcPts val="612"/>
              </a:spcAft>
              <a:defRPr/>
            </a:pPr>
            <a:endParaRPr lang="en-US" sz="1300" kern="0" dirty="0"/>
          </a:p>
          <a:p>
            <a:pPr marL="291186" indent="-291186" defTabSz="931795" fontAlgn="base">
              <a:lnSpc>
                <a:spcPct val="110000"/>
              </a:lnSpc>
              <a:spcBef>
                <a:spcPct val="30000"/>
              </a:spcBef>
              <a:spcAft>
                <a:spcPct val="0"/>
              </a:spcAft>
              <a:buFont typeface="Arial" panose="020B0604020202020204" pitchFamily="34" charset="0"/>
              <a:buChar char="•"/>
              <a:defRPr/>
            </a:pPr>
            <a:r>
              <a:rPr lang="en-US" sz="1300" dirty="0">
                <a:latin typeface="Arial" panose="020B0604020202020204" pitchFamily="34" charset="0"/>
                <a:cs typeface="Arial" panose="020B0604020202020204" pitchFamily="34" charset="0"/>
              </a:rPr>
              <a:t>The Department of State requires the most personal/intrusive questions. Be upfront about this and explain you are required to ask some questions that may seem awkward or difficult. Tell families that all families must answer these. </a:t>
            </a:r>
          </a:p>
          <a:p>
            <a:pPr marL="291186" indent="-291186" defTabSz="931795" fontAlgn="base">
              <a:lnSpc>
                <a:spcPct val="110000"/>
              </a:lnSpc>
              <a:spcBef>
                <a:spcPct val="30000"/>
              </a:spcBef>
              <a:spcAft>
                <a:spcPct val="0"/>
              </a:spcAft>
              <a:buFont typeface="Arial" panose="020B0604020202020204" pitchFamily="34" charset="0"/>
              <a:buChar char="•"/>
              <a:defRPr/>
            </a:pPr>
            <a:r>
              <a:rPr lang="en-US" sz="1300" dirty="0">
                <a:latin typeface="Arial" panose="020B0604020202020204" pitchFamily="34" charset="0"/>
                <a:cs typeface="Arial" panose="020B0604020202020204" pitchFamily="34" charset="0"/>
              </a:rPr>
              <a:t>Put a positive spin on this – be proactive about making the following point: It is likely if the host family were sending their child to live in a host family, they  would want the interviewer of that family to ask these questions. </a:t>
            </a:r>
          </a:p>
          <a:p>
            <a:pPr defTabSz="931795" fontAlgn="base">
              <a:lnSpc>
                <a:spcPct val="110000"/>
              </a:lnSpc>
              <a:spcBef>
                <a:spcPct val="30000"/>
              </a:spcBef>
              <a:spcAft>
                <a:spcPct val="0"/>
              </a:spcAft>
              <a:defRPr/>
            </a:pPr>
            <a:endParaRPr lang="en-US" sz="1300" b="1" dirty="0">
              <a:latin typeface="Arial" panose="020B0604020202020204" pitchFamily="34" charset="0"/>
              <a:cs typeface="Arial" panose="020B0604020202020204" pitchFamily="34" charset="0"/>
            </a:endParaRPr>
          </a:p>
          <a:p>
            <a:r>
              <a:rPr lang="en-US" sz="1300" dirty="0"/>
              <a:t>In order to meet all Department of State and YFU policies, confirm when scheduling the interview..</a:t>
            </a:r>
          </a:p>
          <a:p>
            <a:pPr marL="467516" lvl="1" defTabSz="931795" eaLnBrk="0" fontAlgn="base" hangingPunct="0">
              <a:lnSpc>
                <a:spcPct val="90000"/>
              </a:lnSpc>
              <a:spcBef>
                <a:spcPct val="0"/>
              </a:spcBef>
              <a:spcAft>
                <a:spcPct val="25000"/>
              </a:spcAft>
              <a:buClr>
                <a:schemeClr val="tx1"/>
              </a:buClr>
              <a:buSzPct val="75000"/>
              <a:buFontTx/>
              <a:buChar char="•"/>
              <a:defRPr/>
            </a:pPr>
            <a:r>
              <a:rPr lang="en-US" altLang="en-US" sz="1300" dirty="0"/>
              <a:t>  All family members must be present. If a family member, who is 18 years or older is not present, a follow up plan must be noted. Follow-up can be by </a:t>
            </a:r>
            <a:r>
              <a:rPr lang="en-US" altLang="en-US" sz="1300" dirty="0" smtClean="0"/>
              <a:t>phone</a:t>
            </a:r>
            <a:r>
              <a:rPr lang="en-US" altLang="en-US" sz="1300" baseline="0" dirty="0" smtClean="0"/>
              <a:t> and /or the person can send an email to the interviewer with information about why they want to host. The interviewer then sends this to the FD.</a:t>
            </a:r>
            <a:endParaRPr lang="en-US" altLang="en-US" sz="1300" dirty="0"/>
          </a:p>
          <a:p>
            <a:pPr marL="467516" lvl="1">
              <a:lnSpc>
                <a:spcPct val="90000"/>
              </a:lnSpc>
              <a:spcBef>
                <a:spcPct val="0"/>
              </a:spcBef>
              <a:spcAft>
                <a:spcPct val="25000"/>
              </a:spcAft>
              <a:buClr>
                <a:schemeClr val="tx1"/>
              </a:buClr>
              <a:buSzPct val="75000"/>
              <a:buFontTx/>
              <a:buChar char="•"/>
            </a:pPr>
            <a:r>
              <a:rPr lang="en-US" altLang="en-US" sz="1300" dirty="0"/>
              <a:t>  </a:t>
            </a:r>
            <a:r>
              <a:rPr lang="en-US" altLang="en-US" sz="1300" b="1" dirty="0"/>
              <a:t>The interview must occur in the family’s home and </a:t>
            </a:r>
            <a:r>
              <a:rPr lang="en-US" altLang="en-US" sz="1300" b="1" u="sng" dirty="0"/>
              <a:t>must</a:t>
            </a:r>
            <a:r>
              <a:rPr lang="en-US" altLang="en-US" sz="1300" b="1" dirty="0"/>
              <a:t> include a home inspection.</a:t>
            </a:r>
          </a:p>
          <a:p>
            <a:pPr marL="467516" lvl="1">
              <a:lnSpc>
                <a:spcPct val="90000"/>
              </a:lnSpc>
              <a:spcBef>
                <a:spcPct val="0"/>
              </a:spcBef>
              <a:spcAft>
                <a:spcPct val="25000"/>
              </a:spcAft>
              <a:buClr>
                <a:schemeClr val="tx1"/>
              </a:buClr>
              <a:buSzPct val="75000"/>
              <a:buFontTx/>
              <a:buChar char="•"/>
            </a:pPr>
            <a:r>
              <a:rPr lang="en-US" altLang="en-US" sz="1300" dirty="0"/>
              <a:t>  </a:t>
            </a:r>
            <a:r>
              <a:rPr lang="en-US" altLang="en-US" sz="1300" b="1" dirty="0"/>
              <a:t>Interviewer may not be the same person who conducts the reference checks and the interviewer cannot conduct the SEE visit.</a:t>
            </a:r>
          </a:p>
          <a:p>
            <a:pPr marL="467516" lvl="1">
              <a:lnSpc>
                <a:spcPct val="90000"/>
              </a:lnSpc>
              <a:spcBef>
                <a:spcPct val="0"/>
              </a:spcBef>
              <a:spcAft>
                <a:spcPct val="25000"/>
              </a:spcAft>
              <a:buClr>
                <a:schemeClr val="tx1"/>
              </a:buClr>
              <a:buSzPct val="75000"/>
              <a:buFontTx/>
              <a:buChar char="•"/>
            </a:pPr>
            <a:r>
              <a:rPr lang="en-US" altLang="en-US" sz="1300" dirty="0"/>
              <a:t>  </a:t>
            </a:r>
            <a:r>
              <a:rPr lang="en-US" altLang="en-US" sz="1300" b="1" dirty="0"/>
              <a:t>While it may at times seem convenient to conduct the host family orientation at the same time as the interview, Department of State regulations DO NOT allow this. However, it is OK </a:t>
            </a:r>
            <a:r>
              <a:rPr lang="en-US" sz="1300" b="1" dirty="0"/>
              <a:t>to introduce some pre-arrival topics like realistic expectations and YFU expectations. </a:t>
            </a:r>
            <a:endParaRPr lang="en-US" b="1" dirty="0"/>
          </a:p>
        </p:txBody>
      </p:sp>
    </p:spTree>
    <p:extLst>
      <p:ext uri="{BB962C8B-B14F-4D97-AF65-F5344CB8AC3E}">
        <p14:creationId xmlns:p14="http://schemas.microsoft.com/office/powerpoint/2010/main" val="413795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66A4B7A4-F2EF-4DD3-961F-A257153D7A88}" type="slidenum">
              <a:rPr lang="en-US" altLang="en-US" sz="1200">
                <a:latin typeface="Arial" charset="0"/>
              </a:rPr>
              <a:pPr/>
              <a:t>11</a:t>
            </a:fld>
            <a:endParaRPr lang="en-US" altLang="en-US" sz="1200">
              <a:latin typeface="Arial" charset="0"/>
            </a:endParaRPr>
          </a:p>
        </p:txBody>
      </p:sp>
      <p:sp>
        <p:nvSpPr>
          <p:cNvPr id="22531" name="Rectangle 2"/>
          <p:cNvSpPr>
            <a:spLocks noGrp="1" noRot="1" noChangeAspect="1" noChangeArrowheads="1" noTextEdit="1"/>
          </p:cNvSpPr>
          <p:nvPr>
            <p:ph type="sldImg"/>
          </p:nvPr>
        </p:nvSpPr>
        <p:spPr>
          <a:xfrm>
            <a:off x="1300163" y="309563"/>
            <a:ext cx="4878387" cy="3660775"/>
          </a:xfrm>
          <a:ln/>
        </p:spPr>
      </p:sp>
      <p:sp>
        <p:nvSpPr>
          <p:cNvPr id="30724" name="Rectangle 3"/>
          <p:cNvSpPr>
            <a:spLocks noGrp="1" noChangeArrowheads="1"/>
          </p:cNvSpPr>
          <p:nvPr>
            <p:ph type="body" idx="1"/>
          </p:nvPr>
        </p:nvSpPr>
        <p:spPr>
          <a:xfrm>
            <a:off x="748102" y="4183380"/>
            <a:ext cx="5981559" cy="5087196"/>
          </a:xfrm>
        </p:spPr>
        <p:txBody>
          <a:bodyPr/>
          <a:lstStyle/>
          <a:p>
            <a:r>
              <a:rPr lang="en-US" dirty="0" smtClean="0"/>
              <a:t>As the interviewer</a:t>
            </a:r>
            <a:r>
              <a:rPr lang="en-US" baseline="0" dirty="0" smtClean="0"/>
              <a:t> be sure that you know the basic requirements of hosting. </a:t>
            </a:r>
            <a:r>
              <a:rPr lang="en-US" dirty="0" smtClean="0"/>
              <a:t>Address</a:t>
            </a:r>
            <a:r>
              <a:rPr lang="en-US" baseline="0" dirty="0" smtClean="0"/>
              <a:t> </a:t>
            </a:r>
            <a:r>
              <a:rPr lang="en-US" baseline="0" dirty="0"/>
              <a:t>this at the beginning of the interview. Otherwise it will be “the elephant in the room.”</a:t>
            </a:r>
          </a:p>
          <a:p>
            <a:endParaRPr lang="en-US" dirty="0"/>
          </a:p>
          <a:p>
            <a:r>
              <a:rPr lang="en-US" dirty="0"/>
              <a:t>Families will receive a </a:t>
            </a:r>
            <a:r>
              <a:rPr lang="en-US" i="1" dirty="0"/>
              <a:t>Host Family Handbook </a:t>
            </a:r>
            <a:r>
              <a:rPr lang="en-US" dirty="0"/>
              <a:t>which outlines</a:t>
            </a:r>
            <a:r>
              <a:rPr lang="en-US" baseline="0" dirty="0"/>
              <a:t> procedures and provides helpful information for a successful exchange experience.</a:t>
            </a:r>
          </a:p>
          <a:p>
            <a:endParaRPr lang="en-US" baseline="0" dirty="0"/>
          </a:p>
          <a:p>
            <a:r>
              <a:rPr lang="en-US" u="sng" baseline="0" dirty="0"/>
              <a:t>Financial</a:t>
            </a:r>
            <a:r>
              <a:rPr lang="en-US" baseline="0" dirty="0"/>
              <a:t> – any outlay beyond room and board is the decision of the family</a:t>
            </a:r>
          </a:p>
          <a:p>
            <a:r>
              <a:rPr lang="en-US" b="0" u="sng" baseline="0" dirty="0"/>
              <a:t>Guidance</a:t>
            </a:r>
            <a:r>
              <a:rPr lang="en-US" baseline="0" dirty="0"/>
              <a:t> – We hope that HFs will provide emotional guidance; they are the student’s family for the exchange year. </a:t>
            </a:r>
            <a:r>
              <a:rPr lang="en-US" dirty="0"/>
              <a:t>Student and natural parent agreement gives authority to make school and emergency medical decisions. </a:t>
            </a:r>
            <a:r>
              <a:rPr lang="en-US" b="1" dirty="0"/>
              <a:t>(keep copy in car</a:t>
            </a:r>
            <a:r>
              <a:rPr lang="en-US" b="1" dirty="0" smtClean="0"/>
              <a:t>) – health info, make copies</a:t>
            </a:r>
            <a:endParaRPr lang="en-US" b="1" dirty="0"/>
          </a:p>
          <a:p>
            <a:r>
              <a:rPr lang="en-US" u="sng" dirty="0"/>
              <a:t>Transportation</a:t>
            </a:r>
            <a:r>
              <a:rPr lang="en-US" dirty="0"/>
              <a:t> – assist with reasonable transportation needs </a:t>
            </a:r>
          </a:p>
          <a:p>
            <a:r>
              <a:rPr lang="en-US" u="sng" dirty="0"/>
              <a:t>Orientations</a:t>
            </a:r>
            <a:r>
              <a:rPr lang="en-US" dirty="0"/>
              <a:t> – Assure attendance at orientations. Pre-arrival orientation is mandatory for families; students must attend Post-arrival, Midyear and Re-entry orientations. Parent sessions are provided for all orientations, and YFU strongly encourages parent participation.</a:t>
            </a:r>
          </a:p>
          <a:p>
            <a:r>
              <a:rPr lang="en-US" u="sng" dirty="0"/>
              <a:t>Monthly contacts </a:t>
            </a:r>
            <a:r>
              <a:rPr lang="en-US" dirty="0"/>
              <a:t>– monthly is the minimum. Host family cooperation is needed.</a:t>
            </a:r>
          </a:p>
        </p:txBody>
      </p:sp>
    </p:spTree>
    <p:extLst>
      <p:ext uri="{BB962C8B-B14F-4D97-AF65-F5344CB8AC3E}">
        <p14:creationId xmlns:p14="http://schemas.microsoft.com/office/powerpoint/2010/main" val="2753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89E46C89-5E0D-441D-8D93-E37074A33DA5}" type="slidenum">
              <a:rPr lang="en-US" altLang="en-US" sz="1200">
                <a:latin typeface="Arial" charset="0"/>
              </a:rPr>
              <a:pPr/>
              <a:t>12</a:t>
            </a:fld>
            <a:endParaRPr lang="en-US" altLang="en-US" sz="1200">
              <a:latin typeface="Arial" charset="0"/>
            </a:endParaRPr>
          </a:p>
        </p:txBody>
      </p:sp>
      <p:sp>
        <p:nvSpPr>
          <p:cNvPr id="24579"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r>
              <a:rPr lang="en-US" dirty="0" smtClean="0"/>
              <a:t>Present where the interviewer finds the tools.</a:t>
            </a:r>
          </a:p>
          <a:p>
            <a:r>
              <a:rPr lang="en-US" dirty="0" smtClean="0"/>
              <a:t>Emphasize</a:t>
            </a:r>
            <a:r>
              <a:rPr lang="en-US" baseline="0" dirty="0" smtClean="0"/>
              <a:t> that the </a:t>
            </a:r>
            <a:r>
              <a:rPr lang="en-US" i="1" baseline="0" dirty="0" smtClean="0"/>
              <a:t>Annual Host Family and Interview Report </a:t>
            </a:r>
            <a:r>
              <a:rPr lang="en-US" baseline="0" dirty="0" smtClean="0"/>
              <a:t>is what the volunteer will complete after the interview and will enter this online.</a:t>
            </a:r>
          </a:p>
          <a:p>
            <a:r>
              <a:rPr lang="en-US" baseline="0" dirty="0" smtClean="0"/>
              <a:t>There are many other tools, including a list of questions- </a:t>
            </a:r>
            <a:r>
              <a:rPr lang="en-US" i="1" baseline="0" dirty="0" smtClean="0"/>
              <a:t>Host Family Interview Questions</a:t>
            </a:r>
            <a:r>
              <a:rPr lang="en-US" baseline="0" dirty="0" smtClean="0"/>
              <a:t>.</a:t>
            </a:r>
          </a:p>
          <a:p>
            <a:endParaRPr lang="en-US" i="0" u="none" baseline="0" dirty="0" smtClean="0"/>
          </a:p>
          <a:p>
            <a:endParaRPr lang="en-US" i="1" u="sng" baseline="0" dirty="0" smtClean="0"/>
          </a:p>
          <a:p>
            <a:r>
              <a:rPr lang="en-US" i="1" u="sng" baseline="0" dirty="0" smtClean="0"/>
              <a:t>Trainer Notes: </a:t>
            </a:r>
            <a:endParaRPr lang="en-US" i="1" u="sng" dirty="0"/>
          </a:p>
          <a:p>
            <a:r>
              <a:rPr lang="en-US" baseline="0" dirty="0" smtClean="0"/>
              <a:t>Tool one: Annual Host Family and Home Interview Report- Bring </a:t>
            </a:r>
            <a:r>
              <a:rPr lang="en-US" baseline="0" dirty="0"/>
              <a:t>a copy of the Annual Host Family Home and Interview </a:t>
            </a:r>
            <a:r>
              <a:rPr lang="en-US" baseline="0" dirty="0" smtClean="0"/>
              <a:t>Report. Get to know this form well. This is the form that you will complete online. Print this and take this report with you to the interview and take notes per question so you can complete and submit the report online when you get home.  </a:t>
            </a:r>
          </a:p>
          <a:p>
            <a:endParaRPr lang="en-US" dirty="0"/>
          </a:p>
          <a:p>
            <a:pPr marL="0" indent="0" defTabSz="931795">
              <a:lnSpc>
                <a:spcPct val="110000"/>
              </a:lnSpc>
              <a:spcBef>
                <a:spcPct val="20000"/>
              </a:spcBef>
              <a:spcAft>
                <a:spcPts val="612"/>
              </a:spcAft>
              <a:buFont typeface="Arial" panose="020B0604020202020204" pitchFamily="34" charset="0"/>
              <a:buNone/>
              <a:defRPr/>
            </a:pPr>
            <a:r>
              <a:rPr lang="en-US" dirty="0"/>
              <a:t>Familiarizing yourself with the </a:t>
            </a:r>
            <a:r>
              <a:rPr lang="en-US" dirty="0" smtClean="0"/>
              <a:t>questions </a:t>
            </a:r>
            <a:r>
              <a:rPr lang="en-US" dirty="0"/>
              <a:t>before the interview will help you get a sense of what you’re trying to learn about the family and observations you’ll need to glean from the face-to-face meeting. </a:t>
            </a:r>
          </a:p>
          <a:p>
            <a:pPr marL="0" indent="0" defTabSz="931795">
              <a:lnSpc>
                <a:spcPct val="110000"/>
              </a:lnSpc>
              <a:spcBef>
                <a:spcPct val="20000"/>
              </a:spcBef>
              <a:spcAft>
                <a:spcPts val="598"/>
              </a:spcAft>
              <a:buFont typeface="Arial" panose="020B0604020202020204" pitchFamily="34" charset="0"/>
              <a:buNone/>
              <a:defRPr/>
            </a:pPr>
            <a:endParaRPr lang="en-US" dirty="0"/>
          </a:p>
          <a:p>
            <a:pPr marL="0" marR="0" indent="0" algn="l" defTabSz="931795" rtl="0" eaLnBrk="1" fontAlgn="auto" latinLnBrk="0" hangingPunct="1">
              <a:lnSpc>
                <a:spcPct val="110000"/>
              </a:lnSpc>
              <a:spcBef>
                <a:spcPct val="20000"/>
              </a:spcBef>
              <a:spcAft>
                <a:spcPts val="598"/>
              </a:spcAft>
              <a:buClrTx/>
              <a:buSzTx/>
              <a:buFont typeface="Arial" panose="020B0604020202020204" pitchFamily="34" charset="0"/>
              <a:buNone/>
              <a:tabLst/>
              <a:defRPr/>
            </a:pPr>
            <a:r>
              <a:rPr lang="en-US" dirty="0" smtClean="0"/>
              <a:t>The online report which you</a:t>
            </a:r>
            <a:r>
              <a:rPr lang="en-US" baseline="0" dirty="0" smtClean="0"/>
              <a:t> will complete</a:t>
            </a:r>
            <a:r>
              <a:rPr lang="en-US" dirty="0" smtClean="0"/>
              <a:t> is actually asking your opinion of</a:t>
            </a:r>
            <a:r>
              <a:rPr lang="en-US" baseline="0" dirty="0" smtClean="0"/>
              <a:t> the family based on the discussion (or interview) and in many cases asks you to make judgement call such as: Do you feel the family’s home is situated in a safe neighborhood. If not, please explain.</a:t>
            </a:r>
            <a:r>
              <a:rPr lang="en-US" dirty="0" smtClean="0">
                <a:cs typeface="Calibri"/>
              </a:rPr>
              <a:t> Study the reporting form, think in advance about the kinds of questions you can ask the family to help you answer these questions.</a:t>
            </a:r>
          </a:p>
          <a:p>
            <a:pPr marL="0" marR="0" indent="0" algn="l" defTabSz="931795" rtl="0" eaLnBrk="1" fontAlgn="auto" latinLnBrk="0" hangingPunct="1">
              <a:lnSpc>
                <a:spcPct val="110000"/>
              </a:lnSpc>
              <a:spcBef>
                <a:spcPct val="20000"/>
              </a:spcBef>
              <a:spcAft>
                <a:spcPts val="598"/>
              </a:spcAft>
              <a:buClrTx/>
              <a:buSzTx/>
              <a:buFont typeface="Arial" panose="020B0604020202020204" pitchFamily="34" charset="0"/>
              <a:buNone/>
              <a:tabLst/>
              <a:defRPr/>
            </a:pPr>
            <a:endParaRPr lang="en-US" dirty="0" smtClean="0">
              <a:cs typeface="Calibri"/>
            </a:endParaRPr>
          </a:p>
          <a:p>
            <a:pPr marL="0" marR="0" indent="0" algn="l" defTabSz="931795" rtl="0" eaLnBrk="1" fontAlgn="auto" latinLnBrk="0" hangingPunct="1">
              <a:lnSpc>
                <a:spcPct val="110000"/>
              </a:lnSpc>
              <a:spcBef>
                <a:spcPct val="20000"/>
              </a:spcBef>
              <a:spcAft>
                <a:spcPts val="598"/>
              </a:spcAft>
              <a:buClrTx/>
              <a:buSzTx/>
              <a:buFont typeface="Arial" panose="020B0604020202020204" pitchFamily="34" charset="0"/>
              <a:buNone/>
              <a:tabLst/>
              <a:defRPr/>
            </a:pPr>
            <a:r>
              <a:rPr lang="en-US" dirty="0" smtClean="0">
                <a:cs typeface="Calibri"/>
              </a:rPr>
              <a:t>A second form</a:t>
            </a:r>
            <a:r>
              <a:rPr lang="en-US" baseline="0" dirty="0" smtClean="0">
                <a:cs typeface="Calibri"/>
              </a:rPr>
              <a:t> is also helpful- </a:t>
            </a:r>
            <a:r>
              <a:rPr lang="en-US" dirty="0" smtClean="0">
                <a:cs typeface="Calibri"/>
              </a:rPr>
              <a:t>Take a look at the Host Family</a:t>
            </a:r>
            <a:r>
              <a:rPr lang="en-US" baseline="0" dirty="0" smtClean="0">
                <a:cs typeface="Calibri"/>
              </a:rPr>
              <a:t> Interview Questions- these are examples of questions you can ask to help you get the info you need to complete the report. </a:t>
            </a:r>
            <a:endParaRPr lang="en-US" dirty="0" smtClean="0">
              <a:cs typeface="Calibri"/>
            </a:endParaRPr>
          </a:p>
          <a:p>
            <a:pPr marL="0" indent="0" defTabSz="931795">
              <a:lnSpc>
                <a:spcPct val="110000"/>
              </a:lnSpc>
              <a:spcBef>
                <a:spcPct val="20000"/>
              </a:spcBef>
              <a:spcAft>
                <a:spcPts val="598"/>
              </a:spcAft>
              <a:buFont typeface="Arial" panose="020B0604020202020204" pitchFamily="34" charset="0"/>
              <a:buNone/>
              <a:defRPr/>
            </a:pPr>
            <a:r>
              <a:rPr lang="en-US" dirty="0" smtClean="0"/>
              <a:t>Reviewing </a:t>
            </a:r>
            <a:r>
              <a:rPr lang="en-US" dirty="0"/>
              <a:t>and becoming familiar with these documents before you meet with the family will give you confidence and a level of comfort with asking the questions.  Familiarity will allow you to guide the conversation and take notes at the same time. </a:t>
            </a:r>
            <a:endParaRPr lang="en-US" dirty="0">
              <a:cs typeface="Calibri"/>
            </a:endParaRPr>
          </a:p>
          <a:p>
            <a:pPr marL="0" indent="0" defTabSz="931795">
              <a:lnSpc>
                <a:spcPct val="110000"/>
              </a:lnSpc>
              <a:spcBef>
                <a:spcPct val="20000"/>
              </a:spcBef>
              <a:spcAft>
                <a:spcPts val="598"/>
              </a:spcAft>
              <a:buFont typeface="Arial" panose="020B0604020202020204" pitchFamily="34" charset="0"/>
              <a:buNone/>
              <a:defRPr/>
            </a:pPr>
            <a:endParaRPr lang="en-US" dirty="0"/>
          </a:p>
        </p:txBody>
      </p:sp>
    </p:spTree>
    <p:extLst>
      <p:ext uri="{BB962C8B-B14F-4D97-AF65-F5344CB8AC3E}">
        <p14:creationId xmlns:p14="http://schemas.microsoft.com/office/powerpoint/2010/main" val="295621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https://</a:t>
            </a:r>
            <a:r>
              <a:rPr lang="en-US" baseline="0" dirty="0" err="1" smtClean="0"/>
              <a:t>static1.squarespace.com</a:t>
            </a:r>
            <a:r>
              <a:rPr lang="en-US" baseline="0" dirty="0" smtClean="0"/>
              <a:t>/static/</a:t>
            </a:r>
            <a:r>
              <a:rPr lang="en-US" baseline="0" dirty="0" err="1" smtClean="0"/>
              <a:t>56167d1de4b0141a0f9a9378</a:t>
            </a:r>
            <a:r>
              <a:rPr lang="en-US" baseline="0" dirty="0" smtClean="0"/>
              <a:t>/t/</a:t>
            </a:r>
            <a:r>
              <a:rPr lang="en-US" baseline="0" dirty="0" err="1" smtClean="0"/>
              <a:t>58ef9e9220099e952ff4b1fd</a:t>
            </a:r>
            <a:r>
              <a:rPr lang="en-US" baseline="0" dirty="0" smtClean="0"/>
              <a:t>/1492098706398/</a:t>
            </a:r>
            <a:r>
              <a:rPr lang="en-US" baseline="0" dirty="0" err="1" smtClean="0"/>
              <a:t>AnnualFamilyHomeReview.pdf</a:t>
            </a:r>
            <a:r>
              <a:rPr lang="en-US" baseline="0" dirty="0" smtClean="0"/>
              <a:t> </a:t>
            </a:r>
            <a:endParaRPr lang="en-US" dirty="0" smtClean="0"/>
          </a:p>
          <a:p>
            <a:endParaRPr lang="en-US" dirty="0" smtClean="0"/>
          </a:p>
          <a:p>
            <a:r>
              <a:rPr lang="en-US" dirty="0" smtClean="0"/>
              <a:t>to show the actual report and</a:t>
            </a:r>
            <a:r>
              <a:rPr lang="en-US" baseline="0" dirty="0" smtClean="0"/>
              <a:t> </a:t>
            </a:r>
            <a:r>
              <a:rPr lang="en-US" dirty="0" smtClean="0"/>
              <a:t>explain the difference between the report that they will</a:t>
            </a:r>
            <a:r>
              <a:rPr lang="en-US" baseline="0" dirty="0" smtClean="0"/>
              <a:t> be submitting online and the additional questions that will provide examples of questions one can ask.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HFI</a:t>
            </a:r>
            <a:r>
              <a:rPr lang="en-US" baseline="0" dirty="0" smtClean="0"/>
              <a:t> Report: skim through the report and ask participant for comments on some of the questions. </a:t>
            </a:r>
          </a:p>
          <a:p>
            <a:r>
              <a:rPr lang="en-US" baseline="0" dirty="0" smtClean="0"/>
              <a:t>Note question 14- warning indicators, explain that this will be discussed later.</a:t>
            </a:r>
          </a:p>
          <a:p>
            <a:endParaRPr lang="en-US" baseline="0" dirty="0" smtClean="0"/>
          </a:p>
          <a:p>
            <a:r>
              <a:rPr lang="en-US" baseline="0" dirty="0" smtClean="0"/>
              <a:t>Note question 16- the interviewer will check off certain traits that they observed. Remind the volunteers of the sample questions which can help them develop their responses on what to tick. </a:t>
            </a:r>
          </a:p>
          <a:p>
            <a:endParaRPr lang="en-US" baseline="0" dirty="0" smtClean="0"/>
          </a:p>
        </p:txBody>
      </p:sp>
      <p:sp>
        <p:nvSpPr>
          <p:cNvPr id="4" name="Slide Number Placeholder 3"/>
          <p:cNvSpPr>
            <a:spLocks noGrp="1"/>
          </p:cNvSpPr>
          <p:nvPr>
            <p:ph type="sldNum" sz="quarter" idx="10"/>
          </p:nvPr>
        </p:nvSpPr>
        <p:spPr/>
        <p:txBody>
          <a:bodyPr/>
          <a:lstStyle/>
          <a:p>
            <a:fld id="{1975C017-6197-4F13-B283-561ABD112F1F}" type="slidenum">
              <a:rPr lang="en-US" smtClean="0"/>
              <a:t>13</a:t>
            </a:fld>
            <a:endParaRPr lang="en-US"/>
          </a:p>
        </p:txBody>
      </p:sp>
    </p:spTree>
    <p:extLst>
      <p:ext uri="{BB962C8B-B14F-4D97-AF65-F5344CB8AC3E}">
        <p14:creationId xmlns:p14="http://schemas.microsoft.com/office/powerpoint/2010/main" val="215918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89E46C89-5E0D-441D-8D93-E37074A33DA5}" type="slidenum">
              <a:rPr lang="en-US" altLang="en-US" sz="1200">
                <a:latin typeface="Arial" charset="0"/>
              </a:rPr>
              <a:pPr/>
              <a:t>14</a:t>
            </a:fld>
            <a:endParaRPr lang="en-US" altLang="en-US" sz="1200">
              <a:latin typeface="Arial" charset="0"/>
            </a:endParaRPr>
          </a:p>
        </p:txBody>
      </p:sp>
      <p:sp>
        <p:nvSpPr>
          <p:cNvPr id="24579"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pPr>
              <a:lnSpc>
                <a:spcPct val="110000"/>
              </a:lnSpc>
              <a:spcBef>
                <a:spcPct val="0"/>
              </a:spcBef>
              <a:spcAft>
                <a:spcPts val="612"/>
              </a:spcAft>
              <a:defRPr/>
            </a:pPr>
            <a:r>
              <a:rPr lang="en-US" dirty="0" smtClean="0">
                <a:cs typeface="Calibri"/>
              </a:rPr>
              <a:t>If possible, prepare </a:t>
            </a:r>
            <a:r>
              <a:rPr lang="en-US" dirty="0">
                <a:cs typeface="Calibri"/>
              </a:rPr>
              <a:t>a small packet for the family so that they have additional readings that they can </a:t>
            </a:r>
            <a:r>
              <a:rPr lang="en-US" dirty="0" smtClean="0">
                <a:cs typeface="Calibri"/>
              </a:rPr>
              <a:t>review. Some FDs will send this to you via email. </a:t>
            </a:r>
            <a:endParaRPr lang="en-US" dirty="0">
              <a:cs typeface="Calibri"/>
            </a:endParaRPr>
          </a:p>
          <a:p>
            <a:pPr>
              <a:lnSpc>
                <a:spcPct val="110000"/>
              </a:lnSpc>
              <a:spcBef>
                <a:spcPct val="0"/>
              </a:spcBef>
              <a:spcAft>
                <a:spcPts val="598"/>
              </a:spcAft>
              <a:defRPr/>
            </a:pPr>
            <a:endParaRPr lang="en-US" dirty="0"/>
          </a:p>
          <a:p>
            <a:pPr marL="174664" indent="-174664">
              <a:lnSpc>
                <a:spcPct val="110000"/>
              </a:lnSpc>
              <a:spcBef>
                <a:spcPct val="0"/>
              </a:spcBef>
              <a:spcAft>
                <a:spcPts val="598"/>
              </a:spcAft>
              <a:buFont typeface="Arial" panose="020B0604020202020204" pitchFamily="34" charset="0"/>
              <a:buChar char="•"/>
              <a:defRPr/>
            </a:pPr>
            <a:r>
              <a:rPr lang="en-US" dirty="0"/>
              <a:t>The family probably has already e-signed the </a:t>
            </a:r>
            <a:r>
              <a:rPr lang="en-US" i="1" dirty="0"/>
              <a:t>Host Family Agreement </a:t>
            </a:r>
            <a:r>
              <a:rPr lang="en-US" dirty="0"/>
              <a:t>as part of their online application, but they may appreciate having a hard copy for reference.  Note: YFU requires the one or two adult parents listed on the host family application to READ and sign the host family agreement.</a:t>
            </a:r>
          </a:p>
          <a:p>
            <a:pPr marL="174712" indent="-174712">
              <a:lnSpc>
                <a:spcPct val="110000"/>
              </a:lnSpc>
              <a:spcBef>
                <a:spcPct val="0"/>
              </a:spcBef>
              <a:spcAft>
                <a:spcPts val="612"/>
              </a:spcAft>
              <a:buFont typeface="Arial" panose="020B0604020202020204" pitchFamily="34" charset="0"/>
              <a:buChar char="•"/>
              <a:defRPr/>
            </a:pPr>
            <a:r>
              <a:rPr lang="en-US" dirty="0"/>
              <a:t>Student Policies and Procedures - this is printed in the </a:t>
            </a:r>
            <a:r>
              <a:rPr lang="en-US" i="1" dirty="0"/>
              <a:t>Host Family Handbook</a:t>
            </a:r>
            <a:r>
              <a:rPr lang="en-US" dirty="0"/>
              <a:t>, but it can be helpful to review some important points. Families will receive the Handbook after placement is finalized. </a:t>
            </a:r>
          </a:p>
          <a:p>
            <a:pPr marL="174664" indent="-174664">
              <a:lnSpc>
                <a:spcPct val="110000"/>
              </a:lnSpc>
              <a:spcBef>
                <a:spcPct val="0"/>
              </a:spcBef>
              <a:spcAft>
                <a:spcPts val="612"/>
              </a:spcAft>
              <a:buFont typeface="Arial" panose="020B0604020202020204" pitchFamily="34" charset="0"/>
              <a:buChar char="•"/>
              <a:defRPr/>
            </a:pPr>
            <a:r>
              <a:rPr lang="en-US" i="1" dirty="0"/>
              <a:t>Tips from Other YFU HFs </a:t>
            </a:r>
            <a:r>
              <a:rPr lang="en-US" dirty="0"/>
              <a:t>– This is a handout and can be left with the host family for reference.</a:t>
            </a:r>
            <a:endParaRPr lang="en-US" dirty="0">
              <a:cs typeface="Calibri"/>
            </a:endParaRPr>
          </a:p>
          <a:p>
            <a:pPr>
              <a:spcBef>
                <a:spcPct val="20000"/>
              </a:spcBef>
              <a:spcAft>
                <a:spcPct val="75000"/>
              </a:spcAft>
              <a:defRPr/>
            </a:pPr>
            <a:endParaRPr lang="en-US" dirty="0">
              <a:cs typeface="Tahoma" panose="020B0604030504040204" pitchFamily="34" charset="0"/>
            </a:endParaRPr>
          </a:p>
          <a:p>
            <a:pPr defTabSz="931795">
              <a:spcBef>
                <a:spcPct val="20000"/>
              </a:spcBef>
              <a:spcAft>
                <a:spcPct val="75000"/>
              </a:spcAft>
              <a:defRPr/>
            </a:pPr>
            <a:r>
              <a:rPr lang="en-US" dirty="0"/>
              <a:t>All of these papers and the </a:t>
            </a:r>
            <a:r>
              <a:rPr lang="en-US" i="1" dirty="0"/>
              <a:t>Host Family Handbook </a:t>
            </a:r>
            <a:r>
              <a:rPr lang="en-US" dirty="0"/>
              <a:t>can be accessed by volunteers via my.yfu.org home page or in the </a:t>
            </a:r>
            <a:r>
              <a:rPr lang="en-US" i="1" dirty="0"/>
              <a:t>Volunteer Lounge </a:t>
            </a:r>
            <a:r>
              <a:rPr lang="en-US" dirty="0"/>
              <a:t>under </a:t>
            </a:r>
            <a:r>
              <a:rPr lang="en-US" i="1" dirty="0"/>
              <a:t>Host Family</a:t>
            </a:r>
            <a:r>
              <a:rPr lang="en-US" dirty="0"/>
              <a:t>. (Click </a:t>
            </a:r>
            <a:r>
              <a:rPr lang="en-US" i="1" dirty="0"/>
              <a:t>Lounge</a:t>
            </a:r>
            <a:r>
              <a:rPr lang="en-US" dirty="0"/>
              <a:t> in blue bar on home page, click </a:t>
            </a:r>
            <a:r>
              <a:rPr lang="en-US" i="1" dirty="0"/>
              <a:t>Volunteer Lounge. </a:t>
            </a:r>
            <a:r>
              <a:rPr lang="en-US" dirty="0"/>
              <a:t>Host Family resources are listed on the left.)</a:t>
            </a:r>
            <a:endParaRPr lang="en-US" dirty="0">
              <a:cs typeface="Calibri"/>
            </a:endParaRPr>
          </a:p>
          <a:p>
            <a:pPr defTabSz="931795">
              <a:spcBef>
                <a:spcPct val="20000"/>
              </a:spcBef>
              <a:spcAft>
                <a:spcPct val="75000"/>
              </a:spcAft>
              <a:defRPr/>
            </a:pPr>
            <a:r>
              <a:rPr lang="en-US" dirty="0"/>
              <a:t>There is a link to the mailed packet and other materials under </a:t>
            </a:r>
            <a:r>
              <a:rPr lang="en-US" i="1" dirty="0"/>
              <a:t>Resources</a:t>
            </a:r>
            <a:r>
              <a:rPr lang="en-US" dirty="0"/>
              <a:t> for the host families via the Host Family account.</a:t>
            </a:r>
          </a:p>
          <a:p>
            <a:pPr>
              <a:spcBef>
                <a:spcPct val="20000"/>
              </a:spcBef>
              <a:spcAft>
                <a:spcPct val="75000"/>
              </a:spcAft>
              <a:defRPr/>
            </a:pPr>
            <a:r>
              <a:rPr lang="en-US" dirty="0">
                <a:latin typeface="+mn-lt"/>
                <a:cs typeface="Tahoma" panose="020B0604030504040204" pitchFamily="34" charset="0"/>
              </a:rPr>
              <a:t>This is what the forms look like. They should</a:t>
            </a:r>
            <a:r>
              <a:rPr lang="en-US" baseline="0" dirty="0">
                <a:latin typeface="+mn-lt"/>
                <a:cs typeface="Tahoma" panose="020B0604030504040204" pitchFamily="34" charset="0"/>
              </a:rPr>
              <a:t> go into the </a:t>
            </a:r>
            <a:r>
              <a:rPr lang="en-US" dirty="0">
                <a:latin typeface="+mn-lt"/>
                <a:cs typeface="Tahoma" panose="020B0604030504040204" pitchFamily="34" charset="0"/>
              </a:rPr>
              <a:t>packet that you bring</a:t>
            </a:r>
            <a:r>
              <a:rPr lang="en-US" baseline="0" dirty="0">
                <a:latin typeface="+mn-lt"/>
                <a:cs typeface="Tahoma" panose="020B0604030504040204" pitchFamily="34" charset="0"/>
              </a:rPr>
              <a:t> with you to the interview</a:t>
            </a:r>
            <a:endParaRPr lang="en-US" dirty="0">
              <a:latin typeface="+mn-lt"/>
              <a:cs typeface="Tahoma" panose="020B0604030504040204" pitchFamily="34" charset="0"/>
            </a:endParaRPr>
          </a:p>
        </p:txBody>
      </p:sp>
    </p:spTree>
    <p:extLst>
      <p:ext uri="{BB962C8B-B14F-4D97-AF65-F5344CB8AC3E}">
        <p14:creationId xmlns:p14="http://schemas.microsoft.com/office/powerpoint/2010/main" val="2405431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0D098768-7BAB-4894-BCDD-B0C7CF62CB27}" type="slidenum">
              <a:rPr lang="en-US" altLang="en-US" sz="1200">
                <a:latin typeface="Arial" charset="0"/>
              </a:rPr>
              <a:pPr/>
              <a:t>15</a:t>
            </a:fld>
            <a:endParaRPr lang="en-US" alt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a:spcAft>
                <a:spcPts val="612"/>
              </a:spcAft>
            </a:pPr>
            <a:r>
              <a:rPr lang="en-US" altLang="en-US" dirty="0">
                <a:cs typeface="Calibri"/>
              </a:rPr>
              <a:t>Recap the first part of the training: </a:t>
            </a:r>
          </a:p>
          <a:p>
            <a:pPr marL="291107" indent="-291107">
              <a:spcAft>
                <a:spcPts val="612"/>
              </a:spcAft>
              <a:buFont typeface="Arial" panose="020B0604020202020204" pitchFamily="34" charset="0"/>
              <a:buChar char="•"/>
            </a:pPr>
            <a:r>
              <a:rPr lang="en-US" altLang="en-US" dirty="0">
                <a:cs typeface="Calibri"/>
              </a:rPr>
              <a:t>We just </a:t>
            </a:r>
            <a:r>
              <a:rPr lang="en-US" altLang="en-US" dirty="0" smtClean="0">
                <a:cs typeface="Calibri"/>
              </a:rPr>
              <a:t>talked </a:t>
            </a:r>
            <a:r>
              <a:rPr lang="en-US" altLang="en-US" dirty="0">
                <a:cs typeface="Calibri"/>
              </a:rPr>
              <a:t>about several steps that you should do before the interview. </a:t>
            </a:r>
          </a:p>
          <a:p>
            <a:pPr>
              <a:spcAft>
                <a:spcPts val="598"/>
              </a:spcAft>
            </a:pPr>
            <a:endParaRPr lang="en-US" altLang="en-US" dirty="0" smtClean="0">
              <a:cs typeface="Calibri"/>
            </a:endParaRPr>
          </a:p>
          <a:p>
            <a:pPr>
              <a:spcAft>
                <a:spcPts val="598"/>
              </a:spcAft>
            </a:pPr>
            <a:r>
              <a:rPr lang="en-US" altLang="en-US" dirty="0" smtClean="0">
                <a:cs typeface="Calibri"/>
              </a:rPr>
              <a:t>Ask </a:t>
            </a:r>
            <a:r>
              <a:rPr lang="en-US" altLang="en-US" dirty="0">
                <a:cs typeface="Calibri"/>
              </a:rPr>
              <a:t>participants to provide some examples of some of the elements discussed- encourage them to think about the three steps: schedule the interview, </a:t>
            </a:r>
            <a:r>
              <a:rPr lang="en-US" altLang="en-US" dirty="0" smtClean="0">
                <a:cs typeface="Calibri"/>
              </a:rPr>
              <a:t>prepare, </a:t>
            </a:r>
            <a:r>
              <a:rPr lang="en-US" altLang="en-US" dirty="0">
                <a:cs typeface="Calibri"/>
              </a:rPr>
              <a:t>and gather tools. </a:t>
            </a:r>
          </a:p>
          <a:p>
            <a:pPr>
              <a:spcAft>
                <a:spcPts val="598"/>
              </a:spcAft>
            </a:pPr>
            <a:endParaRPr lang="en-US" altLang="en-US" dirty="0">
              <a:cs typeface="Calibri"/>
            </a:endParaRPr>
          </a:p>
          <a:p>
            <a:pPr>
              <a:spcAft>
                <a:spcPts val="598"/>
              </a:spcAft>
            </a:pPr>
            <a:r>
              <a:rPr lang="en-US" altLang="en-US" dirty="0">
                <a:cs typeface="Calibri"/>
              </a:rPr>
              <a:t>Direct attention to the next stage- at the interview. Tell the participants that they will now take a deep dive on best practices for interviewing </a:t>
            </a:r>
            <a:r>
              <a:rPr lang="en-US" altLang="en-US" dirty="0" smtClean="0">
                <a:cs typeface="Calibri"/>
              </a:rPr>
              <a:t>and</a:t>
            </a:r>
            <a:r>
              <a:rPr lang="en-US" altLang="en-US" baseline="0" dirty="0" smtClean="0">
                <a:cs typeface="Calibri"/>
              </a:rPr>
              <a:t> will also look at some warning indicators.</a:t>
            </a:r>
            <a:endParaRPr lang="en-US" altLang="en-US" dirty="0">
              <a:cs typeface="Calibri"/>
            </a:endParaRPr>
          </a:p>
        </p:txBody>
      </p:sp>
    </p:spTree>
    <p:extLst>
      <p:ext uri="{BB962C8B-B14F-4D97-AF65-F5344CB8AC3E}">
        <p14:creationId xmlns:p14="http://schemas.microsoft.com/office/powerpoint/2010/main" val="4236457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5FFEDD0D-6790-4507-BBED-0BFD74AA147C}" type="slidenum">
              <a:rPr lang="en-US" altLang="en-US" sz="1200">
                <a:latin typeface="Arial" charset="0"/>
              </a:rPr>
              <a:pPr/>
              <a:t>16</a:t>
            </a:fld>
            <a:endParaRPr lang="en-US" altLang="en-US" sz="1200">
              <a:latin typeface="Arial" charset="0"/>
            </a:endParaRPr>
          </a:p>
        </p:txBody>
      </p:sp>
      <p:sp>
        <p:nvSpPr>
          <p:cNvPr id="28675" name="Rectangle 2"/>
          <p:cNvSpPr>
            <a:spLocks noGrp="1" noRot="1" noChangeAspect="1" noChangeArrowheads="1" noTextEdit="1"/>
          </p:cNvSpPr>
          <p:nvPr>
            <p:ph type="sldImg"/>
          </p:nvPr>
        </p:nvSpPr>
        <p:spPr>
          <a:xfrm>
            <a:off x="1300163" y="290513"/>
            <a:ext cx="4878387" cy="3660775"/>
          </a:xfrm>
          <a:ln/>
        </p:spPr>
      </p:sp>
      <p:sp>
        <p:nvSpPr>
          <p:cNvPr id="28676" name="Rectangle 3"/>
          <p:cNvSpPr>
            <a:spLocks noGrp="1" noChangeArrowheads="1"/>
          </p:cNvSpPr>
          <p:nvPr>
            <p:ph type="body" idx="1"/>
          </p:nvPr>
        </p:nvSpPr>
        <p:spPr>
          <a:xfrm>
            <a:off x="748102" y="4105911"/>
            <a:ext cx="5981559" cy="5345430"/>
          </a:xfrm>
          <a:noFill/>
        </p:spPr>
        <p:txBody>
          <a:bodyPr/>
          <a:lstStyle/>
          <a:p>
            <a:pPr defTabSz="931795">
              <a:lnSpc>
                <a:spcPct val="90000"/>
              </a:lnSpc>
              <a:spcBef>
                <a:spcPct val="20000"/>
              </a:spcBef>
              <a:spcAft>
                <a:spcPct val="75000"/>
              </a:spcAft>
              <a:defRPr/>
            </a:pPr>
            <a:r>
              <a:rPr lang="en-US" altLang="en-US" sz="1300" dirty="0"/>
              <a:t>Ask participants about their own definition of profession and positive. </a:t>
            </a:r>
            <a:endParaRPr lang="en-US" altLang="en-US" sz="1300" dirty="0" smtClean="0"/>
          </a:p>
          <a:p>
            <a:pPr defTabSz="931795">
              <a:lnSpc>
                <a:spcPct val="90000"/>
              </a:lnSpc>
              <a:spcBef>
                <a:spcPct val="20000"/>
              </a:spcBef>
              <a:spcAft>
                <a:spcPct val="75000"/>
              </a:spcAft>
              <a:defRPr/>
            </a:pPr>
            <a:endParaRPr lang="en-US" altLang="en-US" sz="1300" dirty="0" smtClean="0"/>
          </a:p>
          <a:p>
            <a:pPr defTabSz="931795">
              <a:lnSpc>
                <a:spcPct val="90000"/>
              </a:lnSpc>
              <a:spcBef>
                <a:spcPct val="20000"/>
              </a:spcBef>
              <a:spcAft>
                <a:spcPct val="75000"/>
              </a:spcAft>
              <a:defRPr/>
            </a:pPr>
            <a:r>
              <a:rPr lang="en-US" altLang="en-US" sz="1300" dirty="0" smtClean="0"/>
              <a:t>Fill </a:t>
            </a:r>
            <a:r>
              <a:rPr lang="en-US" altLang="en-US" sz="1300" dirty="0"/>
              <a:t>in gaps with ideas </a:t>
            </a:r>
            <a:r>
              <a:rPr lang="en-US" altLang="en-US" sz="1300" dirty="0" smtClean="0"/>
              <a:t>about being on</a:t>
            </a:r>
            <a:r>
              <a:rPr lang="en-US" altLang="en-US" sz="1300" baseline="0" dirty="0" smtClean="0"/>
              <a:t> time, communicating if one is stuck in traffic, “googling” the location in advance so you don’t get lost, dress- not too casual, wearing a YFU nametag. YFU shirt if you have one. </a:t>
            </a:r>
          </a:p>
          <a:p>
            <a:pPr defTabSz="931795">
              <a:lnSpc>
                <a:spcPct val="90000"/>
              </a:lnSpc>
              <a:spcBef>
                <a:spcPct val="20000"/>
              </a:spcBef>
              <a:spcAft>
                <a:spcPct val="75000"/>
              </a:spcAft>
              <a:defRPr/>
            </a:pPr>
            <a:endParaRPr lang="en-US" altLang="en-US" sz="1300" baseline="0" dirty="0" smtClean="0"/>
          </a:p>
          <a:p>
            <a:pPr defTabSz="931795">
              <a:lnSpc>
                <a:spcPct val="90000"/>
              </a:lnSpc>
              <a:spcBef>
                <a:spcPct val="20000"/>
              </a:spcBef>
              <a:spcAft>
                <a:spcPct val="75000"/>
              </a:spcAft>
              <a:defRPr/>
            </a:pPr>
            <a:r>
              <a:rPr lang="en-US" altLang="en-US" sz="1300" baseline="0" dirty="0" smtClean="0"/>
              <a:t>Positive- not the time to talk about YFU challenges or some any “horror” stories about hosting</a:t>
            </a:r>
            <a:endParaRPr lang="en-US" altLang="en-US" sz="1300" dirty="0"/>
          </a:p>
          <a:p>
            <a:pPr defTabSz="931795">
              <a:lnSpc>
                <a:spcPct val="90000"/>
              </a:lnSpc>
              <a:spcBef>
                <a:spcPct val="20000"/>
              </a:spcBef>
              <a:spcAft>
                <a:spcPct val="75000"/>
              </a:spcAft>
              <a:defRPr/>
            </a:pPr>
            <a:endParaRPr lang="en-US" altLang="en-US" sz="1300" dirty="0"/>
          </a:p>
          <a:p>
            <a:pPr defTabSz="931795">
              <a:lnSpc>
                <a:spcPct val="90000"/>
              </a:lnSpc>
              <a:spcBef>
                <a:spcPct val="20000"/>
              </a:spcBef>
              <a:spcAft>
                <a:spcPct val="75000"/>
              </a:spcAft>
              <a:defRPr/>
            </a:pPr>
            <a:r>
              <a:rPr lang="en-US" altLang="en-US" sz="1300" dirty="0" smtClean="0"/>
              <a:t>Go through</a:t>
            </a:r>
            <a:r>
              <a:rPr lang="en-US" altLang="en-US" sz="1300" baseline="0" dirty="0" smtClean="0"/>
              <a:t> the additional points: </a:t>
            </a:r>
            <a:endParaRPr lang="en-US" altLang="en-US" sz="1300" dirty="0" smtClean="0"/>
          </a:p>
          <a:p>
            <a:pPr defTabSz="931795">
              <a:lnSpc>
                <a:spcPct val="90000"/>
              </a:lnSpc>
              <a:spcBef>
                <a:spcPct val="20000"/>
              </a:spcBef>
              <a:spcAft>
                <a:spcPct val="75000"/>
              </a:spcAft>
              <a:defRPr/>
            </a:pPr>
            <a:r>
              <a:rPr lang="en-US" altLang="en-US" sz="1300" dirty="0" smtClean="0"/>
              <a:t>Listen </a:t>
            </a:r>
            <a:r>
              <a:rPr lang="en-US" altLang="en-US" sz="1300" dirty="0"/>
              <a:t>closely and ask follow up </a:t>
            </a:r>
            <a:r>
              <a:rPr lang="en-US" altLang="en-US" sz="1300" dirty="0" smtClean="0"/>
              <a:t>questions</a:t>
            </a:r>
          </a:p>
          <a:p>
            <a:pPr defTabSz="931795">
              <a:lnSpc>
                <a:spcPct val="90000"/>
              </a:lnSpc>
              <a:spcBef>
                <a:spcPct val="20000"/>
              </a:spcBef>
              <a:spcAft>
                <a:spcPct val="75000"/>
              </a:spcAft>
              <a:defRPr/>
            </a:pPr>
            <a:endParaRPr lang="en-US" altLang="en-US" sz="1300" dirty="0"/>
          </a:p>
          <a:p>
            <a:pPr defTabSz="931795">
              <a:lnSpc>
                <a:spcPct val="90000"/>
              </a:lnSpc>
              <a:spcBef>
                <a:spcPct val="20000"/>
              </a:spcBef>
              <a:spcAft>
                <a:spcPct val="75000"/>
              </a:spcAft>
              <a:defRPr/>
            </a:pPr>
            <a:r>
              <a:rPr lang="en-US" altLang="en-US" sz="1300" dirty="0"/>
              <a:t>While you and the family are talking, take some notes. If this feels awkward to take notes while having a conversation, explain that after the interview you need to complete an online report, so the notes will be very helpful to you</a:t>
            </a:r>
            <a:r>
              <a:rPr lang="en-US" altLang="en-US" sz="1300" dirty="0" smtClean="0"/>
              <a:t>.</a:t>
            </a:r>
          </a:p>
          <a:p>
            <a:pPr defTabSz="931795">
              <a:lnSpc>
                <a:spcPct val="90000"/>
              </a:lnSpc>
              <a:spcBef>
                <a:spcPct val="20000"/>
              </a:spcBef>
              <a:spcAft>
                <a:spcPct val="75000"/>
              </a:spcAft>
              <a:defRPr/>
            </a:pPr>
            <a:endParaRPr lang="en-US" altLang="en-US" sz="1300" dirty="0" smtClean="0"/>
          </a:p>
          <a:p>
            <a:pPr defTabSz="931795">
              <a:lnSpc>
                <a:spcPct val="90000"/>
              </a:lnSpc>
              <a:spcBef>
                <a:spcPct val="20000"/>
              </a:spcBef>
              <a:spcAft>
                <a:spcPct val="75000"/>
              </a:spcAft>
              <a:defRPr/>
            </a:pPr>
            <a:r>
              <a:rPr lang="en-US" altLang="en-US" sz="1300" dirty="0" smtClean="0"/>
              <a:t>Personal preferences- YFU values all different types of families. Keep religion,</a:t>
            </a:r>
            <a:r>
              <a:rPr lang="en-US" altLang="en-US" sz="1300" baseline="0" dirty="0" smtClean="0"/>
              <a:t> politics, and other controversial topics out of the discussion. Note that you as an interviewer, you also have bias. Check that you are not carrying your own personal bias into the interview. Safety and security is the main concern. Maintain focus on issues that intersect with safety and security.  </a:t>
            </a:r>
            <a:endParaRPr lang="en-US" altLang="en-US" sz="1300" dirty="0"/>
          </a:p>
          <a:p>
            <a:pPr defTabSz="931795">
              <a:lnSpc>
                <a:spcPct val="90000"/>
              </a:lnSpc>
              <a:spcBef>
                <a:spcPct val="20000"/>
              </a:spcBef>
              <a:spcAft>
                <a:spcPct val="75000"/>
              </a:spcAft>
              <a:defRPr/>
            </a:pPr>
            <a:endParaRPr lang="en-US" altLang="en-US" sz="1300" dirty="0"/>
          </a:p>
        </p:txBody>
      </p:sp>
    </p:spTree>
    <p:extLst>
      <p:ext uri="{BB962C8B-B14F-4D97-AF65-F5344CB8AC3E}">
        <p14:creationId xmlns:p14="http://schemas.microsoft.com/office/powerpoint/2010/main" val="130032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5FFEDD0D-6790-4507-BBED-0BFD74AA147C}" type="slidenum">
              <a:rPr lang="en-US" altLang="en-US" sz="1200">
                <a:latin typeface="Arial" charset="0"/>
              </a:rPr>
              <a:pPr/>
              <a:t>17</a:t>
            </a:fld>
            <a:endParaRPr lang="en-US" altLang="en-US" sz="1200">
              <a:latin typeface="Arial" charset="0"/>
            </a:endParaRPr>
          </a:p>
        </p:txBody>
      </p:sp>
      <p:sp>
        <p:nvSpPr>
          <p:cNvPr id="28675" name="Rectangle 2"/>
          <p:cNvSpPr>
            <a:spLocks noGrp="1" noRot="1" noChangeAspect="1" noChangeArrowheads="1" noTextEdit="1"/>
          </p:cNvSpPr>
          <p:nvPr>
            <p:ph type="sldImg"/>
          </p:nvPr>
        </p:nvSpPr>
        <p:spPr>
          <a:xfrm>
            <a:off x="1300163" y="290513"/>
            <a:ext cx="4878387" cy="3660775"/>
          </a:xfrm>
          <a:ln/>
        </p:spPr>
      </p:sp>
      <p:sp>
        <p:nvSpPr>
          <p:cNvPr id="28676" name="Rectangle 3"/>
          <p:cNvSpPr>
            <a:spLocks noGrp="1" noChangeArrowheads="1"/>
          </p:cNvSpPr>
          <p:nvPr>
            <p:ph type="body" idx="1"/>
          </p:nvPr>
        </p:nvSpPr>
        <p:spPr>
          <a:xfrm>
            <a:off x="748102" y="4105911"/>
            <a:ext cx="5981559" cy="5345430"/>
          </a:xfrm>
          <a:noFill/>
        </p:spPr>
        <p:txBody>
          <a:bodyPr/>
          <a:lstStyle/>
          <a:p>
            <a:r>
              <a:rPr lang="en-US" b="0" dirty="0" smtClean="0"/>
              <a:t>Ask participants to share some ideas about how to do</a:t>
            </a:r>
            <a:r>
              <a:rPr lang="en-US" b="0" baseline="0" dirty="0" smtClean="0"/>
              <a:t> the following three items: </a:t>
            </a:r>
          </a:p>
          <a:p>
            <a:r>
              <a:rPr lang="en-US" b="0" baseline="0" dirty="0" smtClean="0"/>
              <a:t>Introduce self</a:t>
            </a:r>
          </a:p>
          <a:p>
            <a:r>
              <a:rPr lang="en-US" b="0" baseline="0" dirty="0" smtClean="0"/>
              <a:t>Introduce the interview- goal of interview-</a:t>
            </a:r>
          </a:p>
          <a:p>
            <a:r>
              <a:rPr lang="en-US" b="0" baseline="0" dirty="0" smtClean="0"/>
              <a:t>Get to know the family. </a:t>
            </a:r>
          </a:p>
          <a:p>
            <a:endParaRPr lang="en-US" b="1" baseline="0" dirty="0" smtClean="0"/>
          </a:p>
          <a:p>
            <a:r>
              <a:rPr lang="en-US" b="0" i="1" u="sng" dirty="0" smtClean="0"/>
              <a:t>Notes for trainer:</a:t>
            </a:r>
          </a:p>
          <a:p>
            <a:pPr marL="284778" indent="-284778">
              <a:buChar char="•"/>
            </a:pPr>
            <a:r>
              <a:rPr lang="en-US" b="1" dirty="0" smtClean="0"/>
              <a:t>If </a:t>
            </a:r>
            <a:r>
              <a:rPr lang="en-US" b="1" dirty="0"/>
              <a:t>you arrive and someone crucial (parent or teen sibling) is missing</a:t>
            </a:r>
            <a:r>
              <a:rPr lang="en-US" dirty="0"/>
              <a:t>, consider the reason for the absence. </a:t>
            </a:r>
            <a:endParaRPr lang="en-US" dirty="0">
              <a:cs typeface="Calibri"/>
            </a:endParaRPr>
          </a:p>
          <a:p>
            <a:pPr marL="740424" lvl="1" indent="-284778">
              <a:buChar char="•"/>
            </a:pPr>
            <a:r>
              <a:rPr lang="en-US" dirty="0"/>
              <a:t>If it is an emergency or truly unavoidable, you may decide to continue with the interview. Recognize that you will not be able to observe the true dynamics of the family. </a:t>
            </a:r>
            <a:endParaRPr lang="en-US" dirty="0" smtClean="0"/>
          </a:p>
          <a:p>
            <a:pPr marL="740424" lvl="1" indent="-284778">
              <a:buChar char="•"/>
            </a:pPr>
            <a:r>
              <a:rPr lang="en-US" dirty="0" smtClean="0">
                <a:cs typeface="Calibri"/>
              </a:rPr>
              <a:t>Note that if a family member has an extended absence because of work or school, the family member needs to send an</a:t>
            </a:r>
            <a:r>
              <a:rPr lang="en-US" baseline="0" dirty="0" smtClean="0">
                <a:cs typeface="Calibri"/>
              </a:rPr>
              <a:t> email to the interviewer which the interviewer will forward on to the FD for record keeping. </a:t>
            </a:r>
            <a:endParaRPr lang="en-US" dirty="0">
              <a:cs typeface="Calibri"/>
            </a:endParaRPr>
          </a:p>
          <a:p>
            <a:pPr marL="740424" lvl="1" indent="-284778">
              <a:buChar char="•"/>
            </a:pPr>
            <a:r>
              <a:rPr lang="en-US" dirty="0"/>
              <a:t>If the absence is due to failure to take the interview and family commitment seriously, it may be best to reschedule the interview.</a:t>
            </a:r>
            <a:endParaRPr lang="en-US" dirty="0">
              <a:cs typeface="Calibri"/>
            </a:endParaRPr>
          </a:p>
          <a:p>
            <a:pPr marL="740424" lvl="1" indent="-284778">
              <a:buChar char="•"/>
            </a:pPr>
            <a:r>
              <a:rPr lang="en-US" dirty="0"/>
              <a:t>If you don’t have a good feeling about the explanation, listen to your gut.</a:t>
            </a:r>
            <a:endParaRPr lang="en-US" dirty="0">
              <a:cs typeface="Calibri"/>
            </a:endParaRPr>
          </a:p>
          <a:p>
            <a:pPr>
              <a:lnSpc>
                <a:spcPct val="90000"/>
              </a:lnSpc>
              <a:spcBef>
                <a:spcPct val="20000"/>
              </a:spcBef>
              <a:spcAft>
                <a:spcPct val="75000"/>
              </a:spcAft>
            </a:pPr>
            <a:endParaRPr lang="en-US" altLang="en-US" dirty="0" smtClean="0"/>
          </a:p>
          <a:p>
            <a:pPr>
              <a:lnSpc>
                <a:spcPct val="90000"/>
              </a:lnSpc>
              <a:spcBef>
                <a:spcPct val="20000"/>
              </a:spcBef>
              <a:spcAft>
                <a:spcPct val="75000"/>
              </a:spcAft>
            </a:pPr>
            <a:r>
              <a:rPr lang="en-US" altLang="en-US" dirty="0" smtClean="0"/>
              <a:t>The </a:t>
            </a:r>
            <a:r>
              <a:rPr lang="en-US" altLang="en-US" dirty="0"/>
              <a:t>interview is a chance to </a:t>
            </a:r>
            <a:r>
              <a:rPr lang="en-US" altLang="en-US" b="0" dirty="0"/>
              <a:t>build a relationship with the family, so try to get to know this family as well as you can. You want them to TRUST </a:t>
            </a:r>
            <a:r>
              <a:rPr lang="en-US" altLang="en-US" dirty="0"/>
              <a:t>you, especially if you will be their Area Rep. Area Rep is there for the family</a:t>
            </a:r>
            <a:r>
              <a:rPr lang="en-US" altLang="en-US" baseline="0" dirty="0"/>
              <a:t> as well as the student.</a:t>
            </a:r>
            <a:endParaRPr lang="en-US" dirty="0"/>
          </a:p>
          <a:p>
            <a:pPr>
              <a:lnSpc>
                <a:spcPct val="90000"/>
              </a:lnSpc>
              <a:spcBef>
                <a:spcPct val="20000"/>
              </a:spcBef>
              <a:spcAft>
                <a:spcPct val="75000"/>
              </a:spcAft>
            </a:pPr>
            <a:endParaRPr lang="en-US" altLang="en-US" sz="1300" dirty="0"/>
          </a:p>
          <a:p>
            <a:pPr>
              <a:lnSpc>
                <a:spcPct val="90000"/>
              </a:lnSpc>
              <a:spcBef>
                <a:spcPct val="20000"/>
              </a:spcBef>
              <a:spcAft>
                <a:spcPct val="75000"/>
              </a:spcAft>
            </a:pPr>
            <a:r>
              <a:rPr lang="en-US" altLang="en-US" sz="1300" dirty="0"/>
              <a:t>1.  </a:t>
            </a:r>
            <a:r>
              <a:rPr lang="en-US" altLang="en-US" sz="1300" b="0" dirty="0"/>
              <a:t>Introduce yourself </a:t>
            </a:r>
            <a:r>
              <a:rPr lang="en-US" altLang="en-US" sz="1300" dirty="0"/>
              <a:t>by </a:t>
            </a:r>
            <a:r>
              <a:rPr lang="en-US" altLang="en-US" sz="1300" u="sng" dirty="0"/>
              <a:t>briefly</a:t>
            </a:r>
            <a:r>
              <a:rPr lang="en-US" altLang="en-US" sz="1300" dirty="0"/>
              <a:t> describing yourself and your current role as a YFU volunteer. </a:t>
            </a:r>
          </a:p>
          <a:p>
            <a:pPr marL="292804" indent="-291186">
              <a:lnSpc>
                <a:spcPct val="90000"/>
              </a:lnSpc>
              <a:spcBef>
                <a:spcPct val="0"/>
              </a:spcBef>
              <a:spcAft>
                <a:spcPct val="25000"/>
              </a:spcAft>
              <a:buClr>
                <a:schemeClr val="tx1"/>
              </a:buClr>
              <a:buSzPct val="75000"/>
              <a:buFont typeface="Arial" panose="020B0604020202020204" pitchFamily="34" charset="0"/>
              <a:buChar char="•"/>
            </a:pPr>
            <a:r>
              <a:rPr lang="en-US" altLang="en-US" sz="1300" b="1" dirty="0" smtClean="0"/>
              <a:t>If</a:t>
            </a:r>
            <a:r>
              <a:rPr lang="en-US" altLang="en-US" sz="1300" b="1" baseline="0" dirty="0" smtClean="0"/>
              <a:t> HF is new to YFU</a:t>
            </a:r>
            <a:r>
              <a:rPr lang="en-US" altLang="en-US" sz="1300" baseline="0" dirty="0" smtClean="0"/>
              <a:t>- </a:t>
            </a:r>
            <a:r>
              <a:rPr lang="en-US" altLang="en-US" sz="1300" dirty="0" smtClean="0"/>
              <a:t>Describe </a:t>
            </a:r>
            <a:r>
              <a:rPr lang="en-US" altLang="en-US" sz="1300" dirty="0"/>
              <a:t>your history with YFU (tell why you choose to volunteer your time to YFU)</a:t>
            </a:r>
          </a:p>
          <a:p>
            <a:pPr marL="292804" indent="-291186" defTabSz="931795">
              <a:lnSpc>
                <a:spcPct val="90000"/>
              </a:lnSpc>
              <a:spcBef>
                <a:spcPct val="0"/>
              </a:spcBef>
              <a:spcAft>
                <a:spcPct val="25000"/>
              </a:spcAft>
              <a:buClr>
                <a:schemeClr val="tx1"/>
              </a:buClr>
              <a:buSzPct val="75000"/>
              <a:buFont typeface="Arial" panose="020B0604020202020204" pitchFamily="34" charset="0"/>
              <a:buChar char="•"/>
              <a:defRPr/>
            </a:pPr>
            <a:r>
              <a:rPr lang="en-US" altLang="en-US" sz="1300" dirty="0"/>
              <a:t>Refer to the history of YFU: </a:t>
            </a:r>
            <a:r>
              <a:rPr lang="en-US" altLang="en-US" dirty="0"/>
              <a:t>s</a:t>
            </a:r>
            <a:r>
              <a:rPr lang="en-US" dirty="0"/>
              <a:t>tarted 1951 as outreach after WWII; students from 60+ countries</a:t>
            </a:r>
            <a:endParaRPr lang="en-US" altLang="en-US" sz="1300" dirty="0"/>
          </a:p>
          <a:p>
            <a:pPr marL="292804" indent="-291186">
              <a:lnSpc>
                <a:spcPct val="90000"/>
              </a:lnSpc>
              <a:spcBef>
                <a:spcPct val="0"/>
              </a:spcBef>
              <a:spcAft>
                <a:spcPct val="25000"/>
              </a:spcAft>
              <a:buClr>
                <a:schemeClr val="tx1"/>
              </a:buClr>
              <a:buSzPct val="75000"/>
              <a:buFont typeface="Arial" panose="020B0604020202020204" pitchFamily="34" charset="0"/>
              <a:buChar char="•"/>
            </a:pPr>
            <a:r>
              <a:rPr lang="en-US" altLang="en-US" sz="1300" dirty="0"/>
              <a:t>Describe some of your YFU experiences (keep these short and to the point)  Have you hosted before? Have you been an area representative before? Have you worked with the </a:t>
            </a:r>
            <a:r>
              <a:rPr lang="en-US" altLang="en-US" sz="1300" b="0" dirty="0"/>
              <a:t>students and their host families? With what countries are you familiar?</a:t>
            </a:r>
          </a:p>
          <a:p>
            <a:pPr marL="1618">
              <a:lnSpc>
                <a:spcPct val="90000"/>
              </a:lnSpc>
              <a:spcBef>
                <a:spcPct val="0"/>
              </a:spcBef>
              <a:spcAft>
                <a:spcPct val="25000"/>
              </a:spcAft>
              <a:buClr>
                <a:schemeClr val="tx1"/>
              </a:buClr>
              <a:buSzPct val="75000"/>
            </a:pPr>
            <a:r>
              <a:rPr lang="en-US" altLang="en-US" sz="1300" b="0" dirty="0"/>
              <a:t>2.   Introduce the interview</a:t>
            </a:r>
          </a:p>
          <a:p>
            <a:pPr marL="291186" indent="-291186" defTabSz="931795">
              <a:lnSpc>
                <a:spcPct val="90000"/>
              </a:lnSpc>
              <a:spcBef>
                <a:spcPct val="20000"/>
              </a:spcBef>
              <a:spcAft>
                <a:spcPct val="75000"/>
              </a:spcAft>
              <a:buFont typeface="Arial" panose="020B0604020202020204" pitchFamily="34" charset="0"/>
              <a:buChar char="•"/>
              <a:defRPr/>
            </a:pPr>
            <a:r>
              <a:rPr lang="en-US" altLang="en-US" sz="1300" dirty="0"/>
              <a:t>Remind the family that the interview will take approximately 1 ½ hours to 2 hours. Explain that there needs to be plenty of time so that the family can become more familiar with YFU and ask questions.</a:t>
            </a:r>
          </a:p>
          <a:p>
            <a:pPr marL="291186" indent="-291186" defTabSz="931795">
              <a:lnSpc>
                <a:spcPct val="90000"/>
              </a:lnSpc>
              <a:spcBef>
                <a:spcPct val="20000"/>
              </a:spcBef>
              <a:spcAft>
                <a:spcPct val="75000"/>
              </a:spcAft>
              <a:buFont typeface="Arial" panose="020B0604020202020204" pitchFamily="34" charset="0"/>
              <a:buChar char="•"/>
              <a:defRPr/>
            </a:pPr>
            <a:r>
              <a:rPr lang="en-US" altLang="en-US" sz="1300" dirty="0"/>
              <a:t>State the purpose (to make sure the environment and atmosphere of the home and family provides a safe place for a prospective student).</a:t>
            </a:r>
          </a:p>
          <a:p>
            <a:pPr marL="291186" indent="-291186" defTabSz="931795">
              <a:lnSpc>
                <a:spcPct val="90000"/>
              </a:lnSpc>
              <a:spcBef>
                <a:spcPct val="20000"/>
              </a:spcBef>
              <a:spcAft>
                <a:spcPct val="75000"/>
              </a:spcAft>
              <a:buFont typeface="Arial" panose="020B0604020202020204" pitchFamily="34" charset="0"/>
              <a:buChar char="•"/>
              <a:defRPr/>
            </a:pPr>
            <a:r>
              <a:rPr lang="en-US" altLang="en-US" sz="1300" dirty="0"/>
              <a:t>Explain that after your discussion/interview, you will need a tour of the house</a:t>
            </a:r>
          </a:p>
          <a:p>
            <a:pPr defTabSz="931795">
              <a:lnSpc>
                <a:spcPct val="90000"/>
              </a:lnSpc>
              <a:spcBef>
                <a:spcPct val="20000"/>
              </a:spcBef>
              <a:spcAft>
                <a:spcPct val="75000"/>
              </a:spcAft>
              <a:defRPr/>
            </a:pPr>
            <a:endParaRPr lang="en-US" altLang="en-US" sz="1300" dirty="0"/>
          </a:p>
          <a:p>
            <a:pPr defTabSz="931795">
              <a:lnSpc>
                <a:spcPct val="90000"/>
              </a:lnSpc>
              <a:spcBef>
                <a:spcPct val="20000"/>
              </a:spcBef>
              <a:spcAft>
                <a:spcPct val="75000"/>
              </a:spcAft>
              <a:defRPr/>
            </a:pPr>
            <a:r>
              <a:rPr lang="en-US" altLang="en-US" sz="1300" dirty="0"/>
              <a:t>3</a:t>
            </a:r>
            <a:r>
              <a:rPr lang="en-US" altLang="en-US" sz="1300" b="0" dirty="0"/>
              <a:t>.   Get to know your family- During the interview, we want the family to develop trust with YFU; use icebreaker questions to begin to build rapport and TRUST. Keep it fun and especially get children involved in the conversation. Also think about what was learned when reviewing the application. Ask questions based on the application responses.</a:t>
            </a:r>
          </a:p>
          <a:p>
            <a:pPr marL="642227" lvl="1" indent="-174712">
              <a:lnSpc>
                <a:spcPct val="90000"/>
              </a:lnSpc>
              <a:spcBef>
                <a:spcPct val="0"/>
              </a:spcBef>
              <a:spcAft>
                <a:spcPct val="25000"/>
              </a:spcAft>
              <a:buClr>
                <a:schemeClr val="tx1"/>
              </a:buClr>
              <a:buSzPct val="75000"/>
              <a:buFont typeface="Wingdings" panose="05000000000000000000" pitchFamily="2" charset="2"/>
              <a:buChar char="§"/>
            </a:pPr>
            <a:r>
              <a:rPr lang="en-US" altLang="en-US" sz="1300" dirty="0"/>
              <a:t>Have you hosted before? When? Where was the student from?</a:t>
            </a:r>
          </a:p>
          <a:p>
            <a:pPr marL="642227" lvl="1" indent="-174712">
              <a:lnSpc>
                <a:spcPct val="90000"/>
              </a:lnSpc>
              <a:spcBef>
                <a:spcPct val="0"/>
              </a:spcBef>
              <a:spcAft>
                <a:spcPct val="25000"/>
              </a:spcAft>
              <a:buClr>
                <a:schemeClr val="tx1"/>
              </a:buClr>
              <a:buSzPct val="75000"/>
              <a:buFont typeface="Wingdings" panose="05000000000000000000" pitchFamily="2" charset="2"/>
              <a:buChar char="§"/>
            </a:pPr>
            <a:r>
              <a:rPr lang="en-US" altLang="en-US" sz="1300" dirty="0"/>
              <a:t>Which organization? (If not YFU, why did you change to YFU?)</a:t>
            </a:r>
          </a:p>
          <a:p>
            <a:pPr marL="642227" lvl="1" indent="-174712">
              <a:lnSpc>
                <a:spcPct val="90000"/>
              </a:lnSpc>
              <a:spcBef>
                <a:spcPct val="0"/>
              </a:spcBef>
              <a:spcAft>
                <a:spcPct val="25000"/>
              </a:spcAft>
              <a:buClr>
                <a:schemeClr val="tx1"/>
              </a:buClr>
              <a:buSzPct val="75000"/>
              <a:buFont typeface="Wingdings" panose="05000000000000000000" pitchFamily="2" charset="2"/>
              <a:buChar char="§"/>
            </a:pPr>
            <a:r>
              <a:rPr lang="en-US" altLang="en-US" sz="1300" dirty="0"/>
              <a:t>Did that experience go well?  Why or why not?</a:t>
            </a:r>
          </a:p>
          <a:p>
            <a:pPr marL="642227" lvl="1" indent="-174712">
              <a:lnSpc>
                <a:spcPct val="90000"/>
              </a:lnSpc>
              <a:spcBef>
                <a:spcPct val="0"/>
              </a:spcBef>
              <a:spcAft>
                <a:spcPct val="25000"/>
              </a:spcAft>
              <a:buClr>
                <a:schemeClr val="tx1"/>
              </a:buClr>
              <a:buSzPct val="75000"/>
              <a:buFont typeface="Wingdings" panose="05000000000000000000" pitchFamily="2" charset="2"/>
              <a:buChar char="§"/>
            </a:pPr>
            <a:r>
              <a:rPr lang="en-US" altLang="en-US" sz="1300" dirty="0"/>
              <a:t>Little Suzie, are you excited about having an older sibling- what kinds of things will you do together?</a:t>
            </a:r>
          </a:p>
          <a:p>
            <a:pPr marL="642227" lvl="1" indent="-174712">
              <a:lnSpc>
                <a:spcPct val="90000"/>
              </a:lnSpc>
              <a:spcBef>
                <a:spcPct val="0"/>
              </a:spcBef>
              <a:spcAft>
                <a:spcPct val="25000"/>
              </a:spcAft>
              <a:buClr>
                <a:schemeClr val="tx1"/>
              </a:buClr>
              <a:buSzPct val="75000"/>
              <a:buFont typeface="Wingdings" panose="05000000000000000000" pitchFamily="2" charset="2"/>
              <a:buChar char="§"/>
            </a:pPr>
            <a:r>
              <a:rPr lang="en-US" altLang="en-US" sz="1300" dirty="0"/>
              <a:t>How did you choose YFU?</a:t>
            </a:r>
          </a:p>
          <a:p>
            <a:pPr marL="642227" lvl="1" indent="-174712">
              <a:lnSpc>
                <a:spcPct val="90000"/>
              </a:lnSpc>
              <a:spcBef>
                <a:spcPct val="0"/>
              </a:spcBef>
              <a:spcAft>
                <a:spcPct val="25000"/>
              </a:spcAft>
              <a:buClr>
                <a:schemeClr val="tx1"/>
              </a:buClr>
              <a:buSzPct val="75000"/>
              <a:buFont typeface="Wingdings" panose="05000000000000000000" pitchFamily="2" charset="2"/>
              <a:buChar char="§"/>
            </a:pPr>
            <a:r>
              <a:rPr lang="en-US" altLang="en-US" sz="1300" dirty="0"/>
              <a:t>Joey, plays soccer- how fun! How has the season been going? </a:t>
            </a:r>
          </a:p>
          <a:p>
            <a:pPr marL="642227" lvl="1" indent="-174712">
              <a:lnSpc>
                <a:spcPct val="90000"/>
              </a:lnSpc>
              <a:spcBef>
                <a:spcPct val="0"/>
              </a:spcBef>
              <a:spcAft>
                <a:spcPct val="25000"/>
              </a:spcAft>
              <a:buClr>
                <a:schemeClr val="tx1"/>
              </a:buClr>
              <a:buSzPct val="75000"/>
              <a:buFont typeface="Wingdings" panose="05000000000000000000" pitchFamily="2" charset="2"/>
              <a:buChar char="§"/>
            </a:pPr>
            <a:endParaRPr lang="en-US" altLang="en-US" sz="1300" dirty="0"/>
          </a:p>
          <a:p>
            <a:pPr marL="642227" lvl="1" indent="-174712">
              <a:lnSpc>
                <a:spcPct val="90000"/>
              </a:lnSpc>
              <a:spcBef>
                <a:spcPct val="0"/>
              </a:spcBef>
              <a:spcAft>
                <a:spcPct val="25000"/>
              </a:spcAft>
              <a:buClr>
                <a:schemeClr val="tx1"/>
              </a:buClr>
              <a:buSzPct val="75000"/>
              <a:buFont typeface="Wingdings" panose="05000000000000000000" pitchFamily="2" charset="2"/>
              <a:buChar char="§"/>
            </a:pPr>
            <a:endParaRPr lang="en-US" altLang="en-US" sz="1300" dirty="0"/>
          </a:p>
          <a:p>
            <a:pPr marL="467515" lvl="1">
              <a:lnSpc>
                <a:spcPct val="90000"/>
              </a:lnSpc>
              <a:spcBef>
                <a:spcPct val="0"/>
              </a:spcBef>
              <a:spcAft>
                <a:spcPct val="25000"/>
              </a:spcAft>
              <a:buClr>
                <a:schemeClr val="tx1"/>
              </a:buClr>
              <a:buSzPct val="75000"/>
            </a:pPr>
            <a:endParaRPr lang="en-US" altLang="en-US" sz="1300" dirty="0"/>
          </a:p>
          <a:p>
            <a:pPr marL="349423" indent="-349423" defTabSz="931795">
              <a:lnSpc>
                <a:spcPct val="90000"/>
              </a:lnSpc>
              <a:spcBef>
                <a:spcPct val="20000"/>
              </a:spcBef>
              <a:spcAft>
                <a:spcPct val="75000"/>
              </a:spcAft>
              <a:buFont typeface="Arial" panose="020B0604020202020204" pitchFamily="34" charset="0"/>
              <a:buAutoNum type="arabicPeriod" startAt="3"/>
              <a:defRPr/>
            </a:pPr>
            <a:endParaRPr lang="en-US" altLang="en-US" sz="1300" dirty="0"/>
          </a:p>
        </p:txBody>
      </p:sp>
    </p:spTree>
    <p:extLst>
      <p:ext uri="{BB962C8B-B14F-4D97-AF65-F5344CB8AC3E}">
        <p14:creationId xmlns:p14="http://schemas.microsoft.com/office/powerpoint/2010/main" val="102902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5FFEDD0D-6790-4507-BBED-0BFD74AA147C}" type="slidenum">
              <a:rPr lang="en-US" altLang="en-US" sz="1200">
                <a:latin typeface="Arial" charset="0"/>
              </a:rPr>
              <a:pPr/>
              <a:t>18</a:t>
            </a:fld>
            <a:endParaRPr lang="en-US" altLang="en-US" sz="1200">
              <a:latin typeface="Arial" charset="0"/>
            </a:endParaRPr>
          </a:p>
        </p:txBody>
      </p:sp>
      <p:sp>
        <p:nvSpPr>
          <p:cNvPr id="28675" name="Rectangle 2"/>
          <p:cNvSpPr>
            <a:spLocks noGrp="1" noRot="1" noChangeAspect="1" noChangeArrowheads="1" noTextEdit="1"/>
          </p:cNvSpPr>
          <p:nvPr>
            <p:ph type="sldImg"/>
          </p:nvPr>
        </p:nvSpPr>
        <p:spPr>
          <a:xfrm>
            <a:off x="1300163" y="290513"/>
            <a:ext cx="4878387" cy="3660775"/>
          </a:xfrm>
          <a:ln/>
        </p:spPr>
      </p:sp>
      <p:sp>
        <p:nvSpPr>
          <p:cNvPr id="28676" name="Rectangle 3"/>
          <p:cNvSpPr>
            <a:spLocks noGrp="1" noChangeArrowheads="1"/>
          </p:cNvSpPr>
          <p:nvPr>
            <p:ph type="body" idx="1"/>
          </p:nvPr>
        </p:nvSpPr>
        <p:spPr>
          <a:xfrm>
            <a:off x="748102" y="4105911"/>
            <a:ext cx="5981559" cy="5345430"/>
          </a:xfrm>
          <a:noFill/>
        </p:spPr>
        <p:txBody>
          <a:bodyPr/>
          <a:lstStyle/>
          <a:p>
            <a:pPr>
              <a:lnSpc>
                <a:spcPct val="110000"/>
              </a:lnSpc>
              <a:spcAft>
                <a:spcPts val="612"/>
              </a:spcAft>
            </a:pPr>
            <a:r>
              <a:rPr lang="en-US" altLang="en-US" sz="1200" b="0" i="1" u="sng" dirty="0" smtClean="0"/>
              <a:t>Notes for trainer:</a:t>
            </a:r>
            <a:r>
              <a:rPr lang="en-US" altLang="en-US" sz="1200" b="0" i="1" u="sng" baseline="0" dirty="0" smtClean="0"/>
              <a:t> </a:t>
            </a:r>
            <a:endParaRPr lang="en-US" altLang="en-US" sz="1200" b="0" i="1" u="sng" dirty="0" smtClean="0"/>
          </a:p>
          <a:p>
            <a:pPr marL="1618">
              <a:lnSpc>
                <a:spcPct val="110000"/>
              </a:lnSpc>
              <a:spcBef>
                <a:spcPct val="0"/>
              </a:spcBef>
              <a:spcAft>
                <a:spcPts val="612"/>
              </a:spcAft>
              <a:buClr>
                <a:schemeClr val="tx1"/>
              </a:buClr>
              <a:buSzPct val="75000"/>
            </a:pPr>
            <a:r>
              <a:rPr lang="en-US" altLang="en-US" sz="1200" b="0" dirty="0" smtClean="0"/>
              <a:t>Set the tone</a:t>
            </a:r>
          </a:p>
          <a:p>
            <a:pPr marL="291186" indent="-291186">
              <a:buFont typeface="Arial" panose="020B0604020202020204" pitchFamily="34" charset="0"/>
              <a:buChar char="•"/>
            </a:pPr>
            <a:r>
              <a:rPr lang="en-US" sz="1200" dirty="0" smtClean="0"/>
              <a:t>I will help you understand what it’s like to be a host family.</a:t>
            </a:r>
          </a:p>
          <a:p>
            <a:pPr marL="291186" indent="-291186">
              <a:buFont typeface="Arial" panose="020B0604020202020204" pitchFamily="34" charset="0"/>
              <a:buChar char="•"/>
            </a:pPr>
            <a:r>
              <a:rPr lang="en-US" sz="1200" dirty="0" smtClean="0"/>
              <a:t>I want to be sure that we have addressed your questions and concerns.</a:t>
            </a:r>
          </a:p>
          <a:p>
            <a:pPr marL="291186" indent="-291186">
              <a:buFont typeface="Arial" panose="020B0604020202020204" pitchFamily="34" charset="0"/>
              <a:buChar char="•"/>
            </a:pPr>
            <a:r>
              <a:rPr lang="en-US" sz="1200" dirty="0" smtClean="0"/>
              <a:t>If you have not already done so, clarify </a:t>
            </a:r>
            <a:r>
              <a:rPr lang="en-US" sz="1200" dirty="0" err="1" smtClean="0"/>
              <a:t>HF</a:t>
            </a:r>
            <a:r>
              <a:rPr lang="en-US" sz="1200" dirty="0" smtClean="0"/>
              <a:t> responsibilities before you go to interview </a:t>
            </a:r>
            <a:r>
              <a:rPr lang="en-US" sz="1200" b="0" dirty="0" smtClean="0"/>
              <a:t>questions: financial, guidance, transportation, orientations, monthly contacts.</a:t>
            </a:r>
          </a:p>
          <a:p>
            <a:pPr marL="1618">
              <a:lnSpc>
                <a:spcPct val="110000"/>
              </a:lnSpc>
              <a:spcBef>
                <a:spcPct val="0"/>
              </a:spcBef>
              <a:spcAft>
                <a:spcPts val="612"/>
              </a:spcAft>
              <a:buClr>
                <a:schemeClr val="tx1"/>
              </a:buClr>
              <a:buSzPct val="75000"/>
            </a:pPr>
            <a:r>
              <a:rPr lang="en-US" altLang="en-US" sz="1200" b="0" dirty="0" smtClean="0"/>
              <a:t>Open-ended questions  </a:t>
            </a:r>
            <a:r>
              <a:rPr lang="en-US" altLang="en-US" sz="1200" dirty="0" smtClean="0"/>
              <a:t>(more examples on the following slide) – also </a:t>
            </a:r>
            <a:r>
              <a:rPr lang="en-US" altLang="en-US" sz="1200" u="sng" dirty="0" smtClean="0"/>
              <a:t>summarize</a:t>
            </a:r>
            <a:r>
              <a:rPr lang="en-US" altLang="en-US" sz="1200" dirty="0" smtClean="0"/>
              <a:t> &amp; </a:t>
            </a:r>
            <a:r>
              <a:rPr lang="en-US" altLang="en-US" sz="1200" u="sng" dirty="0" smtClean="0"/>
              <a:t>rephrase</a:t>
            </a:r>
            <a:r>
              <a:rPr lang="en-US" altLang="en-US" sz="1200" dirty="0" smtClean="0"/>
              <a:t> &amp; ask </a:t>
            </a:r>
            <a:r>
              <a:rPr lang="en-US" altLang="en-US" sz="1200" u="sng" dirty="0" smtClean="0"/>
              <a:t>follow-up questions</a:t>
            </a:r>
          </a:p>
          <a:p>
            <a:pPr marL="292804" indent="-291186">
              <a:lnSpc>
                <a:spcPct val="110000"/>
              </a:lnSpc>
              <a:spcBef>
                <a:spcPct val="0"/>
              </a:spcBef>
              <a:spcAft>
                <a:spcPts val="612"/>
              </a:spcAft>
              <a:buClr>
                <a:schemeClr val="tx1"/>
              </a:buClr>
              <a:buSzPct val="75000"/>
              <a:buFont typeface="Arial" panose="020B0604020202020204" pitchFamily="34" charset="0"/>
              <a:buChar char="•"/>
            </a:pPr>
            <a:r>
              <a:rPr lang="en-US" altLang="en-US" sz="1200" dirty="0" smtClean="0"/>
              <a:t>Why do you want to host?</a:t>
            </a:r>
          </a:p>
          <a:p>
            <a:pPr marL="292804" indent="-291186">
              <a:lnSpc>
                <a:spcPct val="110000"/>
              </a:lnSpc>
              <a:spcBef>
                <a:spcPct val="0"/>
              </a:spcBef>
              <a:spcAft>
                <a:spcPts val="612"/>
              </a:spcAft>
              <a:buClr>
                <a:schemeClr val="tx1"/>
              </a:buClr>
              <a:buSzPct val="75000"/>
              <a:buFont typeface="Arial" panose="020B0604020202020204" pitchFamily="34" charset="0"/>
              <a:buChar char="•"/>
            </a:pPr>
            <a:r>
              <a:rPr lang="en-US" altLang="en-US" sz="1200" dirty="0" smtClean="0"/>
              <a:t>How do you think this additional family member will change your household?</a:t>
            </a:r>
          </a:p>
          <a:p>
            <a:pPr marL="292804" indent="-291186">
              <a:lnSpc>
                <a:spcPct val="110000"/>
              </a:lnSpc>
              <a:spcBef>
                <a:spcPct val="0"/>
              </a:spcBef>
              <a:spcAft>
                <a:spcPts val="612"/>
              </a:spcAft>
              <a:buClr>
                <a:schemeClr val="tx1"/>
              </a:buClr>
              <a:buSzPct val="75000"/>
              <a:buFont typeface="Arial" panose="020B0604020202020204" pitchFamily="34" charset="0"/>
              <a:buChar char="•"/>
            </a:pPr>
            <a:r>
              <a:rPr lang="en-US" altLang="en-US" sz="1200" dirty="0" smtClean="0"/>
              <a:t>What rules and expectations do you have for household members (including unspoken rules)?</a:t>
            </a:r>
          </a:p>
          <a:p>
            <a:pPr marL="292804" indent="-291186">
              <a:lnSpc>
                <a:spcPct val="110000"/>
              </a:lnSpc>
              <a:spcBef>
                <a:spcPct val="0"/>
              </a:spcBef>
              <a:spcAft>
                <a:spcPts val="612"/>
              </a:spcAft>
              <a:buClr>
                <a:schemeClr val="tx1"/>
              </a:buClr>
              <a:buSzPct val="75000"/>
              <a:buFont typeface="Arial" panose="020B0604020202020204" pitchFamily="34" charset="0"/>
              <a:buChar char="•"/>
            </a:pPr>
            <a:r>
              <a:rPr lang="en-US" altLang="en-US" sz="1200" b="0" dirty="0" smtClean="0"/>
              <a:t>What privileges and responsibilities do household members have?</a:t>
            </a:r>
          </a:p>
          <a:p>
            <a:pPr marL="1618">
              <a:lnSpc>
                <a:spcPct val="110000"/>
              </a:lnSpc>
              <a:spcBef>
                <a:spcPct val="0"/>
              </a:spcBef>
              <a:spcAft>
                <a:spcPts val="612"/>
              </a:spcAft>
              <a:buClr>
                <a:schemeClr val="tx1"/>
              </a:buClr>
              <a:buSzPct val="75000"/>
            </a:pPr>
            <a:endParaRPr lang="en-US" altLang="en-US" sz="1200" b="0" dirty="0" smtClean="0"/>
          </a:p>
          <a:p>
            <a:pPr marL="1618">
              <a:lnSpc>
                <a:spcPct val="110000"/>
              </a:lnSpc>
              <a:spcBef>
                <a:spcPct val="0"/>
              </a:spcBef>
              <a:spcAft>
                <a:spcPts val="612"/>
              </a:spcAft>
              <a:buClr>
                <a:schemeClr val="tx1"/>
              </a:buClr>
              <a:buSzPct val="75000"/>
            </a:pPr>
            <a:r>
              <a:rPr lang="en-US" altLang="en-US" sz="1200" b="0" dirty="0" smtClean="0"/>
              <a:t>Encourage realistic expectations and validate concerns. </a:t>
            </a:r>
          </a:p>
          <a:p>
            <a:pPr marL="176329" indent="-174712" defTabSz="931795">
              <a:lnSpc>
                <a:spcPct val="110000"/>
              </a:lnSpc>
              <a:spcBef>
                <a:spcPct val="0"/>
              </a:spcBef>
              <a:spcAft>
                <a:spcPts val="612"/>
              </a:spcAft>
              <a:buClr>
                <a:schemeClr val="tx1"/>
              </a:buClr>
              <a:buSzPct val="75000"/>
              <a:buFont typeface="Arial" panose="020B0604020202020204" pitchFamily="34" charset="0"/>
              <a:buChar char="•"/>
              <a:defRPr/>
            </a:pPr>
            <a:r>
              <a:rPr lang="en-US" altLang="en-US" sz="1200" dirty="0" smtClean="0"/>
              <a:t>You will be getting a teen who may or may not be what you envision from the student application.</a:t>
            </a:r>
          </a:p>
          <a:p>
            <a:pPr>
              <a:spcAft>
                <a:spcPts val="612"/>
              </a:spcAft>
              <a:defRPr/>
            </a:pPr>
            <a:r>
              <a:rPr lang="en-US" b="0" dirty="0" smtClean="0"/>
              <a:t>Conduct the interview.</a:t>
            </a:r>
            <a:r>
              <a:rPr lang="en-US" b="0" baseline="0" dirty="0" smtClean="0"/>
              <a:t> Go through the information below. </a:t>
            </a:r>
            <a:endParaRPr lang="en-US" b="0" dirty="0" smtClean="0"/>
          </a:p>
          <a:p>
            <a:pPr marL="170867" indent="-170867">
              <a:spcAft>
                <a:spcPts val="612"/>
              </a:spcAft>
              <a:buFont typeface="Wingdings" panose="05000000000000000000" pitchFamily="2" charset="2"/>
              <a:buChar char="Ø"/>
              <a:defRPr/>
            </a:pPr>
            <a:endParaRPr lang="en-US" b="0" dirty="0" smtClean="0"/>
          </a:p>
          <a:p>
            <a:pPr marL="170867" indent="-170867">
              <a:spcAft>
                <a:spcPts val="612"/>
              </a:spcAft>
              <a:buFont typeface="Wingdings" panose="05000000000000000000" pitchFamily="2" charset="2"/>
              <a:buChar char="Ø"/>
              <a:defRPr/>
            </a:pPr>
            <a:r>
              <a:rPr lang="en-US" b="0" dirty="0" smtClean="0"/>
              <a:t>Before </a:t>
            </a:r>
            <a:r>
              <a:rPr lang="en-US" b="0" dirty="0"/>
              <a:t>you start with interview questions, clarify HF responsibilities [shown</a:t>
            </a:r>
            <a:r>
              <a:rPr lang="en-US" b="0" baseline="0" dirty="0"/>
              <a:t> in slide </a:t>
            </a:r>
            <a:r>
              <a:rPr lang="en-US" b="0" baseline="0" dirty="0" smtClean="0"/>
              <a:t>10 and 11]</a:t>
            </a:r>
            <a:r>
              <a:rPr lang="en-US" b="0" dirty="0" smtClean="0"/>
              <a:t>: </a:t>
            </a:r>
            <a:r>
              <a:rPr lang="en-US" b="0" dirty="0"/>
              <a:t>f</a:t>
            </a:r>
            <a:r>
              <a:rPr lang="en-US" dirty="0"/>
              <a:t>inancial (including school</a:t>
            </a:r>
            <a:r>
              <a:rPr lang="en-US" baseline="0" dirty="0"/>
              <a:t> lunches)</a:t>
            </a:r>
            <a:r>
              <a:rPr lang="en-US" dirty="0"/>
              <a:t>, guidance, reasonable effort to provide transportation. orientations (</a:t>
            </a:r>
            <a:r>
              <a:rPr lang="en-US" dirty="0" smtClean="0"/>
              <a:t>4,</a:t>
            </a:r>
            <a:r>
              <a:rPr lang="en-US" baseline="0" dirty="0" smtClean="0"/>
              <a:t> including the host family pre- arrival</a:t>
            </a:r>
            <a:r>
              <a:rPr lang="en-US" dirty="0" smtClean="0"/>
              <a:t>), </a:t>
            </a:r>
            <a:r>
              <a:rPr lang="en-US" dirty="0"/>
              <a:t>monthly contacts (at minimum)</a:t>
            </a:r>
          </a:p>
          <a:p>
            <a:pPr marL="170867" indent="-170867">
              <a:spcAft>
                <a:spcPts val="612"/>
              </a:spcAft>
              <a:buFont typeface="Wingdings" panose="05000000000000000000" pitchFamily="2" charset="2"/>
              <a:buChar char="Ø"/>
              <a:defRPr/>
            </a:pPr>
            <a:r>
              <a:rPr lang="en-US" dirty="0" smtClean="0"/>
              <a:t>Seek</a:t>
            </a:r>
            <a:r>
              <a:rPr lang="en-US" baseline="0" dirty="0" smtClean="0"/>
              <a:t> health care as needed</a:t>
            </a:r>
            <a:r>
              <a:rPr lang="en-US" dirty="0" smtClean="0"/>
              <a:t>. </a:t>
            </a:r>
            <a:r>
              <a:rPr lang="en-US" dirty="0"/>
              <a:t>Remember that HFs should not pay student</a:t>
            </a:r>
            <a:r>
              <a:rPr lang="en-US" baseline="0" dirty="0"/>
              <a:t> bills. Contact YFU if there is a problem.</a:t>
            </a:r>
          </a:p>
          <a:p>
            <a:pPr marL="465898" lvl="1">
              <a:spcAft>
                <a:spcPts val="612"/>
              </a:spcAft>
              <a:defRPr/>
            </a:pPr>
            <a:endParaRPr lang="en-US" b="0" dirty="0"/>
          </a:p>
          <a:p>
            <a:pPr marL="170867" indent="-170867" defTabSz="931795">
              <a:buFont typeface="Wingdings" panose="05000000000000000000" pitchFamily="2" charset="2"/>
              <a:buChar char="Ø"/>
              <a:defRPr/>
            </a:pPr>
            <a:r>
              <a:rPr lang="en-US" b="0" dirty="0"/>
              <a:t>Use</a:t>
            </a:r>
            <a:r>
              <a:rPr lang="en-US" b="0" baseline="0" dirty="0"/>
              <a:t> </a:t>
            </a:r>
            <a:r>
              <a:rPr lang="en-US" b="0" dirty="0"/>
              <a:t>the </a:t>
            </a:r>
            <a:r>
              <a:rPr lang="en-US" b="0" dirty="0" smtClean="0"/>
              <a:t>interview</a:t>
            </a:r>
            <a:r>
              <a:rPr lang="en-US" b="0" baseline="0" dirty="0" smtClean="0"/>
              <a:t> report as a guide for your conversation. The report requires the you make a judgement call for each questions. Knowing the reporting questions well and using these to help guide the conversation is a good strategy. </a:t>
            </a:r>
          </a:p>
          <a:p>
            <a:pPr marL="170867" indent="-170867" defTabSz="931795">
              <a:buFont typeface="Wingdings" panose="05000000000000000000" pitchFamily="2" charset="2"/>
              <a:buChar char="Ø"/>
              <a:defRPr/>
            </a:pPr>
            <a:endParaRPr lang="en-US" b="0" baseline="0" dirty="0" smtClean="0"/>
          </a:p>
          <a:p>
            <a:pPr marL="170867" indent="-170867" defTabSz="931795">
              <a:buFont typeface="Wingdings" panose="05000000000000000000" pitchFamily="2" charset="2"/>
              <a:buChar char="Ø"/>
              <a:defRPr/>
            </a:pPr>
            <a:r>
              <a:rPr lang="en-US" sz="1300" dirty="0" smtClean="0"/>
              <a:t>Throughout </a:t>
            </a:r>
            <a:r>
              <a:rPr lang="en-US" sz="1300" dirty="0"/>
              <a:t>the interview, prepare the family to have </a:t>
            </a:r>
            <a:r>
              <a:rPr lang="en-US" sz="1300" u="sng" dirty="0"/>
              <a:t>realistic expectations</a:t>
            </a:r>
            <a:r>
              <a:rPr lang="en-US" sz="1300" dirty="0"/>
              <a:t>. Successful host families should be interested in teenagers/ international students and be familiar with what life with a teenager is like</a:t>
            </a:r>
          </a:p>
          <a:p>
            <a:pPr marL="640609" lvl="1" indent="-174712" defTabSz="931795">
              <a:spcAft>
                <a:spcPts val="612"/>
              </a:spcAft>
              <a:buFont typeface="Arial" panose="020B0604020202020204" pitchFamily="34" charset="0"/>
              <a:buChar char="•"/>
              <a:defRPr/>
            </a:pPr>
            <a:r>
              <a:rPr lang="en-US" sz="1300" dirty="0"/>
              <a:t>Many people have preconceived ideas that children are all the same and/or are the same as their written profiles.</a:t>
            </a:r>
          </a:p>
          <a:p>
            <a:pPr marL="1222981" lvl="2" indent="-291186" defTabSz="931795">
              <a:spcAft>
                <a:spcPts val="612"/>
              </a:spcAft>
              <a:buFont typeface="Wingdings" panose="05000000000000000000" pitchFamily="2" charset="2"/>
              <a:buChar char="ü"/>
              <a:defRPr/>
            </a:pPr>
            <a:r>
              <a:rPr lang="en-US" sz="1300" dirty="0"/>
              <a:t>Not true.  All children are individuals.  The only thing they have in common is that they are </a:t>
            </a:r>
            <a:r>
              <a:rPr lang="en-US" sz="1300" b="1" dirty="0"/>
              <a:t>teenagers</a:t>
            </a:r>
            <a:r>
              <a:rPr lang="en-US" sz="1300" dirty="0"/>
              <a:t>. </a:t>
            </a:r>
          </a:p>
          <a:p>
            <a:pPr marL="1222981" lvl="2" indent="-291186">
              <a:spcAft>
                <a:spcPts val="612"/>
              </a:spcAft>
              <a:buFont typeface="Wingdings" panose="05000000000000000000" pitchFamily="2" charset="2"/>
              <a:buChar char="ü"/>
              <a:defRPr/>
            </a:pPr>
            <a:r>
              <a:rPr lang="en-US" sz="1300" dirty="0"/>
              <a:t>In fact, the students complete their applications up to a year before placement; they may have changed and may have different interests from those mentioned in the application. Be flexible and plan to love the student who joins your family.</a:t>
            </a:r>
          </a:p>
          <a:p>
            <a:pPr marL="640609" lvl="1" indent="-174712">
              <a:spcAft>
                <a:spcPts val="612"/>
              </a:spcAft>
              <a:buFont typeface="Arial" panose="020B0604020202020204" pitchFamily="34" charset="0"/>
              <a:buChar char="•"/>
              <a:defRPr/>
            </a:pPr>
            <a:endParaRPr lang="en-US" sz="1300" dirty="0"/>
          </a:p>
          <a:p>
            <a:pPr marL="931795" lvl="2">
              <a:spcAft>
                <a:spcPts val="612"/>
              </a:spcAft>
              <a:defRPr/>
            </a:pPr>
            <a:r>
              <a:rPr lang="en-US" sz="1300" i="1" dirty="0"/>
              <a:t>Anecdote:  </a:t>
            </a:r>
            <a:r>
              <a:rPr lang="en-US" sz="1300" dirty="0"/>
              <a:t>(You can also use one of your own if it is on point.)  Recently, a family wanted to host a Chinese exchange student to give their 2 adopted Chinese daughters exposure to their culture.  However, when the exchange student acted differently than their daughters, they didn’t understand why and got upset.  The host parents thought they knew everything about Chinese culture, but didn’t.  They also did not take into account the age difference  (their girls were 9 and 11, the exchange student was 15.)  In addition, they failed to consider that their adopted daughters were raised in the U.S. with our cultural ideals.  Their exchange daughter was raised in China by Chinese parents.</a:t>
            </a:r>
          </a:p>
          <a:p>
            <a:pPr marL="931795" lvl="2">
              <a:spcAft>
                <a:spcPts val="612"/>
              </a:spcAft>
              <a:defRPr/>
            </a:pPr>
            <a:endParaRPr lang="en-US" sz="1300" dirty="0"/>
          </a:p>
          <a:p>
            <a:pPr defTabSz="931795">
              <a:spcAft>
                <a:spcPts val="612"/>
              </a:spcAft>
              <a:defRPr/>
            </a:pPr>
            <a:r>
              <a:rPr lang="en-US" altLang="en-US" sz="1400" dirty="0"/>
              <a:t>During the interview you can  return to the importance of having the student become a family member rather than a visitor. Explain the difference and explain that it matters because people eventually resent visitors vs. a participating family member.   It creates jealousy and resentment leading to other problems. Perhaps introduce the </a:t>
            </a:r>
            <a:r>
              <a:rPr lang="en-US" altLang="en-US" sz="1400" i="1" dirty="0"/>
              <a:t>Visiting to Belonging </a:t>
            </a:r>
            <a:r>
              <a:rPr lang="en-US" altLang="en-US" sz="1400" dirty="0"/>
              <a:t>progression.</a:t>
            </a:r>
          </a:p>
          <a:p>
            <a:pPr>
              <a:spcAft>
                <a:spcPts val="612"/>
              </a:spcAft>
              <a:defRPr/>
            </a:pPr>
            <a:endParaRPr lang="en-US" sz="1300" dirty="0"/>
          </a:p>
          <a:p>
            <a:pPr marL="291186" indent="-291186">
              <a:spcAft>
                <a:spcPts val="612"/>
              </a:spcAft>
              <a:buFont typeface="Wingdings" panose="05000000000000000000" pitchFamily="2" charset="2"/>
              <a:buChar char="ü"/>
              <a:defRPr/>
            </a:pPr>
            <a:r>
              <a:rPr lang="en-US" sz="1300" dirty="0"/>
              <a:t>We hope you will receive student as a member of your family. Don’t treat them like guests.</a:t>
            </a:r>
          </a:p>
          <a:p>
            <a:pPr marL="349423" indent="-349423" defTabSz="931795">
              <a:lnSpc>
                <a:spcPct val="90000"/>
              </a:lnSpc>
              <a:spcBef>
                <a:spcPct val="20000"/>
              </a:spcBef>
              <a:spcAft>
                <a:spcPct val="75000"/>
              </a:spcAft>
              <a:buFont typeface="Arial" panose="020B0604020202020204" pitchFamily="34" charset="0"/>
              <a:buAutoNum type="arabicPeriod" startAt="3"/>
              <a:defRPr/>
            </a:pPr>
            <a:endParaRPr lang="en-US" altLang="en-US" sz="1300" dirty="0"/>
          </a:p>
        </p:txBody>
      </p:sp>
    </p:spTree>
    <p:extLst>
      <p:ext uri="{BB962C8B-B14F-4D97-AF65-F5344CB8AC3E}">
        <p14:creationId xmlns:p14="http://schemas.microsoft.com/office/powerpoint/2010/main" val="1370676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5FFEDD0D-6790-4507-BBED-0BFD74AA147C}" type="slidenum">
              <a:rPr lang="en-US" altLang="en-US" sz="1200">
                <a:latin typeface="Arial" charset="0"/>
              </a:rPr>
              <a:pPr/>
              <a:t>19</a:t>
            </a:fld>
            <a:endParaRPr lang="en-US" altLang="en-US" sz="1200">
              <a:latin typeface="Arial" charset="0"/>
            </a:endParaRPr>
          </a:p>
        </p:txBody>
      </p:sp>
      <p:sp>
        <p:nvSpPr>
          <p:cNvPr id="28675" name="Rectangle 2"/>
          <p:cNvSpPr>
            <a:spLocks noGrp="1" noRot="1" noChangeAspect="1" noChangeArrowheads="1" noTextEdit="1"/>
          </p:cNvSpPr>
          <p:nvPr>
            <p:ph type="sldImg"/>
          </p:nvPr>
        </p:nvSpPr>
        <p:spPr>
          <a:xfrm>
            <a:off x="1300163" y="290513"/>
            <a:ext cx="4878387" cy="3660775"/>
          </a:xfrm>
          <a:ln/>
        </p:spPr>
      </p:sp>
      <p:sp>
        <p:nvSpPr>
          <p:cNvPr id="28676" name="Rectangle 3"/>
          <p:cNvSpPr>
            <a:spLocks noGrp="1" noChangeArrowheads="1"/>
          </p:cNvSpPr>
          <p:nvPr>
            <p:ph type="body" idx="1"/>
          </p:nvPr>
        </p:nvSpPr>
        <p:spPr>
          <a:xfrm>
            <a:off x="748102" y="4105911"/>
            <a:ext cx="5981559" cy="5345430"/>
          </a:xfrm>
          <a:noFill/>
        </p:spPr>
        <p:txBody>
          <a:bodyPr/>
          <a:lstStyle/>
          <a:p>
            <a:pPr defTabSz="931795">
              <a:defRPr/>
            </a:pPr>
            <a:r>
              <a:rPr lang="en-US" b="0" dirty="0" smtClean="0"/>
              <a:t>Ask participants</a:t>
            </a:r>
            <a:r>
              <a:rPr lang="en-US" b="0" baseline="0" dirty="0" smtClean="0"/>
              <a:t> to take a look at the questions on the slide. Are there any that they really like? Do they have any additions to the list. </a:t>
            </a:r>
          </a:p>
          <a:p>
            <a:pPr defTabSz="931795">
              <a:defRPr/>
            </a:pPr>
            <a:endParaRPr lang="en-US" b="0" baseline="0" dirty="0" smtClean="0"/>
          </a:p>
          <a:p>
            <a:pPr defTabSz="931795">
              <a:defRPr/>
            </a:pPr>
            <a:endParaRPr lang="en-US" b="0" dirty="0"/>
          </a:p>
          <a:p>
            <a:r>
              <a:rPr lang="en-US" dirty="0"/>
              <a:t>Consider as open-ended questions: </a:t>
            </a:r>
            <a:endParaRPr lang="en-US" dirty="0" smtClean="0"/>
          </a:p>
          <a:p>
            <a:pPr marL="628650" lvl="1" indent="-171450">
              <a:buFont typeface="Wingdings" panose="05000000000000000000" pitchFamily="2" charset="2"/>
              <a:buChar char="ü"/>
            </a:pPr>
            <a:r>
              <a:rPr lang="en-US" dirty="0" smtClean="0"/>
              <a:t>Do </a:t>
            </a:r>
            <a:r>
              <a:rPr lang="en-US" dirty="0"/>
              <a:t>you have an evening routine that you would expect your student to adopt?</a:t>
            </a:r>
          </a:p>
          <a:p>
            <a:pPr marL="640609" lvl="1" indent="-174712">
              <a:buFont typeface="Wingdings" panose="05000000000000000000" pitchFamily="2" charset="2"/>
              <a:buChar char="ü"/>
            </a:pPr>
            <a:r>
              <a:rPr lang="en-US" dirty="0"/>
              <a:t>How would you feel about having your student on a school sports team that has a 5-6 day/week commitment?</a:t>
            </a:r>
          </a:p>
          <a:p>
            <a:pPr marL="640609" lvl="1" indent="-174712">
              <a:buFont typeface="Wingdings" panose="05000000000000000000" pitchFamily="2" charset="2"/>
              <a:buChar char="ü"/>
            </a:pPr>
            <a:r>
              <a:rPr lang="en-US" dirty="0"/>
              <a:t>What do you like to talk about during dinner? Would you want a student who is interested in current events?</a:t>
            </a:r>
          </a:p>
          <a:p>
            <a:pPr marL="640609" lvl="1" indent="-174712">
              <a:buFont typeface="Wingdings" panose="05000000000000000000" pitchFamily="2" charset="2"/>
              <a:buChar char="ü"/>
            </a:pPr>
            <a:r>
              <a:rPr lang="en-US" dirty="0"/>
              <a:t>Would you allow/encourage a student with different political or religious or social opinions?</a:t>
            </a:r>
          </a:p>
          <a:p>
            <a:pPr marL="640609" lvl="1" indent="-174712">
              <a:buFont typeface="Wingdings" panose="05000000000000000000" pitchFamily="2" charset="2"/>
              <a:buChar char="ü"/>
            </a:pPr>
            <a:r>
              <a:rPr lang="en-US" dirty="0"/>
              <a:t>What do you hope to learn from your student?</a:t>
            </a:r>
          </a:p>
          <a:p>
            <a:pPr marL="640609" lvl="1" indent="-174712">
              <a:buFont typeface="Wingdings" panose="05000000000000000000" pitchFamily="2" charset="2"/>
              <a:buChar char="ü"/>
            </a:pPr>
            <a:r>
              <a:rPr lang="en-US" dirty="0"/>
              <a:t>How does your family express affection?</a:t>
            </a:r>
          </a:p>
          <a:p>
            <a:pPr marL="640609" lvl="1" indent="-174712">
              <a:buFont typeface="Wingdings" panose="05000000000000000000" pitchFamily="2" charset="2"/>
              <a:buChar char="ü"/>
            </a:pPr>
            <a:r>
              <a:rPr lang="en-US" dirty="0"/>
              <a:t>How do you spend your weekends? Would you have plans for your student on the weekends or are weekends free time for </a:t>
            </a:r>
            <a:r>
              <a:rPr lang="en-US" dirty="0" err="1"/>
              <a:t>std</a:t>
            </a:r>
            <a:r>
              <a:rPr lang="en-US" dirty="0"/>
              <a:t> to schedule outside the home?</a:t>
            </a:r>
          </a:p>
          <a:p>
            <a:pPr marL="640609" lvl="1" indent="-174712">
              <a:buFont typeface="Wingdings" panose="05000000000000000000" pitchFamily="2" charset="2"/>
              <a:buChar char="ü"/>
            </a:pPr>
            <a:r>
              <a:rPr lang="en-US" dirty="0"/>
              <a:t>When you think of your student and his/her activities, how busy or not busy do you hope s/he will be?</a:t>
            </a:r>
          </a:p>
          <a:p>
            <a:pPr lvl="2"/>
            <a:r>
              <a:rPr lang="en-US" dirty="0"/>
              <a:t>Would you like for her to join activities and be busy at school several days a week?</a:t>
            </a:r>
          </a:p>
          <a:p>
            <a:pPr lvl="2"/>
            <a:r>
              <a:rPr lang="en-US" dirty="0"/>
              <a:t>Would you like for her to go out with friends to school events and on weekends?</a:t>
            </a:r>
          </a:p>
          <a:p>
            <a:pPr lvl="2"/>
            <a:r>
              <a:rPr lang="en-US" dirty="0"/>
              <a:t>Would you be concerned if she spent a lot of time at home?</a:t>
            </a:r>
          </a:p>
          <a:p>
            <a:pPr defTabSz="931795">
              <a:spcAft>
                <a:spcPts val="612"/>
              </a:spcAft>
              <a:defRPr/>
            </a:pPr>
            <a:endParaRPr lang="en-US" altLang="en-US" sz="1400" dirty="0"/>
          </a:p>
          <a:p>
            <a:pPr marL="349423" indent="-349423" defTabSz="931795">
              <a:lnSpc>
                <a:spcPct val="90000"/>
              </a:lnSpc>
              <a:spcBef>
                <a:spcPct val="20000"/>
              </a:spcBef>
              <a:spcAft>
                <a:spcPct val="75000"/>
              </a:spcAft>
              <a:buFont typeface="Arial" panose="020B0604020202020204" pitchFamily="34" charset="0"/>
              <a:buAutoNum type="arabicPeriod" startAt="3"/>
              <a:defRPr/>
            </a:pPr>
            <a:endParaRPr lang="en-US" altLang="en-US" sz="1300" dirty="0"/>
          </a:p>
        </p:txBody>
      </p:sp>
    </p:spTree>
    <p:extLst>
      <p:ext uri="{BB962C8B-B14F-4D97-AF65-F5344CB8AC3E}">
        <p14:creationId xmlns:p14="http://schemas.microsoft.com/office/powerpoint/2010/main" val="379841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0D098768-7BAB-4894-BCDD-B0C7CF62CB27}" type="slidenum">
              <a:rPr lang="en-US" altLang="en-US" sz="1200">
                <a:latin typeface="Arial" charset="0"/>
              </a:rPr>
              <a:pPr/>
              <a:t>2</a:t>
            </a:fld>
            <a:endParaRPr lang="en-US" alt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291186" indent="-291186">
              <a:spcAft>
                <a:spcPts val="612"/>
              </a:spcAft>
              <a:buFont typeface="Arial" panose="020B0604020202020204" pitchFamily="34" charset="0"/>
              <a:buChar char="•"/>
            </a:pPr>
            <a:r>
              <a:rPr lang="en-US" altLang="en-US" sz="1300" dirty="0"/>
              <a:t>Take a moment to introduce the mute/unmute button, chat and raise hand feature.  </a:t>
            </a:r>
          </a:p>
          <a:p>
            <a:pPr marL="291186" indent="-291186">
              <a:spcAft>
                <a:spcPts val="612"/>
              </a:spcAft>
              <a:buFont typeface="Arial" panose="020B0604020202020204" pitchFamily="34" charset="0"/>
              <a:buChar char="•"/>
            </a:pPr>
            <a:r>
              <a:rPr lang="en-US" altLang="en-US" sz="1300" dirty="0"/>
              <a:t>Click on Attendee List to see other participants; click on Audio to see who is speaking.</a:t>
            </a:r>
          </a:p>
        </p:txBody>
      </p:sp>
    </p:spTree>
    <p:extLst>
      <p:ext uri="{BB962C8B-B14F-4D97-AF65-F5344CB8AC3E}">
        <p14:creationId xmlns:p14="http://schemas.microsoft.com/office/powerpoint/2010/main" val="366794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66A4B7A4-F2EF-4DD3-961F-A257153D7A88}" type="slidenum">
              <a:rPr lang="en-US" altLang="en-US" sz="1200">
                <a:latin typeface="Arial" charset="0"/>
              </a:rPr>
              <a:pPr/>
              <a:t>20</a:t>
            </a:fld>
            <a:endParaRPr lang="en-US" altLang="en-US" sz="1200">
              <a:latin typeface="Arial" charset="0"/>
            </a:endParaRPr>
          </a:p>
        </p:txBody>
      </p:sp>
      <p:sp>
        <p:nvSpPr>
          <p:cNvPr id="22531" name="Rectangle 2"/>
          <p:cNvSpPr>
            <a:spLocks noGrp="1" noRot="1" noChangeAspect="1" noChangeArrowheads="1" noTextEdit="1"/>
          </p:cNvSpPr>
          <p:nvPr>
            <p:ph type="sldImg"/>
          </p:nvPr>
        </p:nvSpPr>
        <p:spPr>
          <a:xfrm>
            <a:off x="1300163" y="309563"/>
            <a:ext cx="4878387" cy="3660775"/>
          </a:xfrm>
          <a:ln/>
        </p:spPr>
      </p:sp>
      <p:sp>
        <p:nvSpPr>
          <p:cNvPr id="30724" name="Rectangle 3"/>
          <p:cNvSpPr>
            <a:spLocks noGrp="1" noChangeArrowheads="1"/>
          </p:cNvSpPr>
          <p:nvPr>
            <p:ph type="body" idx="1"/>
          </p:nvPr>
        </p:nvSpPr>
        <p:spPr>
          <a:xfrm>
            <a:off x="748102" y="4183380"/>
            <a:ext cx="5981559" cy="5087196"/>
          </a:xfrm>
        </p:spPr>
        <p:txBody>
          <a:bodyPr/>
          <a:lstStyle/>
          <a:p>
            <a:pPr>
              <a:lnSpc>
                <a:spcPct val="110000"/>
              </a:lnSpc>
              <a:spcAft>
                <a:spcPts val="612"/>
              </a:spcAft>
              <a:defRPr/>
            </a:pPr>
            <a:r>
              <a:rPr lang="en-US" sz="1300" kern="0" dirty="0"/>
              <a:t>Ask participants for examples of warning indicators represented by each category. </a:t>
            </a:r>
            <a:endParaRPr lang="en-US" sz="1300" kern="0" dirty="0" smtClean="0"/>
          </a:p>
          <a:p>
            <a:pPr>
              <a:lnSpc>
                <a:spcPct val="110000"/>
              </a:lnSpc>
              <a:spcAft>
                <a:spcPts val="612"/>
              </a:spcAft>
              <a:defRPr/>
            </a:pPr>
            <a:endParaRPr lang="en-US" sz="1300" kern="0" dirty="0" smtClean="0"/>
          </a:p>
          <a:p>
            <a:pPr>
              <a:lnSpc>
                <a:spcPct val="110000"/>
              </a:lnSpc>
              <a:spcAft>
                <a:spcPts val="612"/>
              </a:spcAft>
              <a:defRPr/>
            </a:pPr>
            <a:r>
              <a:rPr lang="en-US" sz="1300" i="1" u="sng" kern="0" dirty="0" smtClean="0"/>
              <a:t>Trainer Notes:</a:t>
            </a:r>
            <a:r>
              <a:rPr lang="en-US" sz="1300" i="1" u="sng" kern="0" baseline="0" dirty="0" smtClean="0"/>
              <a:t> </a:t>
            </a:r>
            <a:endParaRPr lang="en-US" sz="1300" i="1" u="sng" kern="0" dirty="0"/>
          </a:p>
          <a:p>
            <a:pPr>
              <a:lnSpc>
                <a:spcPct val="110000"/>
              </a:lnSpc>
              <a:spcAft>
                <a:spcPts val="612"/>
              </a:spcAft>
              <a:defRPr/>
            </a:pPr>
            <a:endParaRPr lang="en-US" sz="1300" kern="0" dirty="0"/>
          </a:p>
          <a:p>
            <a:pPr marL="349423" indent="-349423">
              <a:lnSpc>
                <a:spcPct val="110000"/>
              </a:lnSpc>
              <a:spcAft>
                <a:spcPts val="612"/>
              </a:spcAft>
              <a:buFont typeface="Arial" panose="020B0604020202020204" pitchFamily="34" charset="0"/>
              <a:buAutoNum type="arabicPeriod"/>
              <a:defRPr/>
            </a:pPr>
            <a:r>
              <a:rPr lang="en-US" sz="1300" kern="0" dirty="0"/>
              <a:t>Disrespect; unstable marriage; age-inappropriate behavior; inflexible; no sense of humor</a:t>
            </a:r>
          </a:p>
          <a:p>
            <a:pPr marL="349423" indent="-349423">
              <a:lnSpc>
                <a:spcPct val="110000"/>
              </a:lnSpc>
              <a:spcAft>
                <a:spcPts val="612"/>
              </a:spcAft>
              <a:buFont typeface="Arial" panose="020B0604020202020204" pitchFamily="34" charset="0"/>
              <a:buAutoNum type="arabicPeriod"/>
              <a:defRPr/>
            </a:pPr>
            <a:r>
              <a:rPr lang="en-US" sz="1300" kern="0" dirty="0"/>
              <a:t>Unrealistic expectations; family members not in agreement</a:t>
            </a:r>
          </a:p>
          <a:p>
            <a:pPr marL="349423" indent="-349423">
              <a:lnSpc>
                <a:spcPct val="110000"/>
              </a:lnSpc>
              <a:spcAft>
                <a:spcPts val="612"/>
              </a:spcAft>
              <a:buFont typeface="Arial" panose="020B0604020202020204" pitchFamily="34" charset="0"/>
              <a:buAutoNum type="arabicPeriod"/>
              <a:defRPr/>
            </a:pPr>
            <a:r>
              <a:rPr lang="en-US" sz="1300" kern="0" dirty="0"/>
              <a:t>Problems with the school; isolated geographically; unable to provide transportation; inflexible regarding extreme religious or political views which they expect student to share; financial hardship</a:t>
            </a:r>
          </a:p>
          <a:p>
            <a:pPr marL="349423" indent="-349423">
              <a:lnSpc>
                <a:spcPct val="110000"/>
              </a:lnSpc>
              <a:spcAft>
                <a:spcPts val="612"/>
              </a:spcAft>
              <a:buFont typeface="Arial" panose="020B0604020202020204" pitchFamily="34" charset="0"/>
              <a:buAutoNum type="arabicPeriod"/>
              <a:defRPr/>
            </a:pPr>
            <a:r>
              <a:rPr lang="en-US" sz="1300" kern="0" dirty="0"/>
              <a:t>Not interested in other cultures; intolerant of different ways of doing things  (some cultures want independence)</a:t>
            </a:r>
          </a:p>
          <a:p>
            <a:pPr marL="349423" indent="-349423">
              <a:lnSpc>
                <a:spcPct val="110000"/>
              </a:lnSpc>
              <a:spcAft>
                <a:spcPts val="612"/>
              </a:spcAft>
              <a:buFont typeface="Arial" panose="020B0604020202020204" pitchFamily="34" charset="0"/>
              <a:buAutoNum type="arabicPeriod"/>
              <a:defRPr/>
            </a:pPr>
            <a:r>
              <a:rPr lang="en-US" sz="1300" kern="0" dirty="0"/>
              <a:t>Doesn’t see value of YFU guidelines; hesitant to commit to attending ½ day orientations; hard to reach to schedule the interview</a:t>
            </a:r>
          </a:p>
          <a:p>
            <a:pPr marL="349423" indent="-349423">
              <a:lnSpc>
                <a:spcPct val="110000"/>
              </a:lnSpc>
              <a:spcAft>
                <a:spcPts val="612"/>
              </a:spcAft>
              <a:buFont typeface="Arial" panose="020B0604020202020204" pitchFamily="34" charset="0"/>
              <a:buAutoNum type="arabicPeriod"/>
              <a:defRPr/>
            </a:pPr>
            <a:r>
              <a:rPr lang="en-US" sz="1300" kern="0" dirty="0"/>
              <a:t>Negative hosting experience; previously not qualified to host</a:t>
            </a:r>
          </a:p>
          <a:p>
            <a:pPr marL="349423" indent="-349423">
              <a:lnSpc>
                <a:spcPct val="110000"/>
              </a:lnSpc>
              <a:spcAft>
                <a:spcPts val="612"/>
              </a:spcAft>
              <a:buFont typeface="Arial" panose="020B0604020202020204" pitchFamily="34" charset="0"/>
              <a:buAutoNum type="arabicPeriod"/>
              <a:defRPr/>
            </a:pPr>
            <a:endParaRPr lang="en-US" sz="1300" kern="0" dirty="0"/>
          </a:p>
          <a:p>
            <a:r>
              <a:rPr lang="en-US" sz="1200" kern="1200" dirty="0" smtClean="0">
                <a:solidFill>
                  <a:schemeClr val="tx1"/>
                </a:solidFill>
                <a:effectLst/>
                <a:latin typeface="+mn-lt"/>
                <a:ea typeface="+mn-ea"/>
                <a:cs typeface="+mn-cs"/>
              </a:rPr>
              <a:t>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there anything in the home that may be a safety risk?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0" i="1" u="sng" kern="1200" dirty="0" smtClean="0">
                <a:solidFill>
                  <a:schemeClr val="tx1"/>
                </a:solidFill>
                <a:effectLst/>
                <a:latin typeface="+mn-lt"/>
                <a:ea typeface="+mn-ea"/>
                <a:cs typeface="+mn-cs"/>
              </a:rPr>
              <a:t>Note</a:t>
            </a:r>
            <a:r>
              <a:rPr lang="en-US" sz="1200" b="0" i="1" u="sng" kern="1200" baseline="0" dirty="0" smtClean="0">
                <a:solidFill>
                  <a:schemeClr val="tx1"/>
                </a:solidFill>
                <a:effectLst/>
                <a:latin typeface="+mn-lt"/>
                <a:ea typeface="+mn-ea"/>
                <a:cs typeface="+mn-cs"/>
              </a:rPr>
              <a:t> to trainer- </a:t>
            </a:r>
            <a:r>
              <a:rPr lang="en-US" sz="1200" kern="1200" baseline="0" dirty="0" smtClean="0">
                <a:solidFill>
                  <a:schemeClr val="tx1"/>
                </a:solidFill>
                <a:effectLst/>
                <a:latin typeface="+mn-lt"/>
                <a:ea typeface="+mn-ea"/>
                <a:cs typeface="+mn-cs"/>
              </a:rPr>
              <a:t>the information below is additional information for your use. It is not necessary to go thru all of these details, however if participants have questions use the talking points below. It is necessary that if the interviewer sees a potential safety hazard, this is included in the report.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scenario- fire arms. Families can own guns and host. However, families must follow safety precautions and be responsible gun owners. If, for example, a gun (or other dangerous object, such as knife) is left sitting out (not locked up) in the living room during the interview, this should be noted in the report and the volunteer should ask the family about this. “I notice your handgun on the table. What are your normal safety precautions? Tell me what it means to be a responsible gun owner to you.” The volunteer should also explain that there are cultural differences related to guns/weapons. Most students have never seen a gun and this could be alarming to them. The family will need to think about how they can talk with the student about gun safety in their home AND the volunteer should ask the family questions (without judgement) on the safety precautions they follow. The volunteer should note their own assessment of household’s approach to gun safety in the report and clearly note that a gun was not locked up. This is a good example of a time to use the conditionally recommend and be sure to tell the FD so that additional conversations can occur. </a:t>
            </a:r>
          </a:p>
          <a:p>
            <a:r>
              <a:rPr lang="en-US" sz="1200" kern="1200" dirty="0" smtClean="0">
                <a:solidFill>
                  <a:schemeClr val="tx1"/>
                </a:solidFill>
                <a:effectLst/>
                <a:latin typeface="+mn-lt"/>
                <a:ea typeface="+mn-ea"/>
                <a:cs typeface="+mn-cs"/>
              </a:rPr>
              <a:t>Other safety issues within the home could be: unsanitary living arrangements - for example cat litterbox is located within close proximity to food preparation (on the kitchen counter); drugs or drug paraphernalia (cannabis is legal in many states) is not properly stored. Take note of these concerns and any other concerns that could potentially be harmful to a student.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94438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5FFEDD0D-6790-4507-BBED-0BFD74AA147C}" type="slidenum">
              <a:rPr lang="en-US" altLang="en-US" sz="1200">
                <a:latin typeface="Arial" charset="0"/>
              </a:rPr>
              <a:pPr/>
              <a:t>21</a:t>
            </a:fld>
            <a:endParaRPr lang="en-US" altLang="en-US" sz="1200">
              <a:latin typeface="Arial" charset="0"/>
            </a:endParaRPr>
          </a:p>
        </p:txBody>
      </p:sp>
      <p:sp>
        <p:nvSpPr>
          <p:cNvPr id="28675" name="Rectangle 2"/>
          <p:cNvSpPr>
            <a:spLocks noGrp="1" noRot="1" noChangeAspect="1" noChangeArrowheads="1" noTextEdit="1"/>
          </p:cNvSpPr>
          <p:nvPr>
            <p:ph type="sldImg"/>
          </p:nvPr>
        </p:nvSpPr>
        <p:spPr>
          <a:xfrm>
            <a:off x="1300163" y="290513"/>
            <a:ext cx="4878387" cy="3660775"/>
          </a:xfrm>
          <a:ln/>
        </p:spPr>
      </p:sp>
      <p:sp>
        <p:nvSpPr>
          <p:cNvPr id="28676" name="Rectangle 3"/>
          <p:cNvSpPr>
            <a:spLocks noGrp="1" noChangeArrowheads="1"/>
          </p:cNvSpPr>
          <p:nvPr>
            <p:ph type="body" idx="1"/>
          </p:nvPr>
        </p:nvSpPr>
        <p:spPr>
          <a:xfrm>
            <a:off x="748102" y="4105911"/>
            <a:ext cx="5981559" cy="5345430"/>
          </a:xfrm>
          <a:noFill/>
        </p:spPr>
        <p:txBody>
          <a:bodyPr/>
          <a:lstStyle/>
          <a:p>
            <a:pPr defTabSz="931795">
              <a:lnSpc>
                <a:spcPct val="90000"/>
              </a:lnSpc>
              <a:spcBef>
                <a:spcPct val="20000"/>
              </a:spcBef>
              <a:spcAft>
                <a:spcPct val="75000"/>
              </a:spcAft>
              <a:defRPr/>
            </a:pPr>
            <a:r>
              <a:rPr lang="en-US" altLang="en-US" sz="1300" dirty="0"/>
              <a:t>If you have time, use this slide for </a:t>
            </a:r>
            <a:r>
              <a:rPr lang="en-US" altLang="en-US" sz="1300" dirty="0" smtClean="0"/>
              <a:t>discussion</a:t>
            </a:r>
            <a:r>
              <a:rPr lang="en-US" altLang="en-US" sz="1300" baseline="0" dirty="0" smtClean="0"/>
              <a:t> with participants.</a:t>
            </a:r>
            <a:endParaRPr lang="en-US" altLang="en-US" sz="1300" dirty="0"/>
          </a:p>
          <a:p>
            <a:pPr marL="349423" indent="-349423" defTabSz="931795">
              <a:lnSpc>
                <a:spcPct val="90000"/>
              </a:lnSpc>
              <a:spcBef>
                <a:spcPct val="20000"/>
              </a:spcBef>
              <a:spcAft>
                <a:spcPct val="75000"/>
              </a:spcAft>
              <a:buFont typeface="Arial" panose="020B0604020202020204" pitchFamily="34" charset="0"/>
              <a:buChar char="•"/>
              <a:defRPr/>
            </a:pPr>
            <a:endParaRPr lang="en-US" altLang="en-US" sz="1300" dirty="0"/>
          </a:p>
          <a:p>
            <a:pPr marL="349423" indent="-349423" defTabSz="931795">
              <a:lnSpc>
                <a:spcPct val="90000"/>
              </a:lnSpc>
              <a:spcBef>
                <a:spcPct val="20000"/>
              </a:spcBef>
              <a:spcAft>
                <a:spcPct val="75000"/>
              </a:spcAft>
              <a:buFont typeface="Arial" panose="020B0604020202020204" pitchFamily="34" charset="0"/>
              <a:buChar char="•"/>
              <a:defRPr/>
            </a:pPr>
            <a:r>
              <a:rPr lang="en-US" altLang="en-US" sz="1300" dirty="0"/>
              <a:t>While you are encouraging discussion, you are also </a:t>
            </a:r>
            <a:r>
              <a:rPr lang="en-US" altLang="en-US" sz="1300" b="0" dirty="0"/>
              <a:t>observing body language as well as verbal responses.</a:t>
            </a:r>
          </a:p>
          <a:p>
            <a:pPr marL="349423" indent="-349423" defTabSz="931795">
              <a:lnSpc>
                <a:spcPct val="90000"/>
              </a:lnSpc>
              <a:spcBef>
                <a:spcPct val="20000"/>
              </a:spcBef>
              <a:spcAft>
                <a:spcPct val="75000"/>
              </a:spcAft>
              <a:buFont typeface="Arial" panose="020B0604020202020204" pitchFamily="34" charset="0"/>
              <a:buChar char="•"/>
              <a:defRPr/>
            </a:pPr>
            <a:r>
              <a:rPr lang="en-US" altLang="en-US" sz="1300" dirty="0"/>
              <a:t>Pay attention to body language:</a:t>
            </a:r>
          </a:p>
          <a:p>
            <a:r>
              <a:rPr lang="en-US" altLang="en-US" sz="1300" dirty="0"/>
              <a:t>	Are they comfortable?</a:t>
            </a:r>
          </a:p>
          <a:p>
            <a:r>
              <a:rPr lang="en-US" altLang="en-US" sz="1300" dirty="0"/>
              <a:t>	Do they make eye contact?</a:t>
            </a:r>
          </a:p>
          <a:p>
            <a:r>
              <a:rPr lang="en-US" altLang="en-US" sz="1300" dirty="0"/>
              <a:t>	Does one individual supply all the answers?</a:t>
            </a:r>
          </a:p>
          <a:p>
            <a:r>
              <a:rPr lang="en-US" altLang="en-US" sz="1300" dirty="0"/>
              <a:t>	Do they hesitate when answering?</a:t>
            </a:r>
          </a:p>
          <a:p>
            <a:r>
              <a:rPr lang="en-US" altLang="en-US" sz="1300" dirty="0"/>
              <a:t>	Do they fidget?</a:t>
            </a:r>
          </a:p>
          <a:p>
            <a:r>
              <a:rPr lang="en-US" altLang="en-US" sz="1300" dirty="0"/>
              <a:t>	Do they display nervous or inappropriate laughter or responses?</a:t>
            </a:r>
          </a:p>
          <a:p>
            <a:r>
              <a:rPr lang="en-US" altLang="en-US" sz="1300" dirty="0"/>
              <a:t>	Do they seem respectful of each other?</a:t>
            </a:r>
          </a:p>
          <a:p>
            <a:pPr>
              <a:lnSpc>
                <a:spcPct val="110000"/>
              </a:lnSpc>
              <a:spcAft>
                <a:spcPts val="612"/>
              </a:spcAft>
            </a:pPr>
            <a:endParaRPr lang="en-US" altLang="en-US" sz="1300" dirty="0"/>
          </a:p>
          <a:p>
            <a:pPr marL="174712" indent="-174712" defTabSz="931795">
              <a:lnSpc>
                <a:spcPct val="110000"/>
              </a:lnSpc>
              <a:spcAft>
                <a:spcPts val="612"/>
              </a:spcAft>
              <a:buFont typeface="Arial" panose="020B0604020202020204" pitchFamily="34" charset="0"/>
              <a:buChar char="•"/>
              <a:defRPr/>
            </a:pPr>
            <a:r>
              <a:rPr lang="en-US" altLang="en-US" sz="1300" dirty="0"/>
              <a:t>Watch for responses which would indicate or create barriers. </a:t>
            </a:r>
          </a:p>
          <a:p>
            <a:pPr marL="174712" indent="-174712">
              <a:buFont typeface="Arial" panose="020B0604020202020204" pitchFamily="34" charset="0"/>
              <a:buChar char="•"/>
            </a:pPr>
            <a:r>
              <a:rPr lang="en-US" sz="1400" dirty="0"/>
              <a:t>Be alert to whether all family members are in agreement</a:t>
            </a:r>
          </a:p>
          <a:p>
            <a:pPr marL="174712" indent="-174712" defTabSz="931795">
              <a:lnSpc>
                <a:spcPct val="110000"/>
              </a:lnSpc>
              <a:spcAft>
                <a:spcPts val="612"/>
              </a:spcAft>
              <a:buFont typeface="Arial" panose="020B0604020202020204" pitchFamily="34" charset="0"/>
              <a:buChar char="•"/>
              <a:defRPr/>
            </a:pPr>
            <a:endParaRPr lang="en-US" altLang="en-US" sz="1300" dirty="0"/>
          </a:p>
          <a:p>
            <a:pPr marL="174712" indent="-174712">
              <a:lnSpc>
                <a:spcPct val="110000"/>
              </a:lnSpc>
              <a:spcAft>
                <a:spcPts val="612"/>
              </a:spcAft>
              <a:buFont typeface="Arial" panose="020B0604020202020204" pitchFamily="34" charset="0"/>
              <a:buChar char="•"/>
            </a:pPr>
            <a:r>
              <a:rPr lang="en-US" altLang="en-US" sz="1300" b="0" dirty="0"/>
              <a:t>Note anything that makes you uncomfortable </a:t>
            </a:r>
            <a:r>
              <a:rPr lang="en-US" altLang="en-US" sz="1300" dirty="0"/>
              <a:t>(review warning indicators list):</a:t>
            </a:r>
          </a:p>
          <a:p>
            <a:pPr marL="176329" indent="-174712">
              <a:lnSpc>
                <a:spcPct val="110000"/>
              </a:lnSpc>
              <a:spcBef>
                <a:spcPct val="0"/>
              </a:spcBef>
              <a:spcAft>
                <a:spcPts val="612"/>
              </a:spcAft>
              <a:buClr>
                <a:schemeClr val="tx1"/>
              </a:buClr>
              <a:buSzPct val="75000"/>
              <a:buFont typeface="Arial" panose="020B0604020202020204" pitchFamily="34" charset="0"/>
              <a:buChar char="•"/>
            </a:pPr>
            <a:r>
              <a:rPr lang="en-US" altLang="en-US" sz="1300" u="sng" dirty="0"/>
              <a:t>Family relationships/communication </a:t>
            </a:r>
            <a:r>
              <a:rPr lang="en-US" altLang="en-US" sz="1300" dirty="0"/>
              <a:t>– is one host parent doing all the talking while the other is silent?  How do the children interact with the adults?  Is there respect for one another?  Is any family member hostile to the hosting?</a:t>
            </a:r>
          </a:p>
          <a:p>
            <a:pPr marL="176329" indent="-174712">
              <a:lnSpc>
                <a:spcPct val="110000"/>
              </a:lnSpc>
              <a:spcBef>
                <a:spcPct val="0"/>
              </a:spcBef>
              <a:spcAft>
                <a:spcPts val="612"/>
              </a:spcAft>
              <a:buClr>
                <a:schemeClr val="tx1"/>
              </a:buClr>
              <a:buSzPct val="75000"/>
              <a:buFont typeface="Arial" panose="020B0604020202020204" pitchFamily="34" charset="0"/>
              <a:buChar char="•"/>
            </a:pPr>
            <a:r>
              <a:rPr lang="en-US" altLang="en-US" sz="1300" u="sng" dirty="0"/>
              <a:t>Motivation for hosting </a:t>
            </a:r>
            <a:r>
              <a:rPr lang="en-US" altLang="en-US" sz="1300" dirty="0"/>
              <a:t>– Are they looking for a new friend for their child?  Is there something very specific about the student they’ve chosen? </a:t>
            </a:r>
            <a:r>
              <a:rPr lang="en-US" altLang="en-US" sz="1300" b="0" dirty="0" smtClean="0"/>
              <a:t>Remind families that student change and much time has passed from when the student completed the application and when the student arrives</a:t>
            </a:r>
            <a:r>
              <a:rPr lang="en-US" altLang="en-US" sz="1300" b="0" baseline="0" dirty="0" smtClean="0"/>
              <a:t> to the US. </a:t>
            </a:r>
          </a:p>
          <a:p>
            <a:pPr marL="176329" indent="-174712">
              <a:lnSpc>
                <a:spcPct val="110000"/>
              </a:lnSpc>
              <a:spcBef>
                <a:spcPct val="0"/>
              </a:spcBef>
              <a:spcAft>
                <a:spcPts val="612"/>
              </a:spcAft>
              <a:buClr>
                <a:schemeClr val="tx1"/>
              </a:buClr>
              <a:buSzPct val="75000"/>
              <a:buFont typeface="Arial" panose="020B0604020202020204" pitchFamily="34" charset="0"/>
              <a:buChar char="•"/>
            </a:pPr>
            <a:endParaRPr lang="en-US" altLang="en-US" sz="1300" b="1" dirty="0" smtClean="0"/>
          </a:p>
          <a:p>
            <a:pPr marL="467516" lvl="1" defTabSz="931795" eaLnBrk="0" fontAlgn="base" hangingPunct="0">
              <a:lnSpc>
                <a:spcPct val="110000"/>
              </a:lnSpc>
              <a:spcBef>
                <a:spcPct val="0"/>
              </a:spcBef>
              <a:spcAft>
                <a:spcPts val="612"/>
              </a:spcAft>
              <a:buClr>
                <a:schemeClr val="tx1"/>
              </a:buClr>
              <a:buSzPct val="75000"/>
              <a:defRPr/>
            </a:pPr>
            <a:r>
              <a:rPr lang="en-US" altLang="en-US" sz="1300" dirty="0" smtClean="0"/>
              <a:t>Anecdote</a:t>
            </a:r>
            <a:r>
              <a:rPr lang="en-US" altLang="en-US" sz="1300" dirty="0"/>
              <a:t>:  (You may use one of your own if you have a story or good example.  Remember to keep it on point and short.)  Recently, a family chose their exchange student because she played the flute and was in the band in her home country.  They assumed the student would continue with band while she was in our country and would practice with their daughter. However, the exchange student had decided to take the year off while on exchange.  The host family was upset and told her so, including telling her that they chose her because she played flute as their daughter did.  This caused friction from the beginning.  This expectation caused the placement to go downhill and the result was that the exchange student was moved to another residence. </a:t>
            </a:r>
          </a:p>
          <a:p>
            <a:pPr marL="467516" lvl="1">
              <a:lnSpc>
                <a:spcPct val="110000"/>
              </a:lnSpc>
              <a:spcBef>
                <a:spcPct val="0"/>
              </a:spcBef>
              <a:spcAft>
                <a:spcPts val="612"/>
              </a:spcAft>
              <a:buClr>
                <a:schemeClr val="tx1"/>
              </a:buClr>
              <a:buSzPct val="75000"/>
            </a:pPr>
            <a:r>
              <a:rPr lang="en-US" altLang="en-US" sz="1300" dirty="0"/>
              <a:t>Anecdote: HF chose a dancer. They valued cultural activities and were anti-sports. The student wanted to take a break from dancing and was eager to try cheerleading (an American activity). HF was furious – said they had been mislead – and would not provide transportation. Student moved to family of a fellow cheerleader.</a:t>
            </a:r>
          </a:p>
          <a:p>
            <a:pPr marL="176329" indent="-174712">
              <a:lnSpc>
                <a:spcPct val="110000"/>
              </a:lnSpc>
              <a:spcBef>
                <a:spcPct val="0"/>
              </a:spcBef>
              <a:spcAft>
                <a:spcPts val="612"/>
              </a:spcAft>
              <a:buClr>
                <a:schemeClr val="tx1"/>
              </a:buClr>
              <a:buSzPct val="75000"/>
              <a:buFont typeface="Arial" panose="020B0604020202020204" pitchFamily="34" charset="0"/>
              <a:buChar char="•"/>
            </a:pPr>
            <a:r>
              <a:rPr lang="en-US" altLang="en-US" sz="1300" u="sng" dirty="0"/>
              <a:t>Cross-cultural awareness </a:t>
            </a:r>
            <a:r>
              <a:rPr lang="en-US" altLang="en-US" sz="1300" dirty="0"/>
              <a:t>– Have they thought about having another culture in their home?</a:t>
            </a:r>
          </a:p>
          <a:p>
            <a:pPr marL="176329" indent="-174712">
              <a:lnSpc>
                <a:spcPct val="110000"/>
              </a:lnSpc>
              <a:spcBef>
                <a:spcPct val="0"/>
              </a:spcBef>
              <a:spcAft>
                <a:spcPts val="612"/>
              </a:spcAft>
              <a:buClr>
                <a:schemeClr val="tx1"/>
              </a:buClr>
              <a:buSzPct val="75000"/>
              <a:buFont typeface="Arial" panose="020B0604020202020204" pitchFamily="34" charset="0"/>
              <a:buChar char="•"/>
            </a:pPr>
            <a:r>
              <a:rPr lang="en-US" altLang="en-US" sz="1300" u="sng" dirty="0"/>
              <a:t>Previous hosting experience </a:t>
            </a:r>
            <a:r>
              <a:rPr lang="en-US" altLang="en-US" sz="1300" dirty="0"/>
              <a:t>– Was it successful?  What happened?</a:t>
            </a:r>
          </a:p>
          <a:p>
            <a:pPr marL="176329" indent="-174712">
              <a:lnSpc>
                <a:spcPct val="110000"/>
              </a:lnSpc>
              <a:spcBef>
                <a:spcPct val="0"/>
              </a:spcBef>
              <a:spcAft>
                <a:spcPts val="612"/>
              </a:spcAft>
              <a:buClr>
                <a:schemeClr val="tx1"/>
              </a:buClr>
              <a:buSzPct val="75000"/>
              <a:buFont typeface="Arial" panose="020B0604020202020204" pitchFamily="34" charset="0"/>
              <a:buChar char="•"/>
            </a:pPr>
            <a:r>
              <a:rPr lang="en-US" altLang="en-US" sz="1300" u="sng" dirty="0"/>
              <a:t>Signs that an adult may be at-risk </a:t>
            </a:r>
            <a:r>
              <a:rPr lang="en-US" altLang="en-US" sz="1300" dirty="0"/>
              <a:t>to harm a child emotionally or not give appropriate guidance – inappropriate humor, comments or topics of discussion</a:t>
            </a:r>
          </a:p>
          <a:p>
            <a:pPr marL="176329" indent="-174712">
              <a:lnSpc>
                <a:spcPct val="110000"/>
              </a:lnSpc>
              <a:spcBef>
                <a:spcPct val="0"/>
              </a:spcBef>
              <a:spcAft>
                <a:spcPts val="612"/>
              </a:spcAft>
              <a:buClr>
                <a:schemeClr val="tx1"/>
              </a:buClr>
              <a:buSzPct val="75000"/>
              <a:buFont typeface="Arial" panose="020B0604020202020204" pitchFamily="34" charset="0"/>
              <a:buChar char="•"/>
            </a:pPr>
            <a:r>
              <a:rPr lang="en-US" altLang="en-US" sz="1300" u="sng" dirty="0"/>
              <a:t>Condition of the house and/or yard </a:t>
            </a:r>
            <a:r>
              <a:rPr lang="en-US" altLang="en-US" sz="1300" dirty="0"/>
              <a:t>– overly messy, dirty, cluttered…</a:t>
            </a:r>
          </a:p>
          <a:p>
            <a:pPr marL="1618">
              <a:lnSpc>
                <a:spcPct val="110000"/>
              </a:lnSpc>
              <a:spcBef>
                <a:spcPct val="0"/>
              </a:spcBef>
              <a:spcAft>
                <a:spcPts val="612"/>
              </a:spcAft>
              <a:buClr>
                <a:schemeClr val="tx1"/>
              </a:buClr>
              <a:buSzPct val="75000"/>
            </a:pPr>
            <a:endParaRPr lang="en-US" altLang="en-US" sz="1300" dirty="0"/>
          </a:p>
          <a:p>
            <a:pPr marL="1618" defTabSz="931795" eaLnBrk="0" fontAlgn="base" hangingPunct="0">
              <a:lnSpc>
                <a:spcPct val="110000"/>
              </a:lnSpc>
              <a:spcBef>
                <a:spcPct val="0"/>
              </a:spcBef>
              <a:spcAft>
                <a:spcPts val="612"/>
              </a:spcAft>
              <a:buClr>
                <a:schemeClr val="tx1"/>
              </a:buClr>
              <a:buSzPct val="75000"/>
              <a:defRPr/>
            </a:pPr>
            <a:r>
              <a:rPr lang="en-US" sz="1300" b="0" dirty="0"/>
              <a:t>Teen host siblings and Study Abroad </a:t>
            </a:r>
            <a:r>
              <a:rPr lang="en-US" sz="1300" b="0" dirty="0" smtClean="0"/>
              <a:t>alums-</a:t>
            </a:r>
            <a:r>
              <a:rPr lang="en-US" sz="1300" b="0" baseline="0" dirty="0" smtClean="0"/>
              <a:t> </a:t>
            </a:r>
            <a:r>
              <a:rPr lang="en-US" sz="1300" dirty="0" smtClean="0"/>
              <a:t>Try </a:t>
            </a:r>
            <a:r>
              <a:rPr lang="en-US" sz="1300" dirty="0"/>
              <a:t>to ascertain their reasons for hosting, their flexibility, and their understanding that the year exchange is more challenging than a summer exchange. If a host sibling turns against a student, it is hard to turn them back, and this can be the reason for a student move. </a:t>
            </a:r>
            <a:endParaRPr lang="en-US" altLang="en-US" sz="1300" dirty="0"/>
          </a:p>
          <a:p>
            <a:pPr marL="1618">
              <a:lnSpc>
                <a:spcPct val="110000"/>
              </a:lnSpc>
              <a:spcBef>
                <a:spcPct val="0"/>
              </a:spcBef>
              <a:spcAft>
                <a:spcPts val="612"/>
              </a:spcAft>
              <a:buClr>
                <a:schemeClr val="tx1"/>
              </a:buClr>
              <a:buSzPct val="75000"/>
            </a:pPr>
            <a:endParaRPr lang="en-US" altLang="en-US" sz="1300" dirty="0"/>
          </a:p>
          <a:p>
            <a:pPr marL="349423" indent="-349423" defTabSz="931795">
              <a:lnSpc>
                <a:spcPct val="90000"/>
              </a:lnSpc>
              <a:spcBef>
                <a:spcPct val="20000"/>
              </a:spcBef>
              <a:spcAft>
                <a:spcPct val="75000"/>
              </a:spcAft>
              <a:buFont typeface="Arial" panose="020B0604020202020204" pitchFamily="34" charset="0"/>
              <a:buChar char="•"/>
              <a:defRPr/>
            </a:pPr>
            <a:endParaRPr lang="en-US" altLang="en-US" sz="1300" dirty="0"/>
          </a:p>
        </p:txBody>
      </p:sp>
    </p:spTree>
    <p:extLst>
      <p:ext uri="{BB962C8B-B14F-4D97-AF65-F5344CB8AC3E}">
        <p14:creationId xmlns:p14="http://schemas.microsoft.com/office/powerpoint/2010/main" val="2254840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what they think these bullet points are about.</a:t>
            </a:r>
          </a:p>
          <a:p>
            <a:endParaRPr lang="en-US" baseline="0" dirty="0" smtClean="0"/>
          </a:p>
          <a:p>
            <a:r>
              <a:rPr lang="en-US" baseline="0" dirty="0" smtClean="0"/>
              <a:t>Emphasize that the purpose of the interview is for YFU to evaluate if the home is a safe place for a student. Volunteers need to be very careful of their own bias and preferences.</a:t>
            </a:r>
          </a:p>
          <a:p>
            <a:endParaRPr lang="en-US" baseline="0" dirty="0" smtClean="0"/>
          </a:p>
          <a:p>
            <a:r>
              <a:rPr lang="en-US" i="1" u="sng" baseline="0" dirty="0" smtClean="0"/>
              <a:t>Trainer Notes:</a:t>
            </a:r>
          </a:p>
          <a:p>
            <a:r>
              <a:rPr lang="en-US" baseline="0" dirty="0" smtClean="0"/>
              <a:t>Many people have bias that they are not aware of related to religion, lifestyle choices, and cleanliness. </a:t>
            </a:r>
          </a:p>
          <a:p>
            <a:endParaRPr lang="en-US" baseline="0" dirty="0" smtClean="0"/>
          </a:p>
          <a:p>
            <a:r>
              <a:rPr lang="en-US" baseline="0" dirty="0" smtClean="0"/>
              <a:t>Do not “not recommend” a family simply because they make different choices than you. We see this often as it relates to the condition of the house. </a:t>
            </a:r>
          </a:p>
          <a:p>
            <a:endParaRPr lang="en-US" baseline="0" dirty="0" smtClean="0"/>
          </a:p>
          <a:p>
            <a:r>
              <a:rPr lang="en-US" baseline="0" dirty="0" smtClean="0"/>
              <a:t>Story- while maybe you as an interviewer are very neat, a family with three boys under age of seven may have a home full of toys and chaos! They could be a great family, don’t “write them off” because their house is a little messy.</a:t>
            </a:r>
          </a:p>
          <a:p>
            <a:endParaRPr lang="en-US" baseline="0" dirty="0" smtClean="0"/>
          </a:p>
          <a:p>
            <a:r>
              <a:rPr lang="en-US" baseline="0" dirty="0" smtClean="0"/>
              <a:t>Balance approach- stay focused on health and safety.</a:t>
            </a:r>
            <a:endParaRPr lang="en-US" dirty="0"/>
          </a:p>
        </p:txBody>
      </p:sp>
      <p:sp>
        <p:nvSpPr>
          <p:cNvPr id="4" name="Slide Number Placeholder 3"/>
          <p:cNvSpPr>
            <a:spLocks noGrp="1"/>
          </p:cNvSpPr>
          <p:nvPr>
            <p:ph type="sldNum" sz="quarter" idx="10"/>
          </p:nvPr>
        </p:nvSpPr>
        <p:spPr/>
        <p:txBody>
          <a:bodyPr/>
          <a:lstStyle/>
          <a:p>
            <a:fld id="{1975C017-6197-4F13-B283-561ABD112F1F}" type="slidenum">
              <a:rPr lang="en-US" smtClean="0"/>
              <a:t>22</a:t>
            </a:fld>
            <a:endParaRPr lang="en-US"/>
          </a:p>
        </p:txBody>
      </p:sp>
    </p:spTree>
    <p:extLst>
      <p:ext uri="{BB962C8B-B14F-4D97-AF65-F5344CB8AC3E}">
        <p14:creationId xmlns:p14="http://schemas.microsoft.com/office/powerpoint/2010/main" val="70127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C0E8B898-2BD7-44D0-8D59-D70CC83E419D}" type="slidenum">
              <a:rPr lang="en-US" altLang="en-US" sz="1200">
                <a:latin typeface="Arial" charset="0"/>
              </a:rPr>
              <a:pPr/>
              <a:t>23</a:t>
            </a:fld>
            <a:endParaRPr lang="en-US" altLang="en-US" sz="120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marL="0" indent="0">
              <a:lnSpc>
                <a:spcPct val="110000"/>
              </a:lnSpc>
              <a:spcAft>
                <a:spcPts val="612"/>
              </a:spcAft>
              <a:buFont typeface="Arial" panose="020B0604020202020204" pitchFamily="34" charset="0"/>
              <a:buNone/>
            </a:pPr>
            <a:r>
              <a:rPr lang="en-US" altLang="en-US" sz="1300" i="1" u="sng" dirty="0" smtClean="0"/>
              <a:t>Trainer notes:</a:t>
            </a:r>
          </a:p>
          <a:p>
            <a:pPr marL="0" indent="0">
              <a:lnSpc>
                <a:spcPct val="110000"/>
              </a:lnSpc>
              <a:spcAft>
                <a:spcPts val="612"/>
              </a:spcAft>
              <a:buFont typeface="Arial" panose="020B0604020202020204" pitchFamily="34" charset="0"/>
              <a:buNone/>
            </a:pPr>
            <a:r>
              <a:rPr lang="en-US" altLang="en-US" sz="1300" dirty="0" smtClean="0"/>
              <a:t>Take </a:t>
            </a:r>
            <a:r>
              <a:rPr lang="en-US" altLang="en-US" sz="1300" dirty="0"/>
              <a:t>a tour of the entire house so that you can answer questions on the interview form/s.  It may be necessary to remind the family about the reason that the questions or the inspection seem intrusive. Explain that student health and safety is a priority. Be alert to family responses if certain questions make them uncomfortable.</a:t>
            </a:r>
          </a:p>
          <a:p>
            <a:pPr marL="757083" lvl="1" indent="-291186" defTabSz="931795" eaLnBrk="0" fontAlgn="base" hangingPunct="0">
              <a:lnSpc>
                <a:spcPct val="110000"/>
              </a:lnSpc>
              <a:spcBef>
                <a:spcPct val="30000"/>
              </a:spcBef>
              <a:spcAft>
                <a:spcPts val="612"/>
              </a:spcAft>
              <a:buFont typeface="Wingdings" panose="05000000000000000000" pitchFamily="2" charset="2"/>
              <a:buChar char="ü"/>
              <a:defRPr/>
            </a:pPr>
            <a:r>
              <a:rPr lang="en-US" sz="1300" dirty="0"/>
              <a:t>Check for running water in the bathrooms used by the exchange student and note whether the student’s bedroom has a door and window.  These are questions asked on the report</a:t>
            </a:r>
            <a:r>
              <a:rPr lang="en-US" sz="1300" i="1" dirty="0"/>
              <a:t> </a:t>
            </a:r>
            <a:r>
              <a:rPr lang="en-US" sz="1300" dirty="0"/>
              <a:t>forms. </a:t>
            </a:r>
            <a:endParaRPr lang="en-US" altLang="en-US" sz="1300" dirty="0"/>
          </a:p>
          <a:p>
            <a:pPr marL="757083" lvl="1" indent="-291186">
              <a:lnSpc>
                <a:spcPct val="110000"/>
              </a:lnSpc>
              <a:spcAft>
                <a:spcPts val="612"/>
              </a:spcAft>
              <a:buFont typeface="Wingdings" panose="05000000000000000000" pitchFamily="2" charset="2"/>
              <a:buChar char="ü"/>
            </a:pPr>
            <a:r>
              <a:rPr lang="en-US" altLang="en-US" sz="1300" dirty="0"/>
              <a:t>It may be helpful to have the </a:t>
            </a:r>
            <a:r>
              <a:rPr lang="en-US" altLang="en-US" sz="1300" i="1" dirty="0"/>
              <a:t>Home Checklist</a:t>
            </a:r>
            <a:r>
              <a:rPr lang="en-US" altLang="en-US" sz="1300" dirty="0"/>
              <a:t> (on page 3 of the </a:t>
            </a:r>
            <a:r>
              <a:rPr lang="en-US" altLang="en-US" sz="1300" i="1" dirty="0"/>
              <a:t>Annual Family and Home Review ) </a:t>
            </a:r>
            <a:r>
              <a:rPr lang="en-US" altLang="en-US" sz="1300" dirty="0"/>
              <a:t>in hand while touring the house.</a:t>
            </a:r>
          </a:p>
          <a:p>
            <a:pPr defTabSz="931795">
              <a:lnSpc>
                <a:spcPct val="110000"/>
              </a:lnSpc>
              <a:spcAft>
                <a:spcPts val="612"/>
              </a:spcAft>
              <a:defRPr/>
            </a:pPr>
            <a:endParaRPr lang="en-US" altLang="en-US" sz="1300" dirty="0"/>
          </a:p>
          <a:p>
            <a:pPr marL="291186" indent="-291186" defTabSz="931795">
              <a:lnSpc>
                <a:spcPct val="110000"/>
              </a:lnSpc>
              <a:spcAft>
                <a:spcPts val="612"/>
              </a:spcAft>
              <a:buFont typeface="Arial" panose="020B0604020202020204" pitchFamily="34" charset="0"/>
              <a:buChar char="•"/>
              <a:defRPr/>
            </a:pPr>
            <a:r>
              <a:rPr lang="en-US" altLang="en-US" sz="1300" dirty="0"/>
              <a:t>Remind the family about the 2</a:t>
            </a:r>
            <a:r>
              <a:rPr lang="en-US" altLang="en-US" sz="1300" baseline="30000" dirty="0"/>
              <a:t>nd</a:t>
            </a:r>
            <a:r>
              <a:rPr lang="en-US" altLang="en-US" sz="1300" dirty="0"/>
              <a:t> home visit called the SEE visit (Student Environment Evaluation) which will be required within 60 days of students arrival.  This 2</a:t>
            </a:r>
            <a:r>
              <a:rPr lang="en-US" altLang="en-US" sz="1300" baseline="30000" dirty="0"/>
              <a:t>nd</a:t>
            </a:r>
            <a:r>
              <a:rPr lang="en-US" altLang="en-US" sz="1300" dirty="0"/>
              <a:t> visit is a DOS requirement to confirm </a:t>
            </a:r>
            <a:r>
              <a:rPr lang="en-US" sz="1300" dirty="0"/>
              <a:t>that the house continues to be a safe and healthy environment for the student.</a:t>
            </a:r>
          </a:p>
          <a:p>
            <a:pPr marL="757083" lvl="1" indent="-291186">
              <a:lnSpc>
                <a:spcPct val="110000"/>
              </a:lnSpc>
              <a:spcAft>
                <a:spcPts val="612"/>
              </a:spcAft>
              <a:buFont typeface="Wingdings" panose="05000000000000000000" pitchFamily="2" charset="2"/>
              <a:buChar char="ü"/>
            </a:pPr>
            <a:r>
              <a:rPr lang="en-US" altLang="en-US" sz="1300" dirty="0"/>
              <a:t>Tell family that it will be another person who conducts the 60-day visit because</a:t>
            </a:r>
            <a:r>
              <a:rPr lang="en-US" altLang="en-US" sz="1300" b="1" dirty="0"/>
              <a:t> </a:t>
            </a:r>
            <a:r>
              <a:rPr lang="en-US" altLang="en-US" sz="1300" dirty="0"/>
              <a:t>DOS rules mandate that the two inspections can not be done by the same individual. I like to add a bit of humor by saying that DOS is checking on ME!</a:t>
            </a:r>
          </a:p>
          <a:p>
            <a:pPr marL="757083" lvl="1" indent="-291186" defTabSz="931795" eaLnBrk="0" fontAlgn="base" hangingPunct="0">
              <a:lnSpc>
                <a:spcPct val="110000"/>
              </a:lnSpc>
              <a:spcBef>
                <a:spcPct val="30000"/>
              </a:spcBef>
              <a:spcAft>
                <a:spcPts val="612"/>
              </a:spcAft>
              <a:buFont typeface="Wingdings" panose="05000000000000000000" pitchFamily="2" charset="2"/>
              <a:buChar char="ü"/>
              <a:defRPr/>
            </a:pPr>
            <a:r>
              <a:rPr lang="en-US" sz="1300" dirty="0"/>
              <a:t>Tell parents that the 2</a:t>
            </a:r>
            <a:r>
              <a:rPr lang="en-US" sz="1300" baseline="30000" dirty="0"/>
              <a:t>nd</a:t>
            </a:r>
            <a:r>
              <a:rPr lang="en-US" sz="1300" dirty="0"/>
              <a:t> visit will be brief and that the volunteer does not need to meet with either parents or student. The volunteer just needs someone to guide through the house.  </a:t>
            </a:r>
          </a:p>
        </p:txBody>
      </p:sp>
    </p:spTree>
    <p:extLst>
      <p:ext uri="{BB962C8B-B14F-4D97-AF65-F5344CB8AC3E}">
        <p14:creationId xmlns:p14="http://schemas.microsoft.com/office/powerpoint/2010/main" val="2559757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99CADE3D-439E-4540-A511-B1A8D28E70C4}" type="slidenum">
              <a:rPr lang="en-US" altLang="en-US" sz="1200">
                <a:latin typeface="Arial" charset="0"/>
              </a:rPr>
              <a:pPr/>
              <a:t>24</a:t>
            </a:fld>
            <a:endParaRPr lang="en-US" altLang="en-US" sz="1200">
              <a:latin typeface="Arial" charset="0"/>
            </a:endParaRPr>
          </a:p>
        </p:txBody>
      </p:sp>
      <p:sp>
        <p:nvSpPr>
          <p:cNvPr id="38915" name="Rectangle 2"/>
          <p:cNvSpPr>
            <a:spLocks noGrp="1" noRot="1" noChangeAspect="1" noChangeArrowheads="1" noTextEdit="1"/>
          </p:cNvSpPr>
          <p:nvPr>
            <p:ph type="sldImg"/>
          </p:nvPr>
        </p:nvSpPr>
        <p:spPr>
          <a:xfrm>
            <a:off x="1300163" y="136525"/>
            <a:ext cx="4878387" cy="3659188"/>
          </a:xfrm>
          <a:ln/>
        </p:spPr>
      </p:sp>
      <p:sp>
        <p:nvSpPr>
          <p:cNvPr id="38916" name="Rectangle 3"/>
          <p:cNvSpPr>
            <a:spLocks noGrp="1" noChangeArrowheads="1"/>
          </p:cNvSpPr>
          <p:nvPr>
            <p:ph type="body" idx="1"/>
          </p:nvPr>
        </p:nvSpPr>
        <p:spPr>
          <a:xfrm>
            <a:off x="748100" y="3950970"/>
            <a:ext cx="5981559" cy="5732780"/>
          </a:xfrm>
          <a:noFill/>
        </p:spPr>
        <p:txBody>
          <a:bodyPr/>
          <a:lstStyle/>
          <a:p>
            <a:pPr marL="0" indent="0" defTabSz="931795" eaLnBrk="0" fontAlgn="base" hangingPunct="0">
              <a:spcBef>
                <a:spcPct val="30000"/>
              </a:spcBef>
              <a:spcAft>
                <a:spcPts val="306"/>
              </a:spcAft>
              <a:buFont typeface="Wingdings" panose="05000000000000000000" pitchFamily="2" charset="2"/>
              <a:buNone/>
              <a:defRPr/>
            </a:pPr>
            <a:r>
              <a:rPr lang="en-US" altLang="en-US" sz="1300" b="0" i="1" u="sng" dirty="0" smtClean="0"/>
              <a:t>Trainer notes:</a:t>
            </a:r>
          </a:p>
          <a:p>
            <a:pPr marL="0" indent="0" defTabSz="931795" eaLnBrk="0" fontAlgn="base" hangingPunct="0">
              <a:spcBef>
                <a:spcPct val="30000"/>
              </a:spcBef>
              <a:spcAft>
                <a:spcPts val="306"/>
              </a:spcAft>
              <a:buFont typeface="Wingdings" panose="05000000000000000000" pitchFamily="2" charset="2"/>
              <a:buNone/>
              <a:defRPr/>
            </a:pPr>
            <a:r>
              <a:rPr lang="en-US" altLang="en-US" sz="1300" dirty="0" smtClean="0"/>
              <a:t>Your </a:t>
            </a:r>
            <a:r>
              <a:rPr lang="en-US" altLang="en-US" sz="1300" dirty="0"/>
              <a:t>recommendation is an important part of the host family application. </a:t>
            </a:r>
          </a:p>
          <a:p>
            <a:pPr defTabSz="931795" eaLnBrk="0" fontAlgn="base" hangingPunct="0">
              <a:spcBef>
                <a:spcPct val="30000"/>
              </a:spcBef>
              <a:spcAft>
                <a:spcPts val="306"/>
              </a:spcAft>
              <a:defRPr/>
            </a:pPr>
            <a:r>
              <a:rPr lang="en-US" altLang="en-US" sz="1300" dirty="0"/>
              <a:t>Look at the </a:t>
            </a:r>
            <a:r>
              <a:rPr lang="en-US" altLang="en-US" sz="1300" i="1" dirty="0"/>
              <a:t>Interview Report </a:t>
            </a:r>
            <a:r>
              <a:rPr lang="en-US" altLang="en-US" sz="1300" dirty="0"/>
              <a:t>and</a:t>
            </a:r>
            <a:r>
              <a:rPr lang="en-US" altLang="en-US" sz="1300" i="1" dirty="0"/>
              <a:t> Annual Host Family Home Review </a:t>
            </a:r>
            <a:r>
              <a:rPr lang="en-US" altLang="en-US" sz="1300" dirty="0"/>
              <a:t>to ensure you have covered all the required questions. </a:t>
            </a:r>
          </a:p>
          <a:p>
            <a:pPr marL="174712" indent="-174712" defTabSz="931795" eaLnBrk="0" fontAlgn="base" hangingPunct="0">
              <a:spcBef>
                <a:spcPct val="30000"/>
              </a:spcBef>
              <a:spcAft>
                <a:spcPts val="306"/>
              </a:spcAft>
              <a:buFont typeface="Arial" panose="020B0604020202020204" pitchFamily="34" charset="0"/>
              <a:buChar char="•"/>
              <a:defRPr/>
            </a:pPr>
            <a:r>
              <a:rPr lang="en-US" altLang="en-US" sz="1300" dirty="0"/>
              <a:t>Ask for clarification or further information of anything in your notes that you don’t understand or that you feel needs more information.</a:t>
            </a:r>
          </a:p>
          <a:p>
            <a:pPr marL="174712" indent="-174712" defTabSz="931795" eaLnBrk="0" fontAlgn="base" hangingPunct="0">
              <a:spcBef>
                <a:spcPct val="30000"/>
              </a:spcBef>
              <a:spcAft>
                <a:spcPts val="306"/>
              </a:spcAft>
              <a:buFont typeface="Arial" panose="020B0604020202020204" pitchFamily="34" charset="0"/>
              <a:buChar char="•"/>
              <a:defRPr/>
            </a:pPr>
            <a:r>
              <a:rPr lang="en-US" altLang="en-US" sz="1300" dirty="0"/>
              <a:t>From your preparation, you should be knowledgeable about where they are in the application process.  Remind them about anything that is missing. </a:t>
            </a:r>
          </a:p>
          <a:p>
            <a:pPr marL="174712" indent="-174712" defTabSz="931795" eaLnBrk="0" fontAlgn="base" hangingPunct="0">
              <a:spcBef>
                <a:spcPct val="30000"/>
              </a:spcBef>
              <a:spcAft>
                <a:spcPts val="306"/>
              </a:spcAft>
              <a:buFont typeface="Arial" panose="020B0604020202020204" pitchFamily="34" charset="0"/>
              <a:buChar char="•"/>
              <a:defRPr/>
            </a:pPr>
            <a:r>
              <a:rPr lang="en-US" altLang="en-US" sz="1300" dirty="0"/>
              <a:t>**Mention that approval to host a student is a process and the interview is just one step in that process.  You, as a volunteer interviewer, are not able to determine if they will be approved to host.  That is enough information for families that you</a:t>
            </a:r>
            <a:r>
              <a:rPr lang="en-US" altLang="en-US" sz="1300" b="1" dirty="0"/>
              <a:t> </a:t>
            </a:r>
            <a:r>
              <a:rPr lang="en-US" altLang="en-US" sz="1300" u="sng" dirty="0"/>
              <a:t>will not be recommending. </a:t>
            </a:r>
          </a:p>
          <a:p>
            <a:pPr marL="174712" indent="-174712" defTabSz="931795" eaLnBrk="0" fontAlgn="base" hangingPunct="0">
              <a:spcBef>
                <a:spcPct val="30000"/>
              </a:spcBef>
              <a:spcAft>
                <a:spcPts val="306"/>
              </a:spcAft>
              <a:buFont typeface="Arial" panose="020B0604020202020204" pitchFamily="34" charset="0"/>
              <a:buChar char="•"/>
              <a:defRPr/>
            </a:pPr>
            <a:r>
              <a:rPr lang="en-US" altLang="en-US" sz="1300" dirty="0"/>
              <a:t>**If you </a:t>
            </a:r>
            <a:r>
              <a:rPr lang="en-US" altLang="en-US" sz="1300" u="sng" dirty="0"/>
              <a:t>will be recommending </a:t>
            </a:r>
            <a:r>
              <a:rPr lang="en-US" altLang="en-US" sz="1300" dirty="0"/>
              <a:t>the family, you can tell them that you think they would be a good HF. (We want to encourage good families.) If they ask about the next steps and you have reservations about the recommendation, explain that you will be submitting the report and so</a:t>
            </a:r>
          </a:p>
          <a:p>
            <a:pPr marL="174712" indent="-174712">
              <a:spcAft>
                <a:spcPts val="612"/>
              </a:spcAft>
              <a:buFont typeface="Arial" panose="020B0604020202020204" pitchFamily="34" charset="0"/>
              <a:buChar char="•"/>
            </a:pPr>
            <a:r>
              <a:rPr lang="en-US" altLang="en-US" sz="1300" dirty="0"/>
              <a:t>Describe the next steps in the process. </a:t>
            </a:r>
          </a:p>
          <a:p>
            <a:pPr marL="815320" lvl="1" indent="-349423">
              <a:buFont typeface="+mj-lt"/>
              <a:buAutoNum type="arabicPeriod"/>
            </a:pPr>
            <a:r>
              <a:rPr lang="en-US" altLang="en-US" sz="1300" dirty="0"/>
              <a:t>Application approval (by staff)</a:t>
            </a:r>
          </a:p>
          <a:p>
            <a:pPr marL="815320" lvl="1" indent="-349423">
              <a:buFont typeface="+mj-lt"/>
              <a:buAutoNum type="arabicPeriod"/>
            </a:pPr>
            <a:r>
              <a:rPr lang="en-US" altLang="en-US" sz="1300" dirty="0"/>
              <a:t>Student selection differs in different areas. The interviewer can contact field director about “holds” and the selection process.</a:t>
            </a:r>
          </a:p>
          <a:p>
            <a:pPr marL="815320" lvl="1" indent="-349423">
              <a:buFont typeface="+mj-lt"/>
              <a:buAutoNum type="arabicPeriod"/>
            </a:pPr>
            <a:r>
              <a:rPr lang="en-US" altLang="en-US" sz="1300" dirty="0"/>
              <a:t>School acceptance</a:t>
            </a:r>
          </a:p>
          <a:p>
            <a:pPr marL="815320" lvl="1" indent="-349423">
              <a:buFont typeface="+mj-lt"/>
              <a:buAutoNum type="arabicPeriod"/>
            </a:pPr>
            <a:r>
              <a:rPr lang="en-US" altLang="en-US" sz="1300" dirty="0"/>
              <a:t>Family may contact the student once placement is permanent.</a:t>
            </a:r>
          </a:p>
          <a:p>
            <a:pPr marL="815320" lvl="1" indent="-349423">
              <a:buFont typeface="+mj-lt"/>
              <a:buAutoNum type="arabicPeriod"/>
            </a:pPr>
            <a:r>
              <a:rPr lang="en-US" altLang="en-US" sz="1300" dirty="0"/>
              <a:t>Family receives student information from the YFU National office </a:t>
            </a:r>
          </a:p>
          <a:p>
            <a:pPr marL="815320" lvl="1" indent="-349423">
              <a:buFont typeface="+mj-lt"/>
              <a:buAutoNum type="arabicPeriod"/>
            </a:pPr>
            <a:r>
              <a:rPr lang="en-US" altLang="en-US" sz="1300" dirty="0"/>
              <a:t>Pre-arrival orientation before student arrives (usually in July/August) are required for </a:t>
            </a:r>
            <a:r>
              <a:rPr lang="en-US" altLang="en-US" sz="1300" u="sng" dirty="0"/>
              <a:t>all</a:t>
            </a:r>
            <a:r>
              <a:rPr lang="en-US" altLang="en-US" sz="1300" dirty="0"/>
              <a:t> host families, new and returning.</a:t>
            </a:r>
          </a:p>
          <a:p>
            <a:pPr marL="815320" lvl="1" indent="-349423">
              <a:buFont typeface="+mj-lt"/>
              <a:buAutoNum type="arabicPeriod"/>
            </a:pPr>
            <a:r>
              <a:rPr lang="en-US" altLang="en-US" sz="1300" dirty="0"/>
              <a:t>All orientations (usually September/October, January and April/May) have a parent session component.</a:t>
            </a:r>
          </a:p>
          <a:p>
            <a:pPr marL="174712" indent="-174712" defTabSz="931795" eaLnBrk="0" fontAlgn="base" hangingPunct="0">
              <a:spcBef>
                <a:spcPct val="30000"/>
              </a:spcBef>
              <a:spcAft>
                <a:spcPts val="306"/>
              </a:spcAft>
              <a:buFont typeface="Wingdings" panose="05000000000000000000" pitchFamily="2" charset="2"/>
              <a:buChar char="§"/>
              <a:defRPr/>
            </a:pPr>
            <a:r>
              <a:rPr lang="en-US" altLang="en-US" sz="1300" dirty="0"/>
              <a:t>See if they have any other questions.</a:t>
            </a:r>
          </a:p>
          <a:p>
            <a:pPr marL="174712" indent="-174712">
              <a:spcAft>
                <a:spcPts val="306"/>
              </a:spcAft>
              <a:buFont typeface="Wingdings" panose="05000000000000000000" pitchFamily="2" charset="2"/>
              <a:buChar char="§"/>
            </a:pPr>
            <a:r>
              <a:rPr lang="en-US" altLang="en-US" sz="1300" dirty="0"/>
              <a:t>Leave your business card, contact numbers for district office and/or field director.  (If you do not have business cards, write the contact information on a 3 x 5 index card ahead of time).</a:t>
            </a:r>
          </a:p>
          <a:p>
            <a:pPr marL="174712" indent="-174712">
              <a:spcAft>
                <a:spcPts val="306"/>
              </a:spcAft>
              <a:buFont typeface="Wingdings" panose="05000000000000000000" pitchFamily="2" charset="2"/>
              <a:buChar char="§"/>
            </a:pPr>
            <a:r>
              <a:rPr lang="en-US" altLang="en-US" sz="1300" dirty="0"/>
              <a:t>Always thank people for their time and consideration.</a:t>
            </a:r>
          </a:p>
          <a:p>
            <a:pPr marL="174712" indent="-174712">
              <a:spcAft>
                <a:spcPts val="306"/>
              </a:spcAft>
              <a:buFont typeface="Wingdings" panose="05000000000000000000" pitchFamily="2" charset="2"/>
              <a:buChar char="§"/>
            </a:pPr>
            <a:endParaRPr lang="en-US" altLang="en-US" sz="1300" dirty="0"/>
          </a:p>
          <a:p>
            <a:pPr marL="174712" indent="-174712" defTabSz="931795" eaLnBrk="0" fontAlgn="base" hangingPunct="0">
              <a:spcBef>
                <a:spcPct val="30000"/>
              </a:spcBef>
              <a:spcAft>
                <a:spcPts val="612"/>
              </a:spcAft>
              <a:buFont typeface="Arial" panose="020B0604020202020204" pitchFamily="34" charset="0"/>
              <a:buChar char="•"/>
              <a:defRPr/>
            </a:pPr>
            <a:endParaRPr lang="en-US" altLang="en-US" sz="1300" dirty="0"/>
          </a:p>
          <a:p>
            <a:pPr>
              <a:spcAft>
                <a:spcPts val="612"/>
              </a:spcAft>
            </a:pPr>
            <a:endParaRPr lang="en-US" altLang="en-US" sz="1300" dirty="0"/>
          </a:p>
        </p:txBody>
      </p:sp>
    </p:spTree>
    <p:extLst>
      <p:ext uri="{BB962C8B-B14F-4D97-AF65-F5344CB8AC3E}">
        <p14:creationId xmlns:p14="http://schemas.microsoft.com/office/powerpoint/2010/main" val="3079709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0D098768-7BAB-4894-BCDD-B0C7CF62CB27}" type="slidenum">
              <a:rPr lang="en-US" altLang="en-US" sz="1200">
                <a:latin typeface="Arial" charset="0"/>
              </a:rPr>
              <a:pPr/>
              <a:t>25</a:t>
            </a:fld>
            <a:endParaRPr lang="en-US" alt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a:spcAft>
                <a:spcPts val="612"/>
              </a:spcAft>
            </a:pPr>
            <a:r>
              <a:rPr lang="en-US" altLang="en-US" dirty="0" smtClean="0">
                <a:cs typeface="Calibri"/>
              </a:rPr>
              <a:t>.</a:t>
            </a:r>
            <a:r>
              <a:rPr lang="en-US" altLang="en-US" dirty="0">
                <a:cs typeface="Calibri"/>
              </a:rPr>
              <a:t> </a:t>
            </a:r>
          </a:p>
          <a:p>
            <a:pPr>
              <a:spcAft>
                <a:spcPts val="598"/>
              </a:spcAft>
            </a:pPr>
            <a:endParaRPr lang="en-US" altLang="en-US" dirty="0">
              <a:cs typeface="Calibri"/>
            </a:endParaRPr>
          </a:p>
          <a:p>
            <a:pPr>
              <a:spcAft>
                <a:spcPts val="598"/>
              </a:spcAft>
            </a:pPr>
            <a:r>
              <a:rPr lang="en-US" altLang="en-US" dirty="0">
                <a:cs typeface="Calibri"/>
              </a:rPr>
              <a:t>Direct attention to the </a:t>
            </a:r>
            <a:r>
              <a:rPr lang="en-US" altLang="en-US" dirty="0" smtClean="0">
                <a:cs typeface="Calibri"/>
              </a:rPr>
              <a:t>last</a:t>
            </a:r>
            <a:r>
              <a:rPr lang="en-US" altLang="en-US" baseline="0" dirty="0" smtClean="0">
                <a:cs typeface="Calibri"/>
              </a:rPr>
              <a:t> stage- completing the forms. </a:t>
            </a:r>
            <a:r>
              <a:rPr lang="en-US" altLang="en-US" dirty="0" smtClean="0">
                <a:cs typeface="Calibri"/>
              </a:rPr>
              <a:t>Tell </a:t>
            </a:r>
            <a:r>
              <a:rPr lang="en-US" altLang="en-US" dirty="0">
                <a:cs typeface="Calibri"/>
              </a:rPr>
              <a:t>the participants that they will now take a deep dive on best practices for interviewing , including some active listening tips.</a:t>
            </a:r>
          </a:p>
        </p:txBody>
      </p:sp>
    </p:spTree>
    <p:extLst>
      <p:ext uri="{BB962C8B-B14F-4D97-AF65-F5344CB8AC3E}">
        <p14:creationId xmlns:p14="http://schemas.microsoft.com/office/powerpoint/2010/main" val="1772046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through the</a:t>
            </a:r>
            <a:r>
              <a:rPr lang="en-US" baseline="0" dirty="0" smtClean="0"/>
              <a:t> next slides quickly, then do an example with the Sandra Lynn Holmberg application bring it up live so participants can see this.</a:t>
            </a:r>
            <a:endParaRPr lang="en-US" dirty="0"/>
          </a:p>
        </p:txBody>
      </p:sp>
      <p:sp>
        <p:nvSpPr>
          <p:cNvPr id="4" name="Slide Number Placeholder 3"/>
          <p:cNvSpPr>
            <a:spLocks noGrp="1"/>
          </p:cNvSpPr>
          <p:nvPr>
            <p:ph type="sldNum" sz="quarter" idx="10"/>
          </p:nvPr>
        </p:nvSpPr>
        <p:spPr/>
        <p:txBody>
          <a:bodyPr/>
          <a:lstStyle/>
          <a:p>
            <a:fld id="{1975C017-6197-4F13-B283-561ABD112F1F}" type="slidenum">
              <a:rPr lang="en-US" smtClean="0"/>
              <a:t>26</a:t>
            </a:fld>
            <a:endParaRPr lang="en-US"/>
          </a:p>
        </p:txBody>
      </p:sp>
    </p:spTree>
    <p:extLst>
      <p:ext uri="{BB962C8B-B14F-4D97-AF65-F5344CB8AC3E}">
        <p14:creationId xmlns:p14="http://schemas.microsoft.com/office/powerpoint/2010/main" val="130007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a:t>
            </a:r>
            <a:r>
              <a:rPr lang="en-US" i="1" dirty="0" smtClean="0"/>
              <a:t>Interview</a:t>
            </a:r>
            <a:r>
              <a:rPr lang="en-US" dirty="0" smtClean="0"/>
              <a:t> to show </a:t>
            </a:r>
            <a:r>
              <a:rPr lang="en-US" i="1" dirty="0" smtClean="0"/>
              <a:t>Interview Menu </a:t>
            </a:r>
            <a:r>
              <a:rPr lang="en-US" dirty="0" smtClean="0"/>
              <a:t>which will give drop-down options.</a:t>
            </a:r>
          </a:p>
          <a:p>
            <a:r>
              <a:rPr lang="en-US" dirty="0" smtClean="0"/>
              <a:t>Select from the options.</a:t>
            </a:r>
            <a:endParaRPr lang="en-US" dirty="0"/>
          </a:p>
        </p:txBody>
      </p:sp>
      <p:sp>
        <p:nvSpPr>
          <p:cNvPr id="4" name="Slide Number Placeholder 3"/>
          <p:cNvSpPr>
            <a:spLocks noGrp="1"/>
          </p:cNvSpPr>
          <p:nvPr>
            <p:ph type="sldNum" sz="quarter" idx="10"/>
          </p:nvPr>
        </p:nvSpPr>
        <p:spPr/>
        <p:txBody>
          <a:bodyPr/>
          <a:lstStyle/>
          <a:p>
            <a:fld id="{1975C017-6197-4F13-B283-561ABD112F1F}" type="slidenum">
              <a:rPr lang="en-US" smtClean="0"/>
              <a:t>27</a:t>
            </a:fld>
            <a:endParaRPr lang="en-US"/>
          </a:p>
        </p:txBody>
      </p:sp>
    </p:spTree>
    <p:extLst>
      <p:ext uri="{BB962C8B-B14F-4D97-AF65-F5344CB8AC3E}">
        <p14:creationId xmlns:p14="http://schemas.microsoft.com/office/powerpoint/2010/main" val="4105611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5C017-6197-4F13-B283-561ABD112F1F}" type="slidenum">
              <a:rPr lang="en-US" smtClean="0"/>
              <a:t>28</a:t>
            </a:fld>
            <a:endParaRPr lang="en-US"/>
          </a:p>
        </p:txBody>
      </p:sp>
    </p:spTree>
    <p:extLst>
      <p:ext uri="{BB962C8B-B14F-4D97-AF65-F5344CB8AC3E}">
        <p14:creationId xmlns:p14="http://schemas.microsoft.com/office/powerpoint/2010/main" val="4177459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0D098768-7BAB-4894-BCDD-B0C7CF62CB27}" type="slidenum">
              <a:rPr lang="en-US" altLang="en-US" sz="1200">
                <a:latin typeface="Arial" charset="0"/>
              </a:rPr>
              <a:pPr/>
              <a:t>29</a:t>
            </a:fld>
            <a:endParaRPr lang="en-US" alt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291186" indent="-291186">
              <a:spcAft>
                <a:spcPts val="612"/>
              </a:spcAft>
              <a:buFont typeface="Arial" panose="020B0604020202020204" pitchFamily="34" charset="0"/>
              <a:buChar char="•"/>
            </a:pPr>
            <a:r>
              <a:rPr lang="en-US" altLang="en-US" sz="1300" dirty="0"/>
              <a:t>Ask a participant to read the objectives, with each objective provide some examples or additional context to make the objective come to life, use the phrase “Volunteers will be able to”</a:t>
            </a:r>
          </a:p>
          <a:p>
            <a:pPr marL="291186" indent="-291186">
              <a:spcAft>
                <a:spcPts val="612"/>
              </a:spcAft>
              <a:buFont typeface="Arial" panose="020B0604020202020204" pitchFamily="34" charset="0"/>
              <a:buChar char="•"/>
            </a:pPr>
            <a:r>
              <a:rPr lang="en-US" altLang="en-US" sz="1300" dirty="0"/>
              <a:t>Ask if anyone has any questions about the objectives.</a:t>
            </a:r>
          </a:p>
          <a:p>
            <a:pPr marL="291186" indent="-291186">
              <a:spcAft>
                <a:spcPts val="612"/>
              </a:spcAft>
              <a:buFont typeface="Arial" panose="020B0604020202020204" pitchFamily="34" charset="0"/>
              <a:buChar char="•"/>
            </a:pPr>
            <a:endParaRPr lang="en-US" altLang="en-US" sz="1300" dirty="0"/>
          </a:p>
          <a:p>
            <a:pPr defTabSz="911291">
              <a:spcAft>
                <a:spcPts val="612"/>
              </a:spcAft>
              <a:defRPr/>
            </a:pPr>
            <a:r>
              <a:rPr lang="en-US" dirty="0"/>
              <a:t>Addition idea/reminder to discuss: It is imperative that we do whatever we can to </a:t>
            </a:r>
            <a:r>
              <a:rPr lang="en-US" u="sng" dirty="0"/>
              <a:t>prepare</a:t>
            </a:r>
            <a:r>
              <a:rPr lang="en-US" dirty="0"/>
              <a:t> our host families and guide them toward</a:t>
            </a:r>
            <a:r>
              <a:rPr lang="en-US" u="sng" dirty="0"/>
              <a:t> realistic expectations</a:t>
            </a:r>
            <a:r>
              <a:rPr lang="en-US" dirty="0"/>
              <a:t> for hosting. The host family interview is one of the earliest and best opportunities to begin a relationship with the host family. A good host family interview helps not only with the placement and support of our students; it also helps set realistic host family expectations and encourages host family development and positive change toward incorporating the student as a member of the family. </a:t>
            </a:r>
          </a:p>
        </p:txBody>
      </p:sp>
    </p:spTree>
    <p:extLst>
      <p:ext uri="{BB962C8B-B14F-4D97-AF65-F5344CB8AC3E}">
        <p14:creationId xmlns:p14="http://schemas.microsoft.com/office/powerpoint/2010/main" val="217309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en-US" altLang="en-US" dirty="0"/>
              <a:t>Meet and greet your audience: </a:t>
            </a:r>
          </a:p>
          <a:p>
            <a:pPr>
              <a:spcAft>
                <a:spcPts val="612"/>
              </a:spcAft>
            </a:pPr>
            <a:endParaRPr lang="en-US" altLang="en-US" dirty="0"/>
          </a:p>
          <a:p>
            <a:pPr marL="227823" indent="-227823">
              <a:spcAft>
                <a:spcPts val="612"/>
              </a:spcAft>
              <a:buFont typeface="Arial" panose="020B0604020202020204" pitchFamily="34" charset="0"/>
              <a:buAutoNum type="arabicPeriod"/>
            </a:pPr>
            <a:r>
              <a:rPr lang="en-US" altLang="en-US" dirty="0"/>
              <a:t>Welcome everyone and thank them for coming, introduce yourself</a:t>
            </a:r>
          </a:p>
          <a:p>
            <a:pPr>
              <a:spcAft>
                <a:spcPts val="612"/>
              </a:spcAft>
            </a:pPr>
            <a:endParaRPr lang="en-US" altLang="en-US" dirty="0"/>
          </a:p>
          <a:p>
            <a:pPr>
              <a:spcAft>
                <a:spcPts val="612"/>
              </a:spcAft>
            </a:pPr>
            <a:r>
              <a:rPr lang="en-US" altLang="en-US" dirty="0"/>
              <a:t>2. Go over names and where people are from (depending on the size of the group).</a:t>
            </a:r>
          </a:p>
          <a:p>
            <a:pPr>
              <a:spcAft>
                <a:spcPts val="612"/>
              </a:spcAft>
            </a:pPr>
            <a:endParaRPr lang="en-US" altLang="en-US" dirty="0"/>
          </a:p>
          <a:p>
            <a:pPr>
              <a:spcAft>
                <a:spcPts val="612"/>
              </a:spcAft>
            </a:pPr>
            <a:r>
              <a:rPr lang="en-US" altLang="en-US" dirty="0"/>
              <a:t>3. Have a </a:t>
            </a:r>
            <a:r>
              <a:rPr lang="en-US" altLang="en-US" dirty="0" smtClean="0"/>
              <a:t>conversation (ask volunteers for their thoughts and experiences with host family interviews, take note of who on the call is very experienced) about </a:t>
            </a:r>
            <a:r>
              <a:rPr lang="en-US" altLang="en-US" dirty="0"/>
              <a:t>the bullet points to </a:t>
            </a:r>
            <a:r>
              <a:rPr lang="en-US" altLang="en-US" dirty="0" smtClean="0"/>
              <a:t>provide context </a:t>
            </a:r>
            <a:r>
              <a:rPr lang="en-US" altLang="en-US" dirty="0"/>
              <a:t>about the training: </a:t>
            </a:r>
            <a:endParaRPr lang="en-US" altLang="en-US" dirty="0" smtClean="0"/>
          </a:p>
          <a:p>
            <a:pPr>
              <a:spcAft>
                <a:spcPts val="612"/>
              </a:spcAft>
            </a:pPr>
            <a:endParaRPr lang="en-US" altLang="en-US" dirty="0"/>
          </a:p>
          <a:p>
            <a:pPr marL="626513" lvl="1" indent="-170867">
              <a:spcAft>
                <a:spcPts val="612"/>
              </a:spcAft>
              <a:buFont typeface="Arial" panose="020B0604020202020204" pitchFamily="34" charset="0"/>
              <a:buChar char="•"/>
            </a:pPr>
            <a:r>
              <a:rPr lang="en-US" altLang="en-US" dirty="0"/>
              <a:t>Explain why </a:t>
            </a:r>
            <a:r>
              <a:rPr lang="en-US" altLang="en-US" dirty="0" err="1"/>
              <a:t>HF</a:t>
            </a:r>
            <a:r>
              <a:rPr lang="en-US" altLang="en-US" dirty="0"/>
              <a:t> interviewing is critical to YFU- YFU needs host families every year (especially new families) </a:t>
            </a:r>
            <a:r>
              <a:rPr lang="en-US" altLang="en-US" dirty="0" smtClean="0"/>
              <a:t>and the </a:t>
            </a:r>
            <a:r>
              <a:rPr lang="en-US" altLang="en-US" dirty="0"/>
              <a:t>vetting process requires an in-person interview. This is a very valuable contribution to YFU. </a:t>
            </a:r>
          </a:p>
          <a:p>
            <a:pPr marL="626513" lvl="1" indent="-170867">
              <a:spcAft>
                <a:spcPts val="612"/>
              </a:spcAft>
              <a:buFont typeface="Arial" panose="020B0604020202020204" pitchFamily="34" charset="0"/>
              <a:buChar char="•"/>
            </a:pPr>
            <a:r>
              <a:rPr lang="en-US" altLang="en-US" dirty="0"/>
              <a:t>Fun task for volunteers, it’s people orientated and it is about building relationships with families</a:t>
            </a:r>
          </a:p>
          <a:p>
            <a:pPr marL="626513" lvl="1" indent="-170867">
              <a:spcAft>
                <a:spcPts val="612"/>
              </a:spcAft>
              <a:buFont typeface="Arial" panose="020B0604020202020204" pitchFamily="34" charset="0"/>
              <a:buChar char="•"/>
            </a:pPr>
            <a:r>
              <a:rPr lang="en-US" altLang="en-US" dirty="0"/>
              <a:t>You get to share your YFU stories (keep it positive)</a:t>
            </a:r>
          </a:p>
          <a:p>
            <a:pPr>
              <a:spcAft>
                <a:spcPts val="612"/>
              </a:spcAft>
            </a:pPr>
            <a:endParaRPr lang="en-US" altLang="en-US" dirty="0"/>
          </a:p>
          <a:p>
            <a:pPr eaLnBrk="1" hangingPunct="1">
              <a:buFontTx/>
              <a:buChar char="•"/>
            </a:pPr>
            <a:endParaRPr lang="en-US" alt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1975C017-6197-4F13-B283-561ABD112F1F}" type="slidenum">
              <a:rPr lang="en-US" smtClean="0"/>
              <a:t>3</a:t>
            </a:fld>
            <a:endParaRPr lang="en-US"/>
          </a:p>
        </p:txBody>
      </p:sp>
    </p:spTree>
    <p:extLst>
      <p:ext uri="{BB962C8B-B14F-4D97-AF65-F5344CB8AC3E}">
        <p14:creationId xmlns:p14="http://schemas.microsoft.com/office/powerpoint/2010/main" val="280305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0D098768-7BAB-4894-BCDD-B0C7CF62CB27}" type="slidenum">
              <a:rPr lang="en-US" altLang="en-US" sz="1200">
                <a:latin typeface="Arial" charset="0"/>
              </a:rPr>
              <a:pPr/>
              <a:t>4</a:t>
            </a:fld>
            <a:endParaRPr lang="en-US" alt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marL="342900" indent="-342900">
              <a:spcAft>
                <a:spcPts val="612"/>
              </a:spcAft>
              <a:buFont typeface="Arial" panose="020B0604020202020204" pitchFamily="34" charset="0"/>
              <a:buAutoNum type="arabicPeriod"/>
            </a:pPr>
            <a:r>
              <a:rPr lang="en-US" altLang="en-US" sz="1300" dirty="0" smtClean="0"/>
              <a:t>Ask </a:t>
            </a:r>
            <a:r>
              <a:rPr lang="en-US" altLang="en-US" sz="1300" dirty="0"/>
              <a:t>a participant to read the objectives, with each objective provide some examples or additional context to make the objective come to life, use the phrase “Volunteers will be able </a:t>
            </a:r>
            <a:r>
              <a:rPr lang="en-US" altLang="en-US" sz="1300" dirty="0" smtClean="0"/>
              <a:t>to”</a:t>
            </a:r>
          </a:p>
          <a:p>
            <a:pPr marL="342900" indent="-342900">
              <a:spcAft>
                <a:spcPts val="612"/>
              </a:spcAft>
              <a:buFont typeface="Arial" panose="020B0604020202020204" pitchFamily="34" charset="0"/>
              <a:buAutoNum type="arabicPeriod"/>
            </a:pPr>
            <a:r>
              <a:rPr lang="en-US" altLang="en-US" sz="1300" dirty="0" smtClean="0"/>
              <a:t>Ask </a:t>
            </a:r>
            <a:r>
              <a:rPr lang="en-US" altLang="en-US" sz="1300" dirty="0"/>
              <a:t>if anyone has any questions about the objectives.</a:t>
            </a:r>
          </a:p>
          <a:p>
            <a:pPr marL="291186" indent="-291186">
              <a:spcAft>
                <a:spcPts val="612"/>
              </a:spcAft>
              <a:buFont typeface="Arial" panose="020B0604020202020204" pitchFamily="34" charset="0"/>
              <a:buChar char="•"/>
            </a:pPr>
            <a:endParaRPr lang="en-US" altLang="en-US" sz="1300" dirty="0"/>
          </a:p>
          <a:p>
            <a:pPr defTabSz="911291">
              <a:spcAft>
                <a:spcPts val="612"/>
              </a:spcAft>
              <a:defRPr/>
            </a:pPr>
            <a:r>
              <a:rPr lang="en-US" dirty="0"/>
              <a:t>Addition </a:t>
            </a:r>
            <a:r>
              <a:rPr lang="en-US" dirty="0" smtClean="0"/>
              <a:t>idea/reminders </a:t>
            </a:r>
            <a:r>
              <a:rPr lang="en-US" dirty="0"/>
              <a:t>to discuss</a:t>
            </a:r>
            <a:r>
              <a:rPr lang="en-US" dirty="0" smtClean="0"/>
              <a:t>: The </a:t>
            </a:r>
            <a:r>
              <a:rPr lang="en-US" dirty="0"/>
              <a:t>host family interview is one of the earliest and best opportunities to begin a relationship with the host family. A good host family interview helps not only with the placement and support of our students; it also helps set realistic host family expectations and encourages host family development and positive change toward incorporating the student as a member of the family. </a:t>
            </a:r>
          </a:p>
        </p:txBody>
      </p:sp>
    </p:spTree>
    <p:extLst>
      <p:ext uri="{BB962C8B-B14F-4D97-AF65-F5344CB8AC3E}">
        <p14:creationId xmlns:p14="http://schemas.microsoft.com/office/powerpoint/2010/main" val="425243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0D098768-7BAB-4894-BCDD-B0C7CF62CB27}" type="slidenum">
              <a:rPr lang="en-US" altLang="en-US" sz="1200">
                <a:latin typeface="Arial" charset="0"/>
              </a:rPr>
              <a:pPr/>
              <a:t>5</a:t>
            </a:fld>
            <a:endParaRPr lang="en-US" altLang="en-US" sz="1200">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a:spcAft>
                <a:spcPts val="612"/>
              </a:spcAft>
            </a:pPr>
            <a:r>
              <a:rPr lang="en-US" altLang="en-US" sz="1300" dirty="0" smtClean="0"/>
              <a:t>Present how the material</a:t>
            </a:r>
            <a:r>
              <a:rPr lang="en-US" altLang="en-US" sz="1300" baseline="0" dirty="0" smtClean="0"/>
              <a:t> will be chunked into thee stages. </a:t>
            </a:r>
          </a:p>
          <a:p>
            <a:pPr>
              <a:spcAft>
                <a:spcPts val="612"/>
              </a:spcAft>
            </a:pPr>
            <a:endParaRPr lang="en-US" altLang="en-US" sz="1300" dirty="0" smtClean="0"/>
          </a:p>
          <a:p>
            <a:pPr marL="285750" indent="-285750">
              <a:spcAft>
                <a:spcPts val="612"/>
              </a:spcAft>
              <a:buFont typeface="Arial" panose="020B0604020202020204" pitchFamily="34" charset="0"/>
              <a:buChar char="•"/>
            </a:pPr>
            <a:r>
              <a:rPr lang="en-US" altLang="en-US" sz="1300" dirty="0" smtClean="0"/>
              <a:t>Before </a:t>
            </a:r>
            <a:r>
              <a:rPr lang="en-US" altLang="en-US" sz="1300" dirty="0"/>
              <a:t>the interview - tasks and activities for preparation</a:t>
            </a:r>
          </a:p>
          <a:p>
            <a:pPr marL="291186" indent="-291186">
              <a:spcAft>
                <a:spcPts val="612"/>
              </a:spcAft>
              <a:buFont typeface="Arial" panose="020B0604020202020204" pitchFamily="34" charset="0"/>
              <a:buChar char="•"/>
            </a:pPr>
            <a:r>
              <a:rPr lang="en-US" altLang="en-US" sz="1300" dirty="0"/>
              <a:t>At the interview - best practices and tips to use during the interview</a:t>
            </a:r>
          </a:p>
          <a:p>
            <a:pPr marL="291186" indent="-291186">
              <a:spcAft>
                <a:spcPts val="612"/>
              </a:spcAft>
              <a:buFont typeface="Arial" panose="020B0604020202020204" pitchFamily="34" charset="0"/>
              <a:buChar char="•"/>
            </a:pPr>
            <a:r>
              <a:rPr lang="en-US" altLang="en-US" sz="1300" dirty="0"/>
              <a:t>Submitting the forms - the process to complete the reports and submit the forms</a:t>
            </a:r>
          </a:p>
          <a:p>
            <a:pPr>
              <a:spcAft>
                <a:spcPts val="612"/>
              </a:spcAft>
            </a:pPr>
            <a:endParaRPr lang="en-US" altLang="en-US" sz="1300" dirty="0"/>
          </a:p>
          <a:p>
            <a:pPr>
              <a:spcAft>
                <a:spcPts val="612"/>
              </a:spcAft>
            </a:pPr>
            <a:r>
              <a:rPr lang="en-US" altLang="en-US" sz="1300" dirty="0"/>
              <a:t>Interview is your first chance to meet the family – try to establish a positive tone for the year.</a:t>
            </a:r>
          </a:p>
          <a:p>
            <a:pPr>
              <a:spcAft>
                <a:spcPts val="612"/>
              </a:spcAft>
            </a:pPr>
            <a:endParaRPr lang="en-US" altLang="en-US" sz="1300" dirty="0"/>
          </a:p>
          <a:p>
            <a:pPr marL="291186" indent="-291186">
              <a:spcAft>
                <a:spcPts val="612"/>
              </a:spcAft>
              <a:buFont typeface="Arial" panose="020B0604020202020204" pitchFamily="34" charset="0"/>
              <a:buChar char="•"/>
            </a:pPr>
            <a:endParaRPr lang="en-US" altLang="en-US" sz="1300" dirty="0"/>
          </a:p>
        </p:txBody>
      </p:sp>
    </p:spTree>
    <p:extLst>
      <p:ext uri="{BB962C8B-B14F-4D97-AF65-F5344CB8AC3E}">
        <p14:creationId xmlns:p14="http://schemas.microsoft.com/office/powerpoint/2010/main" val="54095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542925"/>
            <a:ext cx="4878387" cy="3659188"/>
          </a:xfrm>
        </p:spPr>
      </p:sp>
      <p:sp>
        <p:nvSpPr>
          <p:cNvPr id="3" name="Notes Placeholder 2"/>
          <p:cNvSpPr>
            <a:spLocks noGrp="1"/>
          </p:cNvSpPr>
          <p:nvPr>
            <p:ph type="body" idx="1"/>
          </p:nvPr>
        </p:nvSpPr>
        <p:spPr>
          <a:xfrm>
            <a:off x="748101" y="4493260"/>
            <a:ext cx="6028619" cy="4891907"/>
          </a:xfrm>
        </p:spPr>
        <p:txBody>
          <a:bodyPr/>
          <a:lstStyle/>
          <a:p>
            <a:r>
              <a:rPr lang="en-US" sz="1300" dirty="0" smtClean="0"/>
              <a:t>Step</a:t>
            </a:r>
            <a:r>
              <a:rPr lang="en-US" sz="1300" baseline="0" dirty="0" smtClean="0"/>
              <a:t> 1 Schedule the Interview</a:t>
            </a:r>
          </a:p>
          <a:p>
            <a:endParaRPr lang="en-US" sz="1300" baseline="0" dirty="0" smtClean="0"/>
          </a:p>
          <a:p>
            <a:r>
              <a:rPr lang="en-US" sz="1300" dirty="0" smtClean="0"/>
              <a:t>Go through the</a:t>
            </a:r>
            <a:r>
              <a:rPr lang="en-US" sz="1300" baseline="0" dirty="0" smtClean="0"/>
              <a:t> information using questions to encourage participation. Participants can use use the chat box to share what they know already about this process. See notes below for specific talking points. </a:t>
            </a:r>
          </a:p>
          <a:p>
            <a:endParaRPr lang="en-US" sz="1300" baseline="0" dirty="0" smtClean="0"/>
          </a:p>
          <a:p>
            <a:r>
              <a:rPr lang="en-US" sz="1300" baseline="0" dirty="0" smtClean="0"/>
              <a:t>Ask: What are some of the key steps for scheduling the interview? What do you know about scheduling the interview? What specific regulations </a:t>
            </a:r>
            <a:r>
              <a:rPr lang="en-US" sz="1300" b="1" baseline="0" dirty="0" smtClean="0"/>
              <a:t>(these are bolded below</a:t>
            </a:r>
            <a:r>
              <a:rPr lang="en-US" sz="1300" baseline="0" dirty="0" smtClean="0"/>
              <a:t>) do you need to take into consideration when scheduling the interview? </a:t>
            </a:r>
          </a:p>
          <a:p>
            <a:endParaRPr lang="en-US" sz="1300" baseline="0" dirty="0" smtClean="0"/>
          </a:p>
          <a:p>
            <a:endParaRPr lang="en-US" sz="1300" baseline="0" dirty="0" smtClean="0"/>
          </a:p>
          <a:p>
            <a:endParaRPr lang="en-US" sz="1300" b="1" u="sng" dirty="0"/>
          </a:p>
          <a:p>
            <a:r>
              <a:rPr lang="en-US" sz="1300" b="0" i="1" u="sng" dirty="0"/>
              <a:t>Schedule the </a:t>
            </a:r>
            <a:r>
              <a:rPr lang="en-US" sz="1300" b="0" i="1" u="sng" dirty="0" smtClean="0"/>
              <a:t>Interview</a:t>
            </a:r>
            <a:r>
              <a:rPr lang="en-US" sz="1300" b="0" i="1" u="sng" baseline="0" dirty="0" smtClean="0"/>
              <a:t> notes for trainer:</a:t>
            </a:r>
            <a:r>
              <a:rPr lang="en-US" sz="1300" b="0" i="1" u="sng" dirty="0" smtClean="0"/>
              <a:t> </a:t>
            </a:r>
            <a:endParaRPr lang="en-US" sz="1300" b="0" i="1" u="sng" dirty="0"/>
          </a:p>
          <a:p>
            <a:pPr marL="291186" indent="-291186" defTabSz="931795">
              <a:buFont typeface="Arial" panose="020B0604020202020204" pitchFamily="34" charset="0"/>
              <a:buChar char="•"/>
              <a:defRPr/>
            </a:pPr>
            <a:r>
              <a:rPr lang="en-US" sz="1300" dirty="0"/>
              <a:t>Contact the family to introduce yourself and to schedule the interview</a:t>
            </a:r>
            <a:r>
              <a:rPr lang="en-US" sz="1300" dirty="0" smtClean="0"/>
              <a:t>. Sometimes the FD will start this</a:t>
            </a:r>
            <a:r>
              <a:rPr lang="en-US" sz="1300" baseline="0" dirty="0" smtClean="0"/>
              <a:t> process and connect you to the family via email.</a:t>
            </a:r>
            <a:r>
              <a:rPr lang="en-US" sz="1300" dirty="0" smtClean="0"/>
              <a:t> </a:t>
            </a:r>
            <a:endParaRPr lang="en-US" sz="1300" dirty="0"/>
          </a:p>
          <a:p>
            <a:pPr marL="291186" indent="-291186" defTabSz="931795">
              <a:buFont typeface="Arial" panose="020B0604020202020204" pitchFamily="34" charset="0"/>
              <a:buChar char="•"/>
              <a:defRPr/>
            </a:pPr>
            <a:r>
              <a:rPr lang="en-US" sz="1300" dirty="0"/>
              <a:t>Let </a:t>
            </a:r>
            <a:r>
              <a:rPr lang="en-US" sz="1300" dirty="0" smtClean="0"/>
              <a:t>the</a:t>
            </a:r>
            <a:r>
              <a:rPr lang="en-US" sz="1300" baseline="0" dirty="0" smtClean="0"/>
              <a:t> family</a:t>
            </a:r>
            <a:r>
              <a:rPr lang="en-US" sz="1300" dirty="0" smtClean="0"/>
              <a:t> </a:t>
            </a:r>
            <a:r>
              <a:rPr lang="en-US" sz="1300" dirty="0"/>
              <a:t>know that </a:t>
            </a:r>
            <a:r>
              <a:rPr lang="en-US" altLang="en-US" sz="1300" dirty="0"/>
              <a:t>this is not a quick process.  They need to set aside potentially two hours (depending on the size of their family)</a:t>
            </a:r>
            <a:endParaRPr lang="en-US" sz="1300" b="1" dirty="0">
              <a:solidFill>
                <a:srgbClr val="C00000"/>
              </a:solidFill>
            </a:endParaRPr>
          </a:p>
          <a:p>
            <a:pPr marL="291186" indent="-291186">
              <a:buFont typeface="Arial" panose="020B0604020202020204" pitchFamily="34" charset="0"/>
              <a:buChar char="•"/>
            </a:pPr>
            <a:r>
              <a:rPr lang="en-US" sz="1300" b="1" dirty="0"/>
              <a:t>Stress that all family members (regardless of age) who are in the home for more than 100 days during the year must be present for the interview. </a:t>
            </a:r>
            <a:r>
              <a:rPr lang="en-US" sz="1300" dirty="0" smtClean="0"/>
              <a:t>*</a:t>
            </a:r>
            <a:r>
              <a:rPr lang="en-US" sz="1300" b="1" dirty="0" smtClean="0"/>
              <a:t>If someone</a:t>
            </a:r>
            <a:r>
              <a:rPr lang="en-US" sz="1300" b="1" baseline="0" dirty="0" smtClean="0"/>
              <a:t>, such as a HS student who is living abroad, or a family member who is traveling for work for an extended amount of time cannot be present than that individual needs to send an email to the interviewer explaining why he/she is not present and their intentions in regards to hosting. The volunteer leading the interview then forwards this email to the FD for records keeping.</a:t>
            </a:r>
          </a:p>
          <a:p>
            <a:pPr marL="291186" indent="-291186">
              <a:buFont typeface="Arial" panose="020B0604020202020204" pitchFamily="34" charset="0"/>
              <a:buChar char="•"/>
            </a:pPr>
            <a:r>
              <a:rPr lang="en-US" sz="1300" dirty="0" smtClean="0"/>
              <a:t>Explain </a:t>
            </a:r>
            <a:r>
              <a:rPr lang="en-US" sz="1300" dirty="0"/>
              <a:t>the purpose of the interview- YFU wants to learn more about them and their hosting goals/motivations. YFU also wants to help the family figure out the best student match. </a:t>
            </a:r>
            <a:r>
              <a:rPr lang="en-US" sz="1300" b="1" dirty="0"/>
              <a:t>Lastly, the interview also includes a tour of the home, as mandated by the US Department of State. </a:t>
            </a:r>
            <a:r>
              <a:rPr lang="en-US" sz="1300" dirty="0"/>
              <a:t>Emphasize that this in not about judging, but it’s about safety and security. </a:t>
            </a:r>
          </a:p>
          <a:p>
            <a:pPr marL="291186" indent="-291186">
              <a:buFont typeface="Arial" panose="020B0604020202020204" pitchFamily="34" charset="0"/>
              <a:buChar char="•"/>
            </a:pPr>
            <a:r>
              <a:rPr lang="en-US" sz="1300" dirty="0"/>
              <a:t>Be sure to thank </a:t>
            </a:r>
            <a:r>
              <a:rPr lang="en-US" sz="1300" dirty="0" smtClean="0"/>
              <a:t>the</a:t>
            </a:r>
            <a:r>
              <a:rPr lang="en-US" sz="1300" baseline="0" dirty="0" smtClean="0"/>
              <a:t> family</a:t>
            </a:r>
            <a:r>
              <a:rPr lang="en-US" sz="1300" dirty="0" smtClean="0"/>
              <a:t> </a:t>
            </a:r>
            <a:r>
              <a:rPr lang="en-US" sz="1300" dirty="0"/>
              <a:t>in advance for letting you come by to carry out this activity.</a:t>
            </a:r>
          </a:p>
          <a:p>
            <a:pPr marL="291186" indent="-291186">
              <a:buFont typeface="Arial" panose="020B0604020202020204" pitchFamily="34" charset="0"/>
              <a:buChar char="•"/>
            </a:pPr>
            <a:r>
              <a:rPr lang="en-US" sz="1300" dirty="0"/>
              <a:t>Ask the family what is a good time for them.  Try to meet their schedule needs. </a:t>
            </a:r>
          </a:p>
          <a:p>
            <a:endParaRPr lang="en-US" sz="1300" dirty="0"/>
          </a:p>
          <a:p>
            <a:r>
              <a:rPr lang="en-US" sz="1300" dirty="0"/>
              <a:t>Tips from experts: </a:t>
            </a:r>
          </a:p>
          <a:p>
            <a:pPr marL="291186" indent="-291186" defTabSz="911291">
              <a:buFont typeface="Wingdings" panose="05000000000000000000" pitchFamily="2" charset="2"/>
              <a:buChar char="ü"/>
              <a:defRPr/>
            </a:pPr>
            <a:r>
              <a:rPr lang="en-US" sz="1300" dirty="0"/>
              <a:t>Rather than making all arrangements by email, have a phone call to introduce yourself, build rapport, and talk about the interview process</a:t>
            </a:r>
          </a:p>
          <a:p>
            <a:pPr marL="291186" indent="-291186">
              <a:buFont typeface="Wingdings" panose="05000000000000000000" pitchFamily="2" charset="2"/>
              <a:buChar char="ü"/>
            </a:pPr>
            <a:r>
              <a:rPr lang="en-US" sz="1300" dirty="0"/>
              <a:t>Before you call, you can send an email (or text)  to identify yourself and say that you will be calling.</a:t>
            </a:r>
          </a:p>
          <a:p>
            <a:pPr marL="291186" indent="-291186">
              <a:buFont typeface="Wingdings" panose="05000000000000000000" pitchFamily="2" charset="2"/>
              <a:buChar char="ü"/>
            </a:pPr>
            <a:r>
              <a:rPr lang="en-US" sz="1300" dirty="0"/>
              <a:t>Ask whether email is an effective way to communicate. Or maybe they prefer texting.</a:t>
            </a:r>
          </a:p>
          <a:p>
            <a:pPr marL="291186" indent="-291186">
              <a:buFont typeface="Wingdings" panose="05000000000000000000" pitchFamily="2" charset="2"/>
              <a:buChar char="ü"/>
            </a:pPr>
            <a:r>
              <a:rPr lang="en-US" sz="1300" dirty="0"/>
              <a:t>Pay attention to how the family communicates with you- do they get back to you quickly? Are they friendly and happy that you are reaching out to them. Do they only use email or texting?  If something about their communication style bothers you (for example, they don’t respond to messages within a reasonable time-frame, or they never respond) note this. This is important as YFU often needs to contact families. </a:t>
            </a:r>
          </a:p>
        </p:txBody>
      </p:sp>
      <p:sp>
        <p:nvSpPr>
          <p:cNvPr id="4" name="Slide Number Placeholder 3"/>
          <p:cNvSpPr>
            <a:spLocks noGrp="1"/>
          </p:cNvSpPr>
          <p:nvPr>
            <p:ph type="sldNum" sz="quarter" idx="10"/>
          </p:nvPr>
        </p:nvSpPr>
        <p:spPr/>
        <p:txBody>
          <a:bodyPr/>
          <a:lstStyle/>
          <a:p>
            <a:fld id="{0AFE4B9F-C381-4A27-96BD-A45691AD7A29}" type="slidenum">
              <a:rPr lang="en-US" altLang="en-US" smtClean="0"/>
              <a:pPr/>
              <a:t>6</a:t>
            </a:fld>
            <a:endParaRPr lang="en-US" altLang="en-US"/>
          </a:p>
        </p:txBody>
      </p:sp>
    </p:spTree>
    <p:extLst>
      <p:ext uri="{BB962C8B-B14F-4D97-AF65-F5344CB8AC3E}">
        <p14:creationId xmlns:p14="http://schemas.microsoft.com/office/powerpoint/2010/main" val="63456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F8CE2B8A-59E6-40AE-9656-DB6EDEBD3146}" type="slidenum">
              <a:rPr lang="en-US" altLang="en-US" sz="1200">
                <a:latin typeface="Arial" charset="0"/>
              </a:rPr>
              <a:pPr/>
              <a:t>7</a:t>
            </a:fld>
            <a:endParaRPr lang="en-US" alt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a:defRPr/>
            </a:pPr>
            <a:r>
              <a:rPr lang="en-US" dirty="0" smtClean="0"/>
              <a:t>STEP </a:t>
            </a:r>
            <a:r>
              <a:rPr lang="en-US" dirty="0"/>
              <a:t>2 </a:t>
            </a:r>
            <a:endParaRPr lang="en-US" dirty="0" smtClean="0"/>
          </a:p>
          <a:p>
            <a:pPr marL="0" indent="0">
              <a:buFont typeface="Wingdings" panose="05000000000000000000" pitchFamily="2" charset="2"/>
              <a:buNone/>
              <a:defRPr/>
            </a:pPr>
            <a:r>
              <a:rPr lang="en-US" dirty="0" smtClean="0">
                <a:cs typeface="Calibri"/>
              </a:rPr>
              <a:t>1. Ask </a:t>
            </a:r>
            <a:r>
              <a:rPr lang="en-US" dirty="0">
                <a:cs typeface="Calibri"/>
              </a:rPr>
              <a:t>participants </a:t>
            </a:r>
            <a:r>
              <a:rPr lang="en-US" dirty="0" smtClean="0">
                <a:cs typeface="Calibri"/>
              </a:rPr>
              <a:t>why</a:t>
            </a:r>
            <a:r>
              <a:rPr lang="en-US" baseline="0" dirty="0" smtClean="0">
                <a:cs typeface="Calibri"/>
              </a:rPr>
              <a:t> reading the host family application </a:t>
            </a:r>
            <a:r>
              <a:rPr lang="en-US" dirty="0" smtClean="0">
                <a:cs typeface="Calibri"/>
              </a:rPr>
              <a:t>is </a:t>
            </a:r>
            <a:r>
              <a:rPr lang="en-US" dirty="0">
                <a:cs typeface="Calibri"/>
              </a:rPr>
              <a:t>an important preparation step.</a:t>
            </a:r>
            <a:endParaRPr lang="en-US" dirty="0"/>
          </a:p>
          <a:p>
            <a:pPr marL="284778" indent="-284778">
              <a:buFont typeface="Wingdings" panose="05000000000000000000" pitchFamily="2" charset="2"/>
              <a:buChar char="Ø"/>
              <a:defRPr/>
            </a:pPr>
            <a:endParaRPr lang="en-US" dirty="0">
              <a:cs typeface="Calibri"/>
            </a:endParaRPr>
          </a:p>
          <a:p>
            <a:pPr marL="0" indent="0">
              <a:buFont typeface="Wingdings" panose="05000000000000000000" pitchFamily="2" charset="2"/>
              <a:buNone/>
              <a:defRPr/>
            </a:pPr>
            <a:r>
              <a:rPr lang="en-US" i="1" u="sng" dirty="0" smtClean="0">
                <a:cs typeface="Calibri"/>
              </a:rPr>
              <a:t>Reading the application notes for trainer</a:t>
            </a:r>
            <a:r>
              <a:rPr lang="en-US" u="sng" dirty="0" smtClean="0">
                <a:cs typeface="Calibri"/>
              </a:rPr>
              <a:t>: </a:t>
            </a:r>
          </a:p>
          <a:p>
            <a:pPr marL="0" indent="0">
              <a:buFont typeface="Wingdings" panose="05000000000000000000" pitchFamily="2" charset="2"/>
              <a:buNone/>
              <a:defRPr/>
            </a:pPr>
            <a:r>
              <a:rPr lang="en-US" dirty="0" smtClean="0">
                <a:cs typeface="Calibri"/>
              </a:rPr>
              <a:t>By </a:t>
            </a:r>
            <a:r>
              <a:rPr lang="en-US" dirty="0">
                <a:cs typeface="Calibri"/>
              </a:rPr>
              <a:t>reading the HF application, you will get to know the family better and will have a more meaningful interview. Get to know their names and the ages and grades of the children. YFU is all about relationships and the interview is the first step. By being very familiar with the family application, you will be able to ask questions more naturally and will build the YFU connection.  For example: Christine, Mom 37, profession: engineer.  Christine, I read that you are engineer, do you find yourself helping with a lot of math and science homework with the kids? Tell me about your evening time after school and work?</a:t>
            </a:r>
          </a:p>
          <a:p>
            <a:pPr marL="0" indent="0">
              <a:buFont typeface="Wingdings" panose="05000000000000000000" pitchFamily="2" charset="2"/>
              <a:buNone/>
            </a:pPr>
            <a:endParaRPr lang="en-US" sz="1300" dirty="0"/>
          </a:p>
          <a:p>
            <a:pPr marL="0" indent="0">
              <a:buFont typeface="Wingdings" panose="05000000000000000000" pitchFamily="2" charset="2"/>
              <a:buNone/>
            </a:pPr>
            <a:r>
              <a:rPr lang="en-US" sz="1300" dirty="0" smtClean="0"/>
              <a:t>2.</a:t>
            </a:r>
            <a:r>
              <a:rPr lang="en-US" sz="1300" baseline="0" dirty="0" smtClean="0"/>
              <a:t> </a:t>
            </a:r>
            <a:r>
              <a:rPr lang="en-US" dirty="0" smtClean="0"/>
              <a:t>Explain </a:t>
            </a:r>
            <a:r>
              <a:rPr lang="en-US" dirty="0"/>
              <a:t>the steps of accessing and submitting forms</a:t>
            </a:r>
            <a:r>
              <a:rPr lang="en-US" dirty="0">
                <a:cs typeface="Calibri"/>
              </a:rPr>
              <a:t>.  </a:t>
            </a:r>
            <a:r>
              <a:rPr lang="en-US" i="1" dirty="0"/>
              <a:t>Note to facilitator- </a:t>
            </a:r>
            <a:r>
              <a:rPr lang="en-US" i="0" dirty="0"/>
              <a:t>it is best to show them “live”. Click through </a:t>
            </a:r>
            <a:r>
              <a:rPr lang="en-US" i="0" dirty="0" smtClean="0"/>
              <a:t>the next three </a:t>
            </a:r>
            <a:r>
              <a:rPr lang="en-US" i="0" dirty="0"/>
              <a:t>slides quickly and then bring up the interface and show them exactly how to do this.</a:t>
            </a:r>
            <a:endParaRPr lang="en-US" i="0" baseline="0" dirty="0">
              <a:cs typeface="Calibri"/>
            </a:endParaRPr>
          </a:p>
          <a:p>
            <a:endParaRPr lang="en-US" sz="1300" dirty="0"/>
          </a:p>
          <a:p>
            <a:pPr marL="1618">
              <a:lnSpc>
                <a:spcPct val="90000"/>
              </a:lnSpc>
              <a:spcBef>
                <a:spcPct val="0"/>
              </a:spcBef>
              <a:spcAft>
                <a:spcPts val="612"/>
              </a:spcAft>
              <a:buClr>
                <a:schemeClr val="tx1"/>
              </a:buClr>
              <a:buSzPct val="75000"/>
            </a:pPr>
            <a:r>
              <a:rPr lang="en-US" altLang="en-US" sz="1300" b="0" dirty="0"/>
              <a:t>To access the HF application</a:t>
            </a:r>
            <a:r>
              <a:rPr lang="en-US" altLang="en-US" sz="1300" dirty="0"/>
              <a:t>, go to your home page on my.yfu.org     </a:t>
            </a:r>
          </a:p>
          <a:p>
            <a:pPr marL="292804" indent="-291186">
              <a:lnSpc>
                <a:spcPct val="90000"/>
              </a:lnSpc>
              <a:spcBef>
                <a:spcPct val="0"/>
              </a:spcBef>
              <a:spcAft>
                <a:spcPts val="612"/>
              </a:spcAft>
              <a:buClr>
                <a:schemeClr val="tx1"/>
              </a:buClr>
              <a:buSzPct val="75000"/>
              <a:buFont typeface="Arial" panose="020B0604020202020204" pitchFamily="34" charset="0"/>
              <a:buChar char="•"/>
            </a:pPr>
            <a:r>
              <a:rPr lang="en-US" altLang="en-US" sz="1300" dirty="0"/>
              <a:t>Click on </a:t>
            </a:r>
            <a:r>
              <a:rPr lang="en-US" altLang="en-US" sz="1300" i="1" dirty="0"/>
              <a:t>Other</a:t>
            </a:r>
            <a:r>
              <a:rPr lang="en-US" altLang="en-US" sz="1300" dirty="0"/>
              <a:t>; click on </a:t>
            </a:r>
            <a:r>
              <a:rPr lang="en-US" altLang="en-US" sz="1300" i="1" dirty="0"/>
              <a:t>Host Family Interface </a:t>
            </a:r>
            <a:endParaRPr lang="en-US" altLang="en-US" sz="1300" i="1" dirty="0" smtClean="0"/>
          </a:p>
          <a:p>
            <a:pPr marL="1618" indent="0">
              <a:lnSpc>
                <a:spcPct val="90000"/>
              </a:lnSpc>
              <a:spcBef>
                <a:spcPct val="0"/>
              </a:spcBef>
              <a:spcAft>
                <a:spcPts val="612"/>
              </a:spcAft>
              <a:buClr>
                <a:schemeClr val="tx1"/>
              </a:buClr>
              <a:buSzPct val="75000"/>
              <a:buFont typeface="Arial" panose="020B0604020202020204" pitchFamily="34" charset="0"/>
              <a:buNone/>
            </a:pPr>
            <a:endParaRPr lang="en-US" altLang="en-US" sz="1300" i="1" dirty="0" smtClean="0"/>
          </a:p>
          <a:p>
            <a:pPr marL="1618" indent="0">
              <a:lnSpc>
                <a:spcPct val="90000"/>
              </a:lnSpc>
              <a:spcBef>
                <a:spcPct val="0"/>
              </a:spcBef>
              <a:spcAft>
                <a:spcPts val="612"/>
              </a:spcAft>
              <a:buClr>
                <a:schemeClr val="tx1"/>
              </a:buClr>
              <a:buSzPct val="75000"/>
              <a:buFont typeface="Arial" panose="020B0604020202020204" pitchFamily="34" charset="0"/>
              <a:buNone/>
            </a:pPr>
            <a:r>
              <a:rPr lang="en-US" altLang="en-US" sz="1300" i="1" dirty="0" smtClean="0"/>
              <a:t>3. If this HF</a:t>
            </a:r>
            <a:r>
              <a:rPr lang="en-US" altLang="en-US" sz="1300" i="1" baseline="0" dirty="0" smtClean="0"/>
              <a:t> has hosted many times with YFU, the interview should take less time. </a:t>
            </a:r>
            <a:endParaRPr lang="en-US" altLang="en-US" sz="1300" i="1" dirty="0"/>
          </a:p>
          <a:p>
            <a:pPr marL="292804" indent="-291186">
              <a:lnSpc>
                <a:spcPct val="90000"/>
              </a:lnSpc>
              <a:spcBef>
                <a:spcPct val="0"/>
              </a:spcBef>
              <a:spcAft>
                <a:spcPts val="612"/>
              </a:spcAft>
              <a:buClr>
                <a:schemeClr val="tx1"/>
              </a:buClr>
              <a:buSzPct val="75000"/>
              <a:buFont typeface="Arial" panose="020B0604020202020204" pitchFamily="34" charset="0"/>
              <a:buChar char="•"/>
            </a:pPr>
            <a:endParaRPr lang="en-US" altLang="en-US" sz="1300" i="1" dirty="0"/>
          </a:p>
        </p:txBody>
      </p:sp>
    </p:spTree>
    <p:extLst>
      <p:ext uri="{BB962C8B-B14F-4D97-AF65-F5344CB8AC3E}">
        <p14:creationId xmlns:p14="http://schemas.microsoft.com/office/powerpoint/2010/main" val="77850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85180">
              <a:defRPr sz="2500">
                <a:solidFill>
                  <a:schemeClr val="tx1"/>
                </a:solidFill>
                <a:latin typeface="Times New Roman" charset="0"/>
                <a:cs typeface="Arial" charset="0"/>
              </a:defRPr>
            </a:lvl1pPr>
            <a:lvl2pPr marL="757083" indent="-291186" defTabSz="985180">
              <a:defRPr sz="2500">
                <a:solidFill>
                  <a:schemeClr val="tx1"/>
                </a:solidFill>
                <a:latin typeface="Times New Roman" charset="0"/>
                <a:cs typeface="Arial" charset="0"/>
              </a:defRPr>
            </a:lvl2pPr>
            <a:lvl3pPr marL="1164744" indent="-232949" defTabSz="985180">
              <a:defRPr sz="2500">
                <a:solidFill>
                  <a:schemeClr val="tx1"/>
                </a:solidFill>
                <a:latin typeface="Times New Roman" charset="0"/>
                <a:cs typeface="Arial" charset="0"/>
              </a:defRPr>
            </a:lvl3pPr>
            <a:lvl4pPr marL="1630642" indent="-232949" defTabSz="985180">
              <a:defRPr sz="2500">
                <a:solidFill>
                  <a:schemeClr val="tx1"/>
                </a:solidFill>
                <a:latin typeface="Times New Roman" charset="0"/>
                <a:cs typeface="Arial" charset="0"/>
              </a:defRPr>
            </a:lvl4pPr>
            <a:lvl5pPr marL="2096539" indent="-232949" defTabSz="985180">
              <a:defRPr sz="2500">
                <a:solidFill>
                  <a:schemeClr val="tx1"/>
                </a:solidFill>
                <a:latin typeface="Times New Roman" charset="0"/>
                <a:cs typeface="Arial" charset="0"/>
              </a:defRPr>
            </a:lvl5pPr>
            <a:lvl6pPr marL="2562437" indent="-232949" defTabSz="985180" eaLnBrk="0" fontAlgn="base" hangingPunct="0">
              <a:spcBef>
                <a:spcPct val="0"/>
              </a:spcBef>
              <a:spcAft>
                <a:spcPct val="0"/>
              </a:spcAft>
              <a:defRPr sz="2500">
                <a:solidFill>
                  <a:schemeClr val="tx1"/>
                </a:solidFill>
                <a:latin typeface="Times New Roman" charset="0"/>
                <a:cs typeface="Arial" charset="0"/>
              </a:defRPr>
            </a:lvl6pPr>
            <a:lvl7pPr marL="3028335" indent="-232949" defTabSz="985180" eaLnBrk="0" fontAlgn="base" hangingPunct="0">
              <a:spcBef>
                <a:spcPct val="0"/>
              </a:spcBef>
              <a:spcAft>
                <a:spcPct val="0"/>
              </a:spcAft>
              <a:defRPr sz="2500">
                <a:solidFill>
                  <a:schemeClr val="tx1"/>
                </a:solidFill>
                <a:latin typeface="Times New Roman" charset="0"/>
                <a:cs typeface="Arial" charset="0"/>
              </a:defRPr>
            </a:lvl7pPr>
            <a:lvl8pPr marL="3494232" indent="-232949" defTabSz="985180" eaLnBrk="0" fontAlgn="base" hangingPunct="0">
              <a:spcBef>
                <a:spcPct val="0"/>
              </a:spcBef>
              <a:spcAft>
                <a:spcPct val="0"/>
              </a:spcAft>
              <a:defRPr sz="2500">
                <a:solidFill>
                  <a:schemeClr val="tx1"/>
                </a:solidFill>
                <a:latin typeface="Times New Roman" charset="0"/>
                <a:cs typeface="Arial" charset="0"/>
              </a:defRPr>
            </a:lvl8pPr>
            <a:lvl9pPr marL="3960130" indent="-232949" defTabSz="985180" eaLnBrk="0" fontAlgn="base" hangingPunct="0">
              <a:spcBef>
                <a:spcPct val="0"/>
              </a:spcBef>
              <a:spcAft>
                <a:spcPct val="0"/>
              </a:spcAft>
              <a:defRPr sz="2500">
                <a:solidFill>
                  <a:schemeClr val="tx1"/>
                </a:solidFill>
                <a:latin typeface="Times New Roman" charset="0"/>
                <a:cs typeface="Arial" charset="0"/>
              </a:defRPr>
            </a:lvl9pPr>
          </a:lstStyle>
          <a:p>
            <a:fld id="{F8CE2B8A-59E6-40AE-9656-DB6EDEBD3146}" type="slidenum">
              <a:rPr lang="en-US" altLang="en-US" sz="1200">
                <a:latin typeface="Arial" charset="0"/>
              </a:rPr>
              <a:pPr/>
              <a:t>8</a:t>
            </a:fld>
            <a:endParaRPr lang="en-US" alt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marL="0" lvl="1" defTabSz="931795" eaLnBrk="0" fontAlgn="base" hangingPunct="0">
              <a:lnSpc>
                <a:spcPct val="110000"/>
              </a:lnSpc>
              <a:spcAft>
                <a:spcPts val="612"/>
              </a:spcAft>
              <a:buClr>
                <a:schemeClr val="tx1"/>
              </a:buClr>
              <a:buSzPct val="75000"/>
              <a:defRPr/>
            </a:pPr>
            <a:r>
              <a:rPr lang="en-US" altLang="en-US" sz="1300" dirty="0"/>
              <a:t>Trainer- go through these slides </a:t>
            </a:r>
            <a:r>
              <a:rPr lang="en-US" altLang="en-US" sz="1300" dirty="0" smtClean="0"/>
              <a:t>quickly and</a:t>
            </a:r>
            <a:r>
              <a:rPr lang="en-US" altLang="en-US" sz="1300" baseline="0" dirty="0" smtClean="0"/>
              <a:t> then open </a:t>
            </a:r>
            <a:r>
              <a:rPr lang="en-US" altLang="en-US" sz="1300" dirty="0" smtClean="0"/>
              <a:t>the </a:t>
            </a:r>
            <a:r>
              <a:rPr lang="en-US" altLang="en-US" sz="1300" dirty="0" err="1"/>
              <a:t>HFI</a:t>
            </a:r>
            <a:r>
              <a:rPr lang="en-US" altLang="en-US" sz="1300" dirty="0"/>
              <a:t> and show participants in “real time” </a:t>
            </a:r>
          </a:p>
          <a:p>
            <a:pPr marL="0" lvl="1" defTabSz="931795" eaLnBrk="0" fontAlgn="base" hangingPunct="0">
              <a:lnSpc>
                <a:spcPct val="110000"/>
              </a:lnSpc>
              <a:spcAft>
                <a:spcPts val="612"/>
              </a:spcAft>
              <a:buClr>
                <a:schemeClr val="tx1"/>
              </a:buClr>
              <a:buSzPct val="75000"/>
              <a:defRPr/>
            </a:pPr>
            <a:endParaRPr lang="en-US" altLang="en-US" sz="1300" dirty="0" smtClean="0"/>
          </a:p>
          <a:p>
            <a:pPr marL="0" lvl="1" defTabSz="931795" eaLnBrk="0" fontAlgn="base" hangingPunct="0">
              <a:lnSpc>
                <a:spcPct val="110000"/>
              </a:lnSpc>
              <a:spcAft>
                <a:spcPts val="612"/>
              </a:spcAft>
              <a:buClr>
                <a:schemeClr val="tx1"/>
              </a:buClr>
              <a:buSzPct val="75000"/>
              <a:defRPr/>
            </a:pPr>
            <a:endParaRPr lang="en-US" altLang="en-US" sz="1300" dirty="0"/>
          </a:p>
          <a:p>
            <a:pPr marL="0" lvl="1" indent="0" defTabSz="931795" eaLnBrk="0" fontAlgn="base" hangingPunct="0">
              <a:lnSpc>
                <a:spcPct val="110000"/>
              </a:lnSpc>
              <a:spcAft>
                <a:spcPts val="612"/>
              </a:spcAft>
              <a:buClr>
                <a:schemeClr val="tx1"/>
              </a:buClr>
              <a:buSzPct val="75000"/>
              <a:buFont typeface="Arial" panose="020B0604020202020204" pitchFamily="34" charset="0"/>
              <a:buNone/>
              <a:defRPr/>
            </a:pPr>
            <a:r>
              <a:rPr lang="en-US" altLang="en-US" sz="1300" b="0" i="1" dirty="0"/>
              <a:t>Highlight</a:t>
            </a:r>
            <a:r>
              <a:rPr lang="en-US" altLang="en-US" sz="1300" b="0" dirty="0"/>
              <a:t> </a:t>
            </a:r>
            <a:r>
              <a:rPr lang="en-US" altLang="en-US" sz="1300" dirty="0"/>
              <a:t>the name of the family that you are interviewing; then click on </a:t>
            </a:r>
            <a:r>
              <a:rPr lang="en-US" altLang="en-US" sz="1300" i="1" dirty="0"/>
              <a:t>Application Menu</a:t>
            </a:r>
            <a:r>
              <a:rPr lang="en-US" altLang="en-US" sz="1300" dirty="0"/>
              <a:t>. (The program will prompt you to  highlight the name if you do not complete this step.)</a:t>
            </a:r>
          </a:p>
          <a:p>
            <a:pPr marL="0" lvl="1" indent="0" defTabSz="931795" eaLnBrk="0" fontAlgn="base" hangingPunct="0">
              <a:lnSpc>
                <a:spcPct val="110000"/>
              </a:lnSpc>
              <a:spcAft>
                <a:spcPts val="612"/>
              </a:spcAft>
              <a:buClr>
                <a:schemeClr val="tx1"/>
              </a:buClr>
              <a:buSzPct val="75000"/>
              <a:buFont typeface="Arial" panose="020B0604020202020204" pitchFamily="34" charset="0"/>
              <a:buNone/>
              <a:defRPr/>
            </a:pPr>
            <a:r>
              <a:rPr lang="en-US" altLang="en-US" sz="1300" dirty="0"/>
              <a:t>Click on </a:t>
            </a:r>
            <a:r>
              <a:rPr lang="en-US" altLang="en-US" sz="1300" i="1" dirty="0"/>
              <a:t>Download PDF App </a:t>
            </a:r>
            <a:r>
              <a:rPr lang="en-US" altLang="en-US" sz="1300" dirty="0"/>
              <a:t>for the family’s application.</a:t>
            </a:r>
          </a:p>
          <a:p>
            <a:pPr marL="291186" lvl="1" indent="-291186" defTabSz="931795" eaLnBrk="0" fontAlgn="base" hangingPunct="0">
              <a:lnSpc>
                <a:spcPct val="110000"/>
              </a:lnSpc>
              <a:spcAft>
                <a:spcPts val="612"/>
              </a:spcAft>
              <a:buClr>
                <a:schemeClr val="tx1"/>
              </a:buClr>
              <a:buSzPct val="75000"/>
              <a:buFont typeface="Arial" panose="020B0604020202020204" pitchFamily="34" charset="0"/>
              <a:buChar char="•"/>
              <a:defRPr/>
            </a:pPr>
            <a:endParaRPr lang="en-US" altLang="en-US" sz="1300" dirty="0"/>
          </a:p>
          <a:p>
            <a:pPr marL="0" lvl="1" indent="0" defTabSz="931795" eaLnBrk="0" fontAlgn="base" hangingPunct="0">
              <a:lnSpc>
                <a:spcPct val="110000"/>
              </a:lnSpc>
              <a:spcAft>
                <a:spcPts val="612"/>
              </a:spcAft>
              <a:buClr>
                <a:schemeClr val="tx1"/>
              </a:buClr>
              <a:buSzPct val="75000"/>
              <a:buFont typeface="Arial" panose="020B0604020202020204" pitchFamily="34" charset="0"/>
              <a:buNone/>
              <a:defRPr/>
            </a:pPr>
            <a:r>
              <a:rPr lang="en-US" altLang="en-US" sz="1300" b="1" dirty="0"/>
              <a:t>Read your host family’s application </a:t>
            </a:r>
            <a:r>
              <a:rPr lang="en-US" altLang="en-US" sz="1300" dirty="0"/>
              <a:t>– It took them a long time to complete the application - they will appreciate that you’ve taken the time to read through it and get to know them.</a:t>
            </a:r>
          </a:p>
          <a:p>
            <a:pPr marL="0" lvl="1" indent="0" defTabSz="931795" eaLnBrk="0" fontAlgn="base" hangingPunct="0">
              <a:lnSpc>
                <a:spcPct val="110000"/>
              </a:lnSpc>
              <a:spcAft>
                <a:spcPts val="612"/>
              </a:spcAft>
              <a:buClr>
                <a:schemeClr val="tx1"/>
              </a:buClr>
              <a:buSzPct val="75000"/>
              <a:buFont typeface="Arial" panose="020B0604020202020204" pitchFamily="34" charset="0"/>
              <a:buNone/>
              <a:defRPr/>
            </a:pPr>
            <a:r>
              <a:rPr lang="en-US" altLang="en-US" sz="1300" dirty="0"/>
              <a:t>It will familiarize you with the family members and give a sense of the household. P</a:t>
            </a:r>
            <a:r>
              <a:rPr lang="en-US" sz="1300" dirty="0"/>
              <a:t>ay special attention to what the family reports that they </a:t>
            </a:r>
            <a:r>
              <a:rPr lang="en-US" sz="1300" u="sng" dirty="0"/>
              <a:t>do together </a:t>
            </a:r>
            <a:r>
              <a:rPr lang="en-US" sz="1300" dirty="0"/>
              <a:t>and what type of </a:t>
            </a:r>
            <a:r>
              <a:rPr lang="en-US" sz="1300" u="sng" dirty="0"/>
              <a:t>community involvement </a:t>
            </a:r>
            <a:r>
              <a:rPr lang="en-US" sz="1300" dirty="0"/>
              <a:t>they have. This will give you an idea of what their family life is like and their engagement in the community. </a:t>
            </a:r>
            <a:endParaRPr lang="en-US" altLang="en-US" sz="1300" dirty="0"/>
          </a:p>
          <a:p>
            <a:pPr marL="0" lvl="1" indent="0" defTabSz="931795" eaLnBrk="0" fontAlgn="base" hangingPunct="0">
              <a:lnSpc>
                <a:spcPct val="110000"/>
              </a:lnSpc>
              <a:spcAft>
                <a:spcPts val="612"/>
              </a:spcAft>
              <a:buClr>
                <a:schemeClr val="tx1"/>
              </a:buClr>
              <a:buSzPct val="75000"/>
              <a:buFont typeface="Arial" panose="020B0604020202020204" pitchFamily="34" charset="0"/>
              <a:buNone/>
              <a:defRPr/>
            </a:pPr>
            <a:r>
              <a:rPr lang="en-US" altLang="en-US" sz="1300" dirty="0"/>
              <a:t>It provides areas where you might want to learn more information.</a:t>
            </a:r>
          </a:p>
          <a:p>
            <a:pPr marL="0" lvl="1" defTabSz="931795" eaLnBrk="0" fontAlgn="base" hangingPunct="0">
              <a:lnSpc>
                <a:spcPct val="110000"/>
              </a:lnSpc>
              <a:spcAft>
                <a:spcPts val="612"/>
              </a:spcAft>
              <a:buClr>
                <a:schemeClr val="tx1"/>
              </a:buClr>
              <a:buSzPct val="75000"/>
              <a:defRPr/>
            </a:pPr>
            <a:endParaRPr lang="en-US" altLang="en-US" sz="1300" dirty="0"/>
          </a:p>
          <a:p>
            <a:pPr marL="291186" lvl="1" indent="-291186" defTabSz="931795" eaLnBrk="0" fontAlgn="base" hangingPunct="0">
              <a:lnSpc>
                <a:spcPct val="110000"/>
              </a:lnSpc>
              <a:spcAft>
                <a:spcPts val="612"/>
              </a:spcAft>
              <a:buClr>
                <a:schemeClr val="tx1"/>
              </a:buClr>
              <a:buSzPct val="75000"/>
              <a:buFont typeface="Wingdings" panose="05000000000000000000" pitchFamily="2" charset="2"/>
              <a:buChar char="ü"/>
              <a:defRPr/>
            </a:pPr>
            <a:r>
              <a:rPr lang="en-US" altLang="en-US" sz="1300" dirty="0"/>
              <a:t>You will receive a handout with step-by-step instructions.</a:t>
            </a:r>
          </a:p>
          <a:p>
            <a:pPr marL="0" lvl="1" defTabSz="931795" eaLnBrk="0" fontAlgn="base" hangingPunct="0">
              <a:lnSpc>
                <a:spcPct val="110000"/>
              </a:lnSpc>
              <a:spcAft>
                <a:spcPts val="612"/>
              </a:spcAft>
              <a:buClr>
                <a:schemeClr val="tx1"/>
              </a:buClr>
              <a:buSzPct val="75000"/>
              <a:defRPr/>
            </a:pPr>
            <a:r>
              <a:rPr lang="en-US" altLang="en-US" sz="1300" dirty="0"/>
              <a:t>ick on family name to highlight. It will show in yellow.</a:t>
            </a:r>
          </a:p>
        </p:txBody>
      </p:sp>
    </p:spTree>
    <p:extLst>
      <p:ext uri="{BB962C8B-B14F-4D97-AF65-F5344CB8AC3E}">
        <p14:creationId xmlns:p14="http://schemas.microsoft.com/office/powerpoint/2010/main" val="231122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95">
              <a:lnSpc>
                <a:spcPct val="110000"/>
              </a:lnSpc>
              <a:spcAft>
                <a:spcPts val="612"/>
              </a:spcAft>
              <a:buClr>
                <a:schemeClr val="tx1"/>
              </a:buClr>
              <a:buSzPct val="75000"/>
              <a:defRPr/>
            </a:pPr>
            <a:r>
              <a:rPr lang="en-US" dirty="0"/>
              <a:t>You can also check to</a:t>
            </a:r>
            <a:r>
              <a:rPr lang="en-US" baseline="0" dirty="0"/>
              <a:t> see how far along the family is in the process.</a:t>
            </a:r>
            <a:r>
              <a:rPr lang="en-US" dirty="0">
                <a:cs typeface="Calibri"/>
              </a:rPr>
              <a:t> Ask participants why this is a good idea.</a:t>
            </a:r>
            <a:endParaRPr lang="en-US" dirty="0"/>
          </a:p>
          <a:p>
            <a:pPr>
              <a:lnSpc>
                <a:spcPct val="110000"/>
              </a:lnSpc>
              <a:spcAft>
                <a:spcPts val="612"/>
              </a:spcAft>
              <a:buClr>
                <a:schemeClr val="tx1"/>
              </a:buClr>
              <a:buSzPct val="75000"/>
              <a:defRPr/>
            </a:pPr>
            <a:endParaRPr lang="en-US" sz="1300" i="1" dirty="0">
              <a:latin typeface="Arial" panose="020B0604020202020204" pitchFamily="34" charset="0"/>
              <a:cs typeface="Arial" panose="020B0604020202020204" pitchFamily="34" charset="0"/>
            </a:endParaRPr>
          </a:p>
          <a:p>
            <a:pPr>
              <a:lnSpc>
                <a:spcPct val="110000"/>
              </a:lnSpc>
              <a:spcAft>
                <a:spcPts val="612"/>
              </a:spcAft>
              <a:buClr>
                <a:schemeClr val="tx1"/>
              </a:buClr>
              <a:buSzPct val="75000"/>
              <a:defRPr/>
            </a:pPr>
            <a:endParaRPr lang="en-US" sz="1300" dirty="0">
              <a:latin typeface="Arial" panose="020B0604020202020204" pitchFamily="34" charset="0"/>
              <a:cs typeface="Arial" panose="020B0604020202020204" pitchFamily="34" charset="0"/>
            </a:endParaRPr>
          </a:p>
          <a:p>
            <a:pPr marL="174712" indent="-174712">
              <a:lnSpc>
                <a:spcPct val="110000"/>
              </a:lnSpc>
              <a:spcAft>
                <a:spcPts val="612"/>
              </a:spcAft>
              <a:buClr>
                <a:schemeClr val="tx1"/>
              </a:buClr>
              <a:buSzPct val="75000"/>
              <a:buFont typeface="Wingdings" panose="05000000000000000000" pitchFamily="2" charset="2"/>
              <a:buChar char="§"/>
              <a:defRPr/>
            </a:pPr>
            <a:r>
              <a:rPr lang="en-US" sz="1300" dirty="0">
                <a:latin typeface="Arial" panose="020B0604020202020204" pitchFamily="34" charset="0"/>
                <a:cs typeface="Arial" panose="020B0604020202020204" pitchFamily="34" charset="0"/>
              </a:rPr>
              <a:t>You can look at the different tabs to see what the family has completed </a:t>
            </a:r>
          </a:p>
          <a:p>
            <a:pPr marL="174712" indent="-174712">
              <a:lnSpc>
                <a:spcPct val="110000"/>
              </a:lnSpc>
              <a:spcAft>
                <a:spcPts val="612"/>
              </a:spcAft>
              <a:buClr>
                <a:schemeClr val="tx1"/>
              </a:buClr>
              <a:buSzPct val="75000"/>
              <a:buFont typeface="Wingdings" panose="05000000000000000000" pitchFamily="2" charset="2"/>
              <a:buChar char="§"/>
              <a:defRPr/>
            </a:pPr>
            <a:r>
              <a:rPr lang="en-US" sz="1300" dirty="0">
                <a:latin typeface="Arial" panose="020B0604020202020204" pitchFamily="34" charset="0"/>
                <a:cs typeface="Arial" panose="020B0604020202020204" pitchFamily="34" charset="0"/>
              </a:rPr>
              <a:t>Identify missing requirements and ask the regional office if they have already been submitted. (Host Family Agreement, References, Criminal Background Check, photos of the home) [Volunteers cannot see the Criminal Background check]</a:t>
            </a:r>
          </a:p>
          <a:p>
            <a:pPr marL="174712" indent="-174712">
              <a:lnSpc>
                <a:spcPct val="110000"/>
              </a:lnSpc>
              <a:spcAft>
                <a:spcPts val="612"/>
              </a:spcAft>
              <a:buClr>
                <a:schemeClr val="tx1"/>
              </a:buClr>
              <a:buSzPct val="75000"/>
              <a:buFont typeface="Wingdings" panose="05000000000000000000" pitchFamily="2" charset="2"/>
              <a:buChar char="§"/>
              <a:defRPr/>
            </a:pPr>
            <a:r>
              <a:rPr lang="en-US" sz="1300" dirty="0">
                <a:latin typeface="Arial" panose="020B0604020202020204" pitchFamily="34" charset="0"/>
                <a:cs typeface="Arial" panose="020B0604020202020204" pitchFamily="34" charset="0"/>
              </a:rPr>
              <a:t>By knowing where the family is in the process, you can also provide friendly reminders so that they can complete the application – </a:t>
            </a:r>
            <a:r>
              <a:rPr lang="en-US" altLang="en-US" sz="1300" dirty="0">
                <a:latin typeface="Arial" panose="020B0604020202020204" pitchFamily="34" charset="0"/>
                <a:cs typeface="Arial" panose="020B0604020202020204" pitchFamily="34" charset="0"/>
              </a:rPr>
              <a:t>Asking the family for information they have already provided makes you and YFU look disorganized and unprofessional. </a:t>
            </a:r>
          </a:p>
          <a:p>
            <a:pPr marL="174712" indent="-174712">
              <a:lnSpc>
                <a:spcPct val="110000"/>
              </a:lnSpc>
              <a:spcAft>
                <a:spcPts val="612"/>
              </a:spcAft>
              <a:buClr>
                <a:schemeClr val="tx1"/>
              </a:buClr>
              <a:buSzPct val="75000"/>
              <a:buFont typeface="Wingdings" panose="05000000000000000000" pitchFamily="2" charset="2"/>
              <a:buChar char="§"/>
              <a:defRPr/>
            </a:pPr>
            <a:r>
              <a:rPr lang="en-US" altLang="en-US" sz="1300" dirty="0">
                <a:latin typeface="Arial" panose="020B0604020202020204" pitchFamily="34" charset="0"/>
                <a:cs typeface="Arial" panose="020B0604020202020204" pitchFamily="34" charset="0"/>
              </a:rPr>
              <a:t>Take hard copies of any missing documents with you to the interview. If you help the family complete them, keep in mind that this will add time to the interview. </a:t>
            </a:r>
          </a:p>
          <a:p>
            <a:pPr marL="174712" indent="-174712">
              <a:lnSpc>
                <a:spcPct val="110000"/>
              </a:lnSpc>
              <a:spcAft>
                <a:spcPts val="612"/>
              </a:spcAft>
              <a:buClr>
                <a:schemeClr val="tx1"/>
              </a:buClr>
              <a:buSzPct val="75000"/>
              <a:buFont typeface="Wingdings" panose="05000000000000000000" pitchFamily="2" charset="2"/>
              <a:buChar char="§"/>
              <a:defRPr/>
            </a:pPr>
            <a:r>
              <a:rPr lang="en-US" sz="1300" dirty="0">
                <a:latin typeface="Arial" panose="020B0604020202020204" pitchFamily="34" charset="0"/>
                <a:cs typeface="Arial" panose="020B0604020202020204" pitchFamily="34" charset="0"/>
              </a:rPr>
              <a:t>Host Family Agreement forms are provided at </a:t>
            </a:r>
            <a:r>
              <a:rPr lang="en-US" sz="1300" dirty="0">
                <a:latin typeface="Arial" panose="020B0604020202020204" pitchFamily="34" charset="0"/>
                <a:cs typeface="Arial" panose="020B0604020202020204" pitchFamily="34" charset="0"/>
                <a:hlinkClick r:id="rId3"/>
              </a:rPr>
              <a:t>www.my.yfu.org</a:t>
            </a:r>
            <a:r>
              <a:rPr lang="en-US" sz="1300" dirty="0">
                <a:latin typeface="Arial" panose="020B0604020202020204" pitchFamily="34" charset="0"/>
                <a:cs typeface="Arial" panose="020B0604020202020204" pitchFamily="34" charset="0"/>
              </a:rPr>
              <a:t> (a later slide will show the link)</a:t>
            </a:r>
          </a:p>
          <a:p>
            <a:pPr marL="174712" indent="-174712">
              <a:lnSpc>
                <a:spcPct val="110000"/>
              </a:lnSpc>
              <a:spcAft>
                <a:spcPts val="612"/>
              </a:spcAft>
              <a:buClr>
                <a:schemeClr val="tx1"/>
              </a:buClr>
              <a:buSzPct val="75000"/>
              <a:buFont typeface="Wingdings" panose="05000000000000000000" pitchFamily="2" charset="2"/>
              <a:buChar char="§"/>
              <a:defRPr/>
            </a:pPr>
            <a:endParaRPr lang="en-US" sz="13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FE4B9F-C381-4A27-96BD-A45691AD7A29}" type="slidenum">
              <a:rPr lang="en-US" altLang="en-US" smtClean="0"/>
              <a:pPr/>
              <a:t>9</a:t>
            </a:fld>
            <a:endParaRPr lang="en-US" altLang="en-US"/>
          </a:p>
        </p:txBody>
      </p:sp>
    </p:spTree>
    <p:extLst>
      <p:ext uri="{BB962C8B-B14F-4D97-AF65-F5344CB8AC3E}">
        <p14:creationId xmlns:p14="http://schemas.microsoft.com/office/powerpoint/2010/main" val="393813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rgbClr val="64286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2074224"/>
            <a:ext cx="7306200" cy="1470025"/>
          </a:xfrm>
        </p:spPr>
        <p:txBody>
          <a:bodyPr>
            <a:noAutofit/>
          </a:bodyPr>
          <a:lstStyle>
            <a:lvl1pPr algn="l">
              <a:defRPr sz="5000" b="1">
                <a:solidFill>
                  <a:schemeClr val="bg1"/>
                </a:solidFill>
                <a:latin typeface="National-Medium"/>
                <a:cs typeface="National-Medium"/>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FFFFFF"/>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Bild 6" descr="YFU_Landscape_Logo_Name_whit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3600000" cy="1336133"/>
          </a:xfrm>
          <a:prstGeom prst="rect">
            <a:avLst/>
          </a:prstGeom>
        </p:spPr>
      </p:pic>
      <p:sp>
        <p:nvSpPr>
          <p:cNvPr id="8"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FFFFFF"/>
                </a:solidFill>
                <a:latin typeface="National-Book"/>
                <a:cs typeface="National-Book"/>
              </a:rPr>
              <a:pPr algn="r"/>
              <a:t>05.04.2018</a:t>
            </a:fld>
            <a:endParaRPr lang="de-DE" b="0" i="0" dirty="0">
              <a:solidFill>
                <a:srgbClr val="FFFFFF"/>
              </a:solidFill>
              <a:latin typeface="National-Book"/>
              <a:cs typeface="National-Book"/>
            </a:endParaRPr>
          </a:p>
        </p:txBody>
      </p:sp>
    </p:spTree>
    <p:extLst>
      <p:ext uri="{BB962C8B-B14F-4D97-AF65-F5344CB8AC3E}">
        <p14:creationId xmlns:p14="http://schemas.microsoft.com/office/powerpoint/2010/main" val="427014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7" name="Bild 6"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00000" cy="1336133"/>
          </a:xfrm>
          <a:prstGeom prst="rect">
            <a:avLst/>
          </a:prstGeom>
        </p:spPr>
      </p:pic>
      <p:sp>
        <p:nvSpPr>
          <p:cNvPr id="8" name="Title 1"/>
          <p:cNvSpPr>
            <a:spLocks noGrp="1"/>
          </p:cNvSpPr>
          <p:nvPr>
            <p:ph type="ctrTitle" hasCustomPrompt="1"/>
          </p:nvPr>
        </p:nvSpPr>
        <p:spPr>
          <a:xfrm>
            <a:off x="1152000" y="2074224"/>
            <a:ext cx="7306200" cy="1470025"/>
          </a:xfrm>
        </p:spPr>
        <p:txBody>
          <a:bodyPr>
            <a:noAutofit/>
          </a:bodyPr>
          <a:lstStyle>
            <a:lvl1pPr algn="l">
              <a:defRPr sz="5000" b="1">
                <a:solidFill>
                  <a:srgbClr val="642869"/>
                </a:solidFill>
                <a:latin typeface="National-Medium"/>
                <a:cs typeface="National-Medium"/>
              </a:defRPr>
            </a:lvl1pPr>
          </a:lstStyle>
          <a:p>
            <a:r>
              <a:rPr lang="en-US" dirty="0"/>
              <a:t>Click to edit Master </a:t>
            </a:r>
            <a:br>
              <a:rPr lang="en-US" dirty="0"/>
            </a:br>
            <a:r>
              <a:rPr lang="en-US" dirty="0"/>
              <a:t>title style</a:t>
            </a:r>
          </a:p>
        </p:txBody>
      </p:sp>
      <p:sp>
        <p:nvSpPr>
          <p:cNvPr id="9" name="Subtitle 2"/>
          <p:cNvSpPr>
            <a:spLocks noGrp="1"/>
          </p:cNvSpPr>
          <p:nvPr>
            <p:ph type="subTitle" idx="1"/>
          </p:nvPr>
        </p:nvSpPr>
        <p:spPr>
          <a:xfrm>
            <a:off x="1159270" y="3599999"/>
            <a:ext cx="7298929" cy="578303"/>
          </a:xfrm>
        </p:spPr>
        <p:txBody>
          <a:bodyPr>
            <a:normAutofit/>
          </a:bodyPr>
          <a:lstStyle>
            <a:lvl1pPr marL="0" indent="0" algn="l">
              <a:buNone/>
              <a:defRPr sz="3000">
                <a:solidFill>
                  <a:srgbClr val="535556"/>
                </a:solidFill>
                <a:latin typeface="National-Medium"/>
                <a:cs typeface="National-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umsplatzhalter 3"/>
          <p:cNvSpPr txBox="1">
            <a:spLocks/>
          </p:cNvSpPr>
          <p:nvPr userDrawn="1"/>
        </p:nvSpPr>
        <p:spPr>
          <a:xfrm>
            <a:off x="7932149" y="6300000"/>
            <a:ext cx="754649" cy="18466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1DF5D83-A94A-BF45-8E34-D708791BFCBD}" type="datetime1">
              <a:rPr lang="de-DE" b="0" i="0" smtClean="0">
                <a:solidFill>
                  <a:srgbClr val="555555"/>
                </a:solidFill>
                <a:latin typeface="National-Book"/>
                <a:cs typeface="National-Book"/>
              </a:rPr>
              <a:pPr algn="r"/>
              <a:t>05.04.2018</a:t>
            </a:fld>
            <a:endParaRPr lang="de-DE" b="0" i="0" dirty="0">
              <a:solidFill>
                <a:srgbClr val="555555"/>
              </a:solidFill>
              <a:latin typeface="National-Book"/>
              <a:cs typeface="National-Book"/>
            </a:endParaRPr>
          </a:p>
        </p:txBody>
      </p:sp>
    </p:spTree>
    <p:extLst>
      <p:ext uri="{BB962C8B-B14F-4D97-AF65-F5344CB8AC3E}">
        <p14:creationId xmlns:p14="http://schemas.microsoft.com/office/powerpoint/2010/main" val="241600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3" name="Text Placeholder 2"/>
          <p:cNvSpPr>
            <a:spLocks noGrp="1"/>
          </p:cNvSpPr>
          <p:nvPr>
            <p:ph type="body" idx="1"/>
          </p:nvPr>
        </p:nvSpPr>
        <p:spPr>
          <a:xfrm>
            <a:off x="810307" y="1809393"/>
            <a:ext cx="7772400" cy="4091120"/>
          </a:xfrm>
        </p:spPr>
        <p:txBody>
          <a:bodyPr anchor="t">
            <a:normAutofit/>
          </a:bodyPr>
          <a:lstStyle>
            <a:lvl1pPr marL="0" marR="0" indent="0" algn="l" defTabSz="457200" rtl="0" eaLnBrk="1" fontAlgn="auto" latinLnBrk="0" hangingPunct="1">
              <a:lnSpc>
                <a:spcPts val="3400"/>
              </a:lnSpc>
              <a:spcBef>
                <a:spcPts val="0"/>
              </a:spcBef>
              <a:spcAft>
                <a:spcPts val="500"/>
              </a:spcAft>
              <a:buClrTx/>
              <a:buSzTx/>
              <a:buFontTx/>
              <a:buNone/>
              <a:tabLst/>
              <a:defRPr lang="en-US" sz="3000" b="0" i="0" baseline="0" dirty="0" smtClean="0">
                <a:solidFill>
                  <a:srgbClr val="535556"/>
                </a:solidFill>
                <a:latin typeface="National-Medium"/>
                <a:cs typeface="National-Medium"/>
              </a:defRPr>
            </a:lvl1pPr>
            <a:lvl2pPr marL="0" marR="0" indent="0" algn="l" defTabSz="457200" rtl="0" eaLnBrk="1" fontAlgn="auto" latinLnBrk="0" hangingPunct="1">
              <a:lnSpc>
                <a:spcPts val="3400"/>
              </a:lnSpc>
              <a:spcBef>
                <a:spcPts val="0"/>
              </a:spcBef>
              <a:spcAft>
                <a:spcPts val="1000"/>
              </a:spcAft>
              <a:buClrTx/>
              <a:buSzPct val="100000"/>
              <a:buFontTx/>
              <a:buNone/>
              <a:tabLst/>
              <a:defRPr sz="3000">
                <a:solidFill>
                  <a:srgbClr val="535556"/>
                </a:solidFill>
                <a:latin typeface="National-Book"/>
                <a:cs typeface="National-Book"/>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1600">
                <a:solidFill>
                  <a:srgbClr val="535556"/>
                </a:solidFill>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1400">
                <a:solidFill>
                  <a:srgbClr val="535556"/>
                </a:solidFill>
              </a:defRPr>
            </a:lvl4pPr>
            <a:lvl5pPr marL="0" marR="0" indent="0" algn="l" defTabSz="457200" rtl="0" eaLnBrk="1" fontAlgn="auto" latinLnBrk="0" hangingPunct="1">
              <a:lnSpc>
                <a:spcPts val="1400"/>
              </a:lnSpc>
              <a:spcBef>
                <a:spcPts val="500"/>
              </a:spcBef>
              <a:spcAft>
                <a:spcPts val="0"/>
              </a:spcAft>
              <a:buClrTx/>
              <a:buSzTx/>
              <a:buFontTx/>
              <a:buNone/>
              <a:tabLst/>
              <a:defRPr sz="1400" baseline="0">
                <a:solidFill>
                  <a:srgbClr val="535556"/>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8" name="TextBox 17"/>
          <p:cNvSpPr txBox="1"/>
          <p:nvPr userDrawn="1"/>
        </p:nvSpPr>
        <p:spPr>
          <a:xfrm>
            <a:off x="3133627" y="3758857"/>
            <a:ext cx="184666" cy="369332"/>
          </a:xfrm>
          <a:prstGeom prst="rect">
            <a:avLst/>
          </a:prstGeom>
          <a:noFill/>
        </p:spPr>
        <p:txBody>
          <a:bodyPr wrap="none" rtlCol="0">
            <a:spAutoFit/>
          </a:bodyPr>
          <a:lstStyle/>
          <a:p>
            <a:endParaRPr lang="en-US" dirty="0"/>
          </a:p>
        </p:txBody>
      </p:sp>
      <p:pic>
        <p:nvPicPr>
          <p:cNvPr id="25"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6"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05.04.2018</a:t>
            </a:fld>
            <a:endParaRPr lang="de-DE" dirty="0"/>
          </a:p>
        </p:txBody>
      </p:sp>
      <p:sp>
        <p:nvSpPr>
          <p:cNvPr id="27"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8"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6963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itle 1"/>
          <p:cNvSpPr>
            <a:spLocks noGrp="1"/>
          </p:cNvSpPr>
          <p:nvPr>
            <p:ph type="title"/>
          </p:nvPr>
        </p:nvSpPr>
        <p:spPr>
          <a:xfrm>
            <a:off x="810307" y="1080000"/>
            <a:ext cx="7772400" cy="615553"/>
          </a:xfrm>
        </p:spPr>
        <p:txBody>
          <a:bodyPr anchor="t">
            <a:noAutofit/>
          </a:bodyPr>
          <a:lstStyle>
            <a:lvl1pPr algn="l">
              <a:defRPr lang="en-US" sz="4000" b="1" dirty="0">
                <a:solidFill>
                  <a:srgbClr val="642869"/>
                </a:solidFill>
                <a:latin typeface="National-Medium"/>
                <a:cs typeface="National-Medium"/>
              </a:defRPr>
            </a:lvl1pPr>
          </a:lstStyle>
          <a:p>
            <a:r>
              <a:rPr lang="en-US"/>
              <a:t>Click to edit Master title style</a:t>
            </a:r>
            <a:endParaRPr lang="en-US" dirty="0"/>
          </a:p>
        </p:txBody>
      </p:sp>
      <p:sp>
        <p:nvSpPr>
          <p:cNvPr id="10" name="Textplatzhalter 9"/>
          <p:cNvSpPr>
            <a:spLocks noGrp="1"/>
          </p:cNvSpPr>
          <p:nvPr>
            <p:ph type="body" sz="quarter" idx="13"/>
          </p:nvPr>
        </p:nvSpPr>
        <p:spPr>
          <a:xfrm>
            <a:off x="792163"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baseline="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Textplatzhalter 9"/>
          <p:cNvSpPr>
            <a:spLocks noGrp="1"/>
          </p:cNvSpPr>
          <p:nvPr>
            <p:ph type="body" sz="quarter" idx="15" hasCustomPrompt="1"/>
          </p:nvPr>
        </p:nvSpPr>
        <p:spPr>
          <a:xfrm>
            <a:off x="4680000" y="1800000"/>
            <a:ext cx="3600000" cy="4100513"/>
          </a:xfrm>
        </p:spPr>
        <p:txBody>
          <a:bodyPr/>
          <a:lstStyle>
            <a:lvl1pPr>
              <a:defRPr sz="3000" b="1" i="0">
                <a:solidFill>
                  <a:srgbClr val="535556"/>
                </a:solidFill>
                <a:latin typeface="National-Medium"/>
                <a:cs typeface="National-Medium"/>
              </a:defRPr>
            </a:lvl1pPr>
            <a:lvl2pPr>
              <a:defRPr sz="2400" b="0" i="0">
                <a:solidFill>
                  <a:srgbClr val="535556"/>
                </a:solidFill>
                <a:latin typeface="National-Book"/>
                <a:cs typeface="National-Book"/>
              </a:defRPr>
            </a:lvl2pPr>
            <a:lvl3pPr>
              <a:defRPr sz="2400" b="0" i="0">
                <a:solidFill>
                  <a:srgbClr val="535556"/>
                </a:solidFill>
                <a:latin typeface="National-Book"/>
                <a:cs typeface="National-Book"/>
              </a:defRPr>
            </a:lvl3pPr>
            <a:lvl4pPr>
              <a:defRPr sz="2400" b="0" i="0">
                <a:solidFill>
                  <a:srgbClr val="535556"/>
                </a:solidFill>
                <a:latin typeface="National-Book"/>
                <a:cs typeface="National-Book"/>
              </a:defRPr>
            </a:lvl4pPr>
            <a:lvl5pPr>
              <a:defRPr sz="1200" i="1" baseline="0">
                <a:solidFill>
                  <a:srgbClr val="535556"/>
                </a:solidFill>
                <a:latin typeface="National-Book"/>
                <a:cs typeface="National-Book"/>
              </a:defRPr>
            </a:lvl5pPr>
          </a:lstStyle>
          <a:p>
            <a:pPr lvl="0"/>
            <a:r>
              <a:rPr lang="de-DE" dirty="0"/>
              <a:t>Mastertextformat bearbeiten</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pic>
        <p:nvPicPr>
          <p:cNvPr id="17"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8"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05.04.2018</a:t>
            </a:fld>
            <a:endParaRPr lang="de-DE" dirty="0"/>
          </a:p>
        </p:txBody>
      </p:sp>
      <p:sp>
        <p:nvSpPr>
          <p:cNvPr id="19"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0"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47890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9144000" cy="5821363"/>
          </a:xfrm>
        </p:spPr>
        <p:txBody>
          <a:bodyPr/>
          <a:lstStyle/>
          <a:p>
            <a:r>
              <a:rPr lang="en-US"/>
              <a:t>Click icon to add picture</a:t>
            </a:r>
            <a:endParaRPr lang="en-US" dirty="0"/>
          </a:p>
        </p:txBody>
      </p:sp>
      <p:pic>
        <p:nvPicPr>
          <p:cNvPr id="19"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20"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05.04.2018</a:t>
            </a:fld>
            <a:endParaRPr lang="de-DE" dirty="0"/>
          </a:p>
        </p:txBody>
      </p:sp>
      <p:sp>
        <p:nvSpPr>
          <p:cNvPr id="21"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22"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357971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6" name="Titel 1"/>
          <p:cNvSpPr>
            <a:spLocks noGrp="1"/>
          </p:cNvSpPr>
          <p:nvPr>
            <p:ph type="title"/>
          </p:nvPr>
        </p:nvSpPr>
        <p:spPr>
          <a:xfrm>
            <a:off x="792164" y="1080000"/>
            <a:ext cx="7947108" cy="615553"/>
          </a:xfrm>
        </p:spPr>
        <p:txBody>
          <a:bodyPr/>
          <a:lstStyle>
            <a:lvl1pPr algn="l">
              <a:defRPr b="1" i="0" baseline="0">
                <a:solidFill>
                  <a:srgbClr val="642869"/>
                </a:solidFill>
                <a:latin typeface="National-Medium"/>
                <a:cs typeface="National-Medium"/>
              </a:defRPr>
            </a:lvl1pPr>
          </a:lstStyle>
          <a:p>
            <a:r>
              <a:rPr lang="en-US"/>
              <a:t>Click to edit Master title style</a:t>
            </a:r>
            <a:endParaRPr lang="de-DE" dirty="0"/>
          </a:p>
        </p:txBody>
      </p:sp>
      <p:sp>
        <p:nvSpPr>
          <p:cNvPr id="7" name="Bildplatzhalter 9"/>
          <p:cNvSpPr>
            <a:spLocks noGrp="1"/>
          </p:cNvSpPr>
          <p:nvPr>
            <p:ph type="pic" sz="quarter" idx="15"/>
          </p:nvPr>
        </p:nvSpPr>
        <p:spPr>
          <a:xfrm>
            <a:off x="792164" y="1910665"/>
            <a:ext cx="2520000" cy="3600000"/>
          </a:xfrm>
        </p:spPr>
        <p:txBody>
          <a:bodyPr/>
          <a:lstStyle/>
          <a:p>
            <a:r>
              <a:rPr lang="en-US"/>
              <a:t>Click icon to add picture</a:t>
            </a:r>
            <a:endParaRPr lang="de-DE"/>
          </a:p>
        </p:txBody>
      </p:sp>
      <p:sp>
        <p:nvSpPr>
          <p:cNvPr id="8" name="Bildplatzhalter 9"/>
          <p:cNvSpPr>
            <a:spLocks noGrp="1"/>
          </p:cNvSpPr>
          <p:nvPr>
            <p:ph type="pic" sz="quarter" idx="16"/>
          </p:nvPr>
        </p:nvSpPr>
        <p:spPr>
          <a:xfrm>
            <a:off x="3503997" y="1910665"/>
            <a:ext cx="2520000" cy="3600000"/>
          </a:xfrm>
        </p:spPr>
        <p:txBody>
          <a:bodyPr/>
          <a:lstStyle/>
          <a:p>
            <a:r>
              <a:rPr lang="en-US"/>
              <a:t>Click icon to add picture</a:t>
            </a:r>
            <a:endParaRPr lang="de-DE"/>
          </a:p>
        </p:txBody>
      </p:sp>
      <p:sp>
        <p:nvSpPr>
          <p:cNvPr id="9" name="Bildplatzhalter 9"/>
          <p:cNvSpPr>
            <a:spLocks noGrp="1"/>
          </p:cNvSpPr>
          <p:nvPr>
            <p:ph type="pic" sz="quarter" idx="17"/>
          </p:nvPr>
        </p:nvSpPr>
        <p:spPr>
          <a:xfrm>
            <a:off x="6219271" y="1910665"/>
            <a:ext cx="2520000" cy="3600000"/>
          </a:xfrm>
        </p:spPr>
        <p:txBody>
          <a:bodyPr/>
          <a:lstStyle/>
          <a:p>
            <a:r>
              <a:rPr lang="en-US"/>
              <a:t>Click icon to add picture</a:t>
            </a:r>
            <a:endParaRPr lang="de-DE"/>
          </a:p>
        </p:txBody>
      </p:sp>
      <p:sp>
        <p:nvSpPr>
          <p:cNvPr id="10" name="Textplatzhalter 7"/>
          <p:cNvSpPr>
            <a:spLocks noGrp="1"/>
          </p:cNvSpPr>
          <p:nvPr>
            <p:ph type="body" sz="quarter" idx="18" hasCustomPrompt="1"/>
          </p:nvPr>
        </p:nvSpPr>
        <p:spPr>
          <a:xfrm>
            <a:off x="792165"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1" name="Textplatzhalter 7"/>
          <p:cNvSpPr>
            <a:spLocks noGrp="1"/>
          </p:cNvSpPr>
          <p:nvPr>
            <p:ph type="body" sz="quarter" idx="19" hasCustomPrompt="1"/>
          </p:nvPr>
        </p:nvSpPr>
        <p:spPr>
          <a:xfrm>
            <a:off x="3503997"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marL="0" marR="0" lvl="0" indent="0" algn="l" defTabSz="457200" rtl="0" eaLnBrk="1" fontAlgn="auto" latinLnBrk="0" hangingPunct="1">
              <a:lnSpc>
                <a:spcPts val="1400"/>
              </a:lnSpc>
              <a:spcBef>
                <a:spcPts val="0"/>
              </a:spcBef>
              <a:spcAft>
                <a:spcPts val="0"/>
              </a:spcAft>
              <a:buClrTx/>
              <a:buSzTx/>
              <a:buFontTx/>
              <a:buNone/>
              <a:tabLst/>
              <a:defRPr/>
            </a:pPr>
            <a:r>
              <a:rPr lang="de-DE" dirty="0"/>
              <a:t>Caption</a:t>
            </a:r>
          </a:p>
        </p:txBody>
      </p:sp>
      <p:sp>
        <p:nvSpPr>
          <p:cNvPr id="12" name="Textplatzhalter 7"/>
          <p:cNvSpPr>
            <a:spLocks noGrp="1"/>
          </p:cNvSpPr>
          <p:nvPr>
            <p:ph type="body" sz="quarter" idx="20" hasCustomPrompt="1"/>
          </p:nvPr>
        </p:nvSpPr>
        <p:spPr>
          <a:xfrm>
            <a:off x="6219272" y="5645709"/>
            <a:ext cx="2520000" cy="184666"/>
          </a:xfrm>
        </p:spPr>
        <p:txBody>
          <a:bodyPr>
            <a:noAutofit/>
          </a:bodyPr>
          <a:lstStyle>
            <a:lvl1pPr>
              <a:lnSpc>
                <a:spcPts val="1400"/>
              </a:lnSpc>
              <a:spcAft>
                <a:spcPts val="0"/>
              </a:spcAft>
              <a:defRPr sz="1400" b="0" i="1">
                <a:solidFill>
                  <a:srgbClr val="535556"/>
                </a:solidFill>
                <a:latin typeface="National-Book"/>
                <a:cs typeface="National-Book"/>
              </a:defRPr>
            </a:lvl1pPr>
          </a:lstStyle>
          <a:p>
            <a:pPr lvl="0"/>
            <a:r>
              <a:rPr lang="de-DE" dirty="0"/>
              <a:t>Caption</a:t>
            </a:r>
          </a:p>
        </p:txBody>
      </p:sp>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05.04.2018</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pic>
        <p:nvPicPr>
          <p:cNvPr id="16"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Tree>
    <p:extLst>
      <p:ext uri="{BB962C8B-B14F-4D97-AF65-F5344CB8AC3E}">
        <p14:creationId xmlns:p14="http://schemas.microsoft.com/office/powerpoint/2010/main" val="35989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5" name="Titel 1"/>
          <p:cNvSpPr>
            <a:spLocks noGrp="1"/>
          </p:cNvSpPr>
          <p:nvPr>
            <p:ph type="title"/>
          </p:nvPr>
        </p:nvSpPr>
        <p:spPr>
          <a:xfrm>
            <a:off x="792164" y="1080000"/>
            <a:ext cx="7947108" cy="615553"/>
          </a:xfrm>
        </p:spPr>
        <p:txBody>
          <a:bodyPr/>
          <a:lstStyle>
            <a:lvl1pPr algn="l">
              <a:defRPr b="1" i="0">
                <a:solidFill>
                  <a:srgbClr val="642869"/>
                </a:solidFill>
                <a:latin typeface="National-Medium"/>
                <a:cs typeface="National-Medium"/>
              </a:defRPr>
            </a:lvl1pPr>
          </a:lstStyle>
          <a:p>
            <a:r>
              <a:rPr lang="en-US"/>
              <a:t>Click to edit Master title style</a:t>
            </a:r>
            <a:endParaRPr lang="de-DE" dirty="0"/>
          </a:p>
        </p:txBody>
      </p:sp>
      <p:sp>
        <p:nvSpPr>
          <p:cNvPr id="6" name="Textplatzhalter 8"/>
          <p:cNvSpPr>
            <a:spLocks noGrp="1"/>
          </p:cNvSpPr>
          <p:nvPr>
            <p:ph type="body" sz="quarter" idx="15" hasCustomPrompt="1"/>
          </p:nvPr>
        </p:nvSpPr>
        <p:spPr>
          <a:xfrm>
            <a:off x="792163" y="1800225"/>
            <a:ext cx="5231834" cy="2986088"/>
          </a:xfrm>
        </p:spPr>
        <p:txBody>
          <a:bodyPr/>
          <a:lstStyle>
            <a:lvl1pPr>
              <a:defRPr sz="3000" b="1" i="0" baseline="0">
                <a:latin typeface="National-Medium"/>
                <a:cs typeface="National-Medium"/>
              </a:defRPr>
            </a:lvl1pPr>
            <a:lvl2pPr>
              <a:defRPr sz="3000">
                <a:latin typeface="National-Book"/>
                <a:cs typeface="National-Book"/>
              </a:defRPr>
            </a:lvl2pPr>
            <a:lvl3pPr>
              <a:defRPr sz="2400">
                <a:latin typeface="National-Book"/>
                <a:cs typeface="National-Book"/>
              </a:defRPr>
            </a:lvl3pPr>
            <a:lvl4pPr>
              <a:defRPr sz="2400">
                <a:latin typeface="National-Book"/>
                <a:cs typeface="National-Book"/>
              </a:defRPr>
            </a:lvl4pPr>
            <a:lvl5pPr>
              <a:defRPr sz="1200" i="1">
                <a:latin typeface="National-Book"/>
                <a:cs typeface="National-Book"/>
              </a:defRPr>
            </a:lvl5pPr>
          </a:lstStyle>
          <a:p>
            <a:pPr lvl="0"/>
            <a:r>
              <a:rPr lang="de-DE" dirty="0"/>
              <a:t>Click </a:t>
            </a:r>
            <a:r>
              <a:rPr lang="de-DE" dirty="0" err="1"/>
              <a:t>to</a:t>
            </a:r>
            <a:r>
              <a:rPr lang="de-DE" dirty="0"/>
              <a:t> </a:t>
            </a:r>
            <a:r>
              <a:rPr lang="de-DE" dirty="0" err="1"/>
              <a:t>edit</a:t>
            </a:r>
            <a:r>
              <a:rPr lang="de-DE" dirty="0"/>
              <a:t> Master title style</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7" name="Textplatzhalter 7"/>
          <p:cNvSpPr>
            <a:spLocks noGrp="1"/>
          </p:cNvSpPr>
          <p:nvPr>
            <p:ph type="body" sz="quarter" idx="18" hasCustomPrompt="1"/>
          </p:nvPr>
        </p:nvSpPr>
        <p:spPr>
          <a:xfrm>
            <a:off x="6219271" y="5547241"/>
            <a:ext cx="2520001" cy="184666"/>
          </a:xfrm>
        </p:spPr>
        <p:txBody>
          <a:bodyPr/>
          <a:lstStyle>
            <a:lvl1pPr>
              <a:lnSpc>
                <a:spcPts val="1400"/>
              </a:lnSpc>
              <a:spcAft>
                <a:spcPts val="0"/>
              </a:spcAft>
              <a:defRPr sz="1400" b="0" i="1">
                <a:latin typeface="National-Book"/>
                <a:cs typeface="National-Book"/>
              </a:defRPr>
            </a:lvl1pPr>
          </a:lstStyle>
          <a:p>
            <a:pPr lvl="0"/>
            <a:r>
              <a:rPr lang="de-DE" dirty="0"/>
              <a:t>Caption</a:t>
            </a:r>
          </a:p>
        </p:txBody>
      </p:sp>
      <p:sp>
        <p:nvSpPr>
          <p:cNvPr id="8" name="Bildplatzhalter 9"/>
          <p:cNvSpPr>
            <a:spLocks noGrp="1"/>
          </p:cNvSpPr>
          <p:nvPr>
            <p:ph type="pic" sz="quarter" idx="17"/>
          </p:nvPr>
        </p:nvSpPr>
        <p:spPr>
          <a:xfrm>
            <a:off x="6219271" y="1800225"/>
            <a:ext cx="2520000" cy="3600000"/>
          </a:xfrm>
        </p:spPr>
        <p:txBody>
          <a:bodyPr/>
          <a:lstStyle/>
          <a:p>
            <a:r>
              <a:rPr lang="en-US"/>
              <a:t>Click icon to add picture</a:t>
            </a:r>
            <a:endParaRPr lang="de-DE"/>
          </a:p>
        </p:txBody>
      </p:sp>
      <p:pic>
        <p:nvPicPr>
          <p:cNvPr id="12" name="Bild 5" descr="YFU_Landscape_Logo_Name_rgb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2708"/>
            <a:ext cx="2520000" cy="935292"/>
          </a:xfrm>
          <a:prstGeom prst="rect">
            <a:avLst/>
          </a:prstGeom>
        </p:spPr>
      </p:pic>
      <p:sp>
        <p:nvSpPr>
          <p:cNvPr id="13" name="Datumsplatzhalter 2"/>
          <p:cNvSpPr>
            <a:spLocks noGrp="1"/>
          </p:cNvSpPr>
          <p:nvPr>
            <p:ph type="dt" sz="half" idx="10"/>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05.04.2018</a:t>
            </a:fld>
            <a:endParaRPr lang="de-DE" dirty="0"/>
          </a:p>
        </p:txBody>
      </p:sp>
      <p:sp>
        <p:nvSpPr>
          <p:cNvPr id="14" name="Fußzeilenplatzhalter 3"/>
          <p:cNvSpPr>
            <a:spLocks noGrp="1"/>
          </p:cNvSpPr>
          <p:nvPr>
            <p:ph type="ftr" sz="quarter" idx="11"/>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5" name="Foliennummernplatzhalter 4"/>
          <p:cNvSpPr>
            <a:spLocks noGrp="1"/>
          </p:cNvSpPr>
          <p:nvPr>
            <p:ph type="sldNum" sz="quarter" idx="12"/>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82061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53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sldNum" sz="quarter" idx="10"/>
          </p:nvPr>
        </p:nvSpPr>
        <p:spPr>
          <a:ln/>
        </p:spPr>
        <p:txBody>
          <a:bodyPr/>
          <a:lstStyle>
            <a:lvl1pPr>
              <a:defRPr/>
            </a:lvl1pPr>
          </a:lstStyle>
          <a:p>
            <a:fld id="{822AB7A0-B7B8-4CA4-9A9F-DA0431D76BA1}" type="slidenum">
              <a:rPr lang="en-US" altLang="en-US"/>
              <a:pPr/>
              <a:t>‹#›</a:t>
            </a:fld>
            <a:endParaRPr lang="en-US" altLang="en-US"/>
          </a:p>
        </p:txBody>
      </p:sp>
    </p:spTree>
    <p:extLst>
      <p:ext uri="{BB962C8B-B14F-4D97-AF65-F5344CB8AC3E}">
        <p14:creationId xmlns:p14="http://schemas.microsoft.com/office/powerpoint/2010/main" val="391808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042322"/>
            <a:ext cx="8163866" cy="70633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30387"/>
            <a:ext cx="8229600" cy="3922599"/>
          </a:xfrm>
          <a:prstGeom prst="rect">
            <a:avLst/>
          </a:prstGeom>
        </p:spPr>
        <p:txBody>
          <a:bodyPr vert="horz" lIns="91440" tIns="45720" rIns="91440" bIns="45720" rtlCol="0">
            <a:normAutofit/>
          </a:bodyPr>
          <a:lstStyle/>
          <a:p>
            <a:pPr marL="0" marR="0" lvl="0"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Click to edit Master text styles</a:t>
            </a:r>
          </a:p>
          <a:p>
            <a:pPr marL="0" marR="0" lvl="1"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Second level</a:t>
            </a:r>
          </a:p>
          <a:p>
            <a:pPr marL="0" marR="0" lvl="2"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Third level</a:t>
            </a:r>
          </a:p>
          <a:p>
            <a:pPr marL="0" marR="0" lvl="3"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Fourth level</a:t>
            </a:r>
          </a:p>
          <a:p>
            <a:pPr marL="0" marR="0" lvl="4" indent="0" algn="l" defTabSz="457200" rtl="0" eaLnBrk="1" fontAlgn="auto" latinLnBrk="0" hangingPunct="1">
              <a:lnSpc>
                <a:spcPts val="3400"/>
              </a:lnSpc>
              <a:spcBef>
                <a:spcPts val="0"/>
              </a:spcBef>
              <a:spcAft>
                <a:spcPts val="500"/>
              </a:spcAft>
              <a:buClrTx/>
              <a:buSzTx/>
              <a:buFontTx/>
              <a:buNone/>
              <a:tabLst/>
              <a:defRPr/>
            </a:pPr>
            <a:r>
              <a:rPr kumimoji="0" lang="en-US" sz="3000" b="1" i="0" u="none" strike="noStrike" kern="1200" cap="none" spc="0" normalizeH="0" baseline="0" noProof="0">
                <a:ln>
                  <a:noFill/>
                </a:ln>
                <a:solidFill>
                  <a:srgbClr val="555555"/>
                </a:solidFill>
                <a:effectLst/>
                <a:uLnTx/>
                <a:uFillTx/>
                <a:latin typeface="National"/>
                <a:ea typeface="+mn-ea"/>
              </a:rPr>
              <a:t>Fifth level</a:t>
            </a:r>
            <a:endParaRPr kumimoji="0" lang="en-US" sz="1200" b="0" i="1" u="none" strike="noStrike" kern="1200" cap="none" spc="0" normalizeH="0" baseline="0" noProof="0" dirty="0">
              <a:ln>
                <a:noFill/>
              </a:ln>
              <a:solidFill>
                <a:srgbClr val="555555"/>
              </a:solidFill>
              <a:effectLst/>
              <a:uLnTx/>
              <a:uFillTx/>
              <a:latin typeface="National"/>
              <a:ea typeface="+mn-ea"/>
              <a:cs typeface="National-Book"/>
            </a:endParaRPr>
          </a:p>
        </p:txBody>
      </p:sp>
      <p:sp>
        <p:nvSpPr>
          <p:cNvPr id="16" name="Datumsplatzhalter 2"/>
          <p:cNvSpPr>
            <a:spLocks noGrp="1"/>
          </p:cNvSpPr>
          <p:nvPr>
            <p:ph type="dt" sz="half" idx="2"/>
          </p:nvPr>
        </p:nvSpPr>
        <p:spPr>
          <a:xfrm>
            <a:off x="7525351" y="6300000"/>
            <a:ext cx="754649" cy="184666"/>
          </a:xfrm>
          <a:prstGeom prst="rect">
            <a:avLst/>
          </a:prstGeom>
        </p:spPr>
        <p:txBody>
          <a:bodyPr/>
          <a:lstStyle>
            <a:lvl1pPr algn="r">
              <a:defRPr sz="1200">
                <a:solidFill>
                  <a:srgbClr val="535556"/>
                </a:solidFill>
                <a:latin typeface="National-Book"/>
                <a:cs typeface="National-Book"/>
              </a:defRPr>
            </a:lvl1pPr>
          </a:lstStyle>
          <a:p>
            <a:fld id="{0519FB5C-ECF6-784A-9511-4C56E4C56DC1}" type="datetime1">
              <a:rPr lang="de-DE" smtClean="0"/>
              <a:pPr/>
              <a:t>05.04.2018</a:t>
            </a:fld>
            <a:endParaRPr lang="de-DE" dirty="0"/>
          </a:p>
        </p:txBody>
      </p:sp>
      <p:sp>
        <p:nvSpPr>
          <p:cNvPr id="17" name="Fußzeilenplatzhalter 3"/>
          <p:cNvSpPr>
            <a:spLocks noGrp="1"/>
          </p:cNvSpPr>
          <p:nvPr>
            <p:ph type="ftr" sz="quarter" idx="3"/>
          </p:nvPr>
        </p:nvSpPr>
        <p:spPr>
          <a:xfrm>
            <a:off x="4629751" y="6306705"/>
            <a:ext cx="2895600" cy="184666"/>
          </a:xfrm>
          <a:prstGeom prst="rect">
            <a:avLst/>
          </a:prstGeom>
        </p:spPr>
        <p:txBody>
          <a:bodyPr anchor="t"/>
          <a:lstStyle>
            <a:lvl1pPr algn="r">
              <a:defRPr sz="1200">
                <a:solidFill>
                  <a:srgbClr val="535556"/>
                </a:solidFill>
                <a:latin typeface="National-Book"/>
                <a:cs typeface="National-Book"/>
              </a:defRPr>
            </a:lvl1pPr>
          </a:lstStyle>
          <a:p>
            <a:endParaRPr lang="de-DE" dirty="0"/>
          </a:p>
        </p:txBody>
      </p:sp>
      <p:sp>
        <p:nvSpPr>
          <p:cNvPr id="18" name="Foliennummernplatzhalter 4"/>
          <p:cNvSpPr>
            <a:spLocks noGrp="1"/>
          </p:cNvSpPr>
          <p:nvPr>
            <p:ph type="sldNum" sz="quarter" idx="4"/>
          </p:nvPr>
        </p:nvSpPr>
        <p:spPr>
          <a:xfrm>
            <a:off x="8280000" y="6300000"/>
            <a:ext cx="459271" cy="184666"/>
          </a:xfrm>
          <a:prstGeom prst="rect">
            <a:avLst/>
          </a:prstGeom>
        </p:spPr>
        <p:txBody>
          <a:bodyPr/>
          <a:lstStyle>
            <a:lvl1pPr algn="r">
              <a:defRPr sz="1200">
                <a:solidFill>
                  <a:srgbClr val="535556"/>
                </a:solidFill>
                <a:latin typeface="National-Book"/>
                <a:cs typeface="National-Book"/>
              </a:defRPr>
            </a:lvl1pPr>
          </a:lstStyle>
          <a:p>
            <a:fld id="{1C79B7FB-38B4-3E47-9D74-957A0A38F6CB}" type="slidenum">
              <a:rPr lang="de-DE" smtClean="0"/>
              <a:pPr/>
              <a:t>‹#›</a:t>
            </a:fld>
            <a:endParaRPr lang="de-DE" dirty="0"/>
          </a:p>
        </p:txBody>
      </p:sp>
    </p:spTree>
    <p:extLst>
      <p:ext uri="{BB962C8B-B14F-4D97-AF65-F5344CB8AC3E}">
        <p14:creationId xmlns:p14="http://schemas.microsoft.com/office/powerpoint/2010/main" val="181136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4000" b="1" i="0" kern="1200">
          <a:solidFill>
            <a:srgbClr val="642869"/>
          </a:solidFill>
          <a:latin typeface="National-Medium"/>
          <a:ea typeface="+mj-ea"/>
          <a:cs typeface="National-Medium"/>
        </a:defRPr>
      </a:lvl1pPr>
    </p:titleStyle>
    <p:bodyStyle>
      <a:lvl1pPr marL="0" marR="0" indent="0" algn="l" defTabSz="457200" rtl="0" eaLnBrk="1" fontAlgn="auto" latinLnBrk="0" hangingPunct="1">
        <a:lnSpc>
          <a:spcPts val="3400"/>
        </a:lnSpc>
        <a:spcBef>
          <a:spcPts val="0"/>
        </a:spcBef>
        <a:spcAft>
          <a:spcPts val="500"/>
        </a:spcAft>
        <a:buClrTx/>
        <a:buSzTx/>
        <a:buFontTx/>
        <a:buNone/>
        <a:tabLst/>
        <a:defRPr sz="3200" kern="1200">
          <a:solidFill>
            <a:srgbClr val="535556"/>
          </a:solidFill>
          <a:latin typeface="+mn-lt"/>
          <a:ea typeface="+mn-ea"/>
          <a:cs typeface="+mn-cs"/>
        </a:defRPr>
      </a:lvl1pPr>
      <a:lvl2pPr marL="0" marR="0" indent="0" algn="l" defTabSz="457200" rtl="0" eaLnBrk="1" fontAlgn="auto" latinLnBrk="0" hangingPunct="1">
        <a:lnSpc>
          <a:spcPts val="3400"/>
        </a:lnSpc>
        <a:spcBef>
          <a:spcPts val="0"/>
        </a:spcBef>
        <a:spcAft>
          <a:spcPts val="1000"/>
        </a:spcAft>
        <a:buClrTx/>
        <a:buSzPct val="100000"/>
        <a:buFontTx/>
        <a:buNone/>
        <a:tabLst/>
        <a:defRPr sz="2800" kern="1200">
          <a:solidFill>
            <a:srgbClr val="535556"/>
          </a:solidFill>
          <a:latin typeface="+mn-lt"/>
          <a:ea typeface="+mn-ea"/>
          <a:cs typeface="+mn-cs"/>
        </a:defRPr>
      </a:lvl2pPr>
      <a:lvl3pPr marL="252000" marR="0" indent="-252000" algn="l" defTabSz="457200" rtl="0" eaLnBrk="1" fontAlgn="auto" latinLnBrk="0" hangingPunct="1">
        <a:lnSpc>
          <a:spcPts val="2800"/>
        </a:lnSpc>
        <a:spcBef>
          <a:spcPts val="0"/>
        </a:spcBef>
        <a:spcAft>
          <a:spcPts val="0"/>
        </a:spcAft>
        <a:buClrTx/>
        <a:buSzTx/>
        <a:buFont typeface="Arial"/>
        <a:buChar char="•"/>
        <a:tabLst/>
        <a:defRPr sz="2400" kern="1200">
          <a:solidFill>
            <a:srgbClr val="535556"/>
          </a:solidFill>
          <a:latin typeface="+mn-lt"/>
          <a:ea typeface="+mn-ea"/>
          <a:cs typeface="+mn-cs"/>
        </a:defRPr>
      </a:lvl3pPr>
      <a:lvl4pPr marL="468000" marR="0" indent="-270000" algn="l" defTabSz="457200" rtl="0" eaLnBrk="1" fontAlgn="auto" latinLnBrk="0" hangingPunct="1">
        <a:lnSpc>
          <a:spcPts val="2800"/>
        </a:lnSpc>
        <a:spcBef>
          <a:spcPts val="0"/>
        </a:spcBef>
        <a:spcAft>
          <a:spcPts val="0"/>
        </a:spcAft>
        <a:buClrTx/>
        <a:buSzTx/>
        <a:buFont typeface="Arial"/>
        <a:buChar char="•"/>
        <a:tabLst/>
        <a:defRPr sz="2000" kern="1200">
          <a:solidFill>
            <a:srgbClr val="535556"/>
          </a:solidFill>
          <a:latin typeface="+mn-lt"/>
          <a:ea typeface="+mn-ea"/>
          <a:cs typeface="+mn-cs"/>
        </a:defRPr>
      </a:lvl4pPr>
      <a:lvl5pPr marL="0" marR="0" indent="0" algn="l" defTabSz="457200" rtl="0" eaLnBrk="1" fontAlgn="auto" latinLnBrk="0" hangingPunct="1">
        <a:lnSpc>
          <a:spcPts val="1400"/>
        </a:lnSpc>
        <a:spcBef>
          <a:spcPts val="500"/>
        </a:spcBef>
        <a:spcAft>
          <a:spcPts val="0"/>
        </a:spcAft>
        <a:buClrTx/>
        <a:buSzTx/>
        <a:buFontTx/>
        <a:buNone/>
        <a:tabLst/>
        <a:defRPr sz="2000" kern="1200">
          <a:solidFill>
            <a:srgbClr val="53555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110" y="2245674"/>
            <a:ext cx="7306200" cy="1470025"/>
          </a:xfrm>
        </p:spPr>
        <p:txBody>
          <a:bodyPr/>
          <a:lstStyle/>
          <a:p>
            <a:pPr algn="ctr"/>
            <a:r>
              <a:rPr lang="en-US" dirty="0"/>
              <a:t>Host Family Interview</a:t>
            </a:r>
            <a:br>
              <a:rPr lang="en-US" dirty="0"/>
            </a:br>
            <a:r>
              <a:rPr lang="en-US" dirty="0"/>
              <a:t>Training</a:t>
            </a:r>
          </a:p>
        </p:txBody>
      </p:sp>
    </p:spTree>
    <p:extLst>
      <p:ext uri="{BB962C8B-B14F-4D97-AF65-F5344CB8AC3E}">
        <p14:creationId xmlns:p14="http://schemas.microsoft.com/office/powerpoint/2010/main" val="3222670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795C0A80-08E4-4173-8B30-8CB7C9EF6FDF}" type="slidenum">
              <a:rPr lang="en-US" altLang="en-US" sz="1000">
                <a:latin typeface="Arial" charset="0"/>
              </a:rPr>
              <a:pPr/>
              <a:t>10</a:t>
            </a:fld>
            <a:endParaRPr lang="en-US" altLang="en-US" sz="1000">
              <a:latin typeface="Arial" charset="0"/>
            </a:endParaRPr>
          </a:p>
        </p:txBody>
      </p:sp>
      <p:sp>
        <p:nvSpPr>
          <p:cNvPr id="21510" name="Rectangle 7"/>
          <p:cNvSpPr>
            <a:spLocks noChangeArrowheads="1"/>
          </p:cNvSpPr>
          <p:nvPr/>
        </p:nvSpPr>
        <p:spPr bwMode="auto">
          <a:xfrm>
            <a:off x="457200"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1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612180" y="1651722"/>
            <a:ext cx="1554480" cy="15544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2652691" y="1747361"/>
            <a:ext cx="5627309" cy="1077761"/>
          </a:xfrm>
        </p:spPr>
        <p:txBody>
          <a:bodyPr>
            <a:noAutofit/>
          </a:bodyPr>
          <a:lstStyle/>
          <a:p>
            <a:r>
              <a:rPr lang="en-US" sz="2500" dirty="0">
                <a:solidFill>
                  <a:srgbClr val="7030A0"/>
                </a:solidFill>
              </a:rPr>
              <a:t>Department of State regulations </a:t>
            </a:r>
            <a:br>
              <a:rPr lang="en-US" sz="2500" dirty="0">
                <a:solidFill>
                  <a:srgbClr val="7030A0"/>
                </a:solidFill>
              </a:rPr>
            </a:br>
            <a:r>
              <a:rPr lang="en-US" sz="2500" dirty="0">
                <a:solidFill>
                  <a:srgbClr val="7030A0"/>
                </a:solidFill>
              </a:rPr>
              <a:t>for the Host Family Interview</a:t>
            </a:r>
            <a:r>
              <a:rPr lang="en-US" sz="2500" dirty="0">
                <a:solidFill>
                  <a:srgbClr val="1D5924"/>
                </a:solidFill>
              </a:rPr>
              <a:t/>
            </a:r>
            <a:br>
              <a:rPr lang="en-US" sz="2500" dirty="0">
                <a:solidFill>
                  <a:srgbClr val="1D5924"/>
                </a:solidFill>
              </a:rPr>
            </a:br>
            <a:r>
              <a:rPr lang="en-US" sz="2500" dirty="0">
                <a:solidFill>
                  <a:srgbClr val="1D5924"/>
                </a:solidFill>
              </a:rPr>
              <a:t/>
            </a:r>
            <a:br>
              <a:rPr lang="en-US" sz="2500" dirty="0">
                <a:solidFill>
                  <a:srgbClr val="1D5924"/>
                </a:solidFill>
              </a:rPr>
            </a:br>
            <a:r>
              <a:rPr lang="en-US" sz="2500" dirty="0">
                <a:solidFill>
                  <a:srgbClr val="1D5924"/>
                </a:solidFill>
              </a:rPr>
              <a:t/>
            </a:r>
            <a:br>
              <a:rPr lang="en-US" sz="2500" dirty="0">
                <a:solidFill>
                  <a:srgbClr val="1D5924"/>
                </a:solidFill>
              </a:rPr>
            </a:br>
            <a:r>
              <a:rPr lang="en-US" sz="2500" dirty="0">
                <a:solidFill>
                  <a:srgbClr val="1D5924"/>
                </a:solidFill>
              </a:rPr>
              <a:t/>
            </a:r>
            <a:br>
              <a:rPr lang="en-US" sz="2500" dirty="0">
                <a:solidFill>
                  <a:srgbClr val="1D5924"/>
                </a:solidFill>
              </a:rPr>
            </a:br>
            <a:endParaRPr lang="en-US" sz="2500" dirty="0">
              <a:solidFill>
                <a:srgbClr val="1D5924"/>
              </a:solidFill>
            </a:endParaRPr>
          </a:p>
        </p:txBody>
      </p:sp>
      <p:sp>
        <p:nvSpPr>
          <p:cNvPr id="13" name="TextBox 12"/>
          <p:cNvSpPr txBox="1"/>
          <p:nvPr/>
        </p:nvSpPr>
        <p:spPr>
          <a:xfrm>
            <a:off x="395208" y="3425494"/>
            <a:ext cx="8709285" cy="2751522"/>
          </a:xfrm>
          <a:prstGeom prst="rect">
            <a:avLst/>
          </a:prstGeom>
          <a:noFill/>
        </p:spPr>
        <p:txBody>
          <a:bodyPr wrap="square" rtlCol="0" anchor="t">
            <a:spAutoFit/>
          </a:bodyPr>
          <a:lstStyle/>
          <a:p>
            <a:pPr marL="285750" indent="-285750">
              <a:lnSpc>
                <a:spcPct val="120000"/>
              </a:lnSpc>
              <a:buFont typeface="Arial" panose="020B0604020202020204" pitchFamily="34" charset="0"/>
              <a:buChar char="•"/>
            </a:pPr>
            <a:r>
              <a:rPr lang="en-US" sz="2400" dirty="0">
                <a:solidFill>
                  <a:srgbClr val="1B5121"/>
                </a:solidFill>
              </a:rPr>
              <a:t>Interview must take place in the home</a:t>
            </a:r>
          </a:p>
          <a:p>
            <a:pPr marL="285750" indent="-285750">
              <a:lnSpc>
                <a:spcPct val="120000"/>
              </a:lnSpc>
              <a:buFont typeface="Arial" panose="020B0604020202020204" pitchFamily="34" charset="0"/>
              <a:buChar char="•"/>
            </a:pPr>
            <a:r>
              <a:rPr lang="en-US" sz="2400" dirty="0">
                <a:solidFill>
                  <a:srgbClr val="1B5121"/>
                </a:solidFill>
              </a:rPr>
              <a:t>Must include a tour of the home (safety inspection</a:t>
            </a:r>
            <a:r>
              <a:rPr lang="en-US" sz="2400" dirty="0">
                <a:solidFill>
                  <a:srgbClr val="1B5121"/>
                </a:solidFill>
                <a:cs typeface="Calibri"/>
              </a:rPr>
              <a:t>)</a:t>
            </a:r>
          </a:p>
          <a:p>
            <a:pPr marL="285750" indent="-285750">
              <a:lnSpc>
                <a:spcPct val="120000"/>
              </a:lnSpc>
              <a:buFont typeface="Arial" panose="020B0604020202020204" pitchFamily="34" charset="0"/>
              <a:buChar char="•"/>
            </a:pPr>
            <a:r>
              <a:rPr lang="en-US" sz="2400" dirty="0">
                <a:solidFill>
                  <a:srgbClr val="1B5121"/>
                </a:solidFill>
              </a:rPr>
              <a:t>All family members must be present</a:t>
            </a:r>
          </a:p>
          <a:p>
            <a:pPr marL="285750" indent="-285750">
              <a:lnSpc>
                <a:spcPct val="120000"/>
              </a:lnSpc>
              <a:buFont typeface="Arial" panose="020B0604020202020204" pitchFamily="34" charset="0"/>
              <a:buChar char="•"/>
            </a:pPr>
            <a:r>
              <a:rPr lang="en-US" sz="2400" dirty="0">
                <a:solidFill>
                  <a:srgbClr val="1B5121"/>
                </a:solidFill>
              </a:rPr>
              <a:t>Interviewer cannot conduct reference checks or SEE visit</a:t>
            </a:r>
          </a:p>
          <a:p>
            <a:pPr marL="285750" indent="-285750">
              <a:lnSpc>
                <a:spcPct val="120000"/>
              </a:lnSpc>
              <a:buFont typeface="Arial" panose="020B0604020202020204" pitchFamily="34" charset="0"/>
              <a:buChar char="•"/>
            </a:pPr>
            <a:r>
              <a:rPr lang="en-US" sz="2400" dirty="0">
                <a:solidFill>
                  <a:srgbClr val="1B5121"/>
                </a:solidFill>
              </a:rPr>
              <a:t>Family orientation cannot be done at the time of the interview</a:t>
            </a:r>
          </a:p>
          <a:p>
            <a:pPr marL="285750" indent="-285750">
              <a:lnSpc>
                <a:spcPct val="120000"/>
              </a:lnSpc>
              <a:buFont typeface="Arial" panose="020B0604020202020204" pitchFamily="34" charset="0"/>
              <a:buChar char="•"/>
            </a:pPr>
            <a:r>
              <a:rPr lang="en-US" sz="2400" dirty="0">
                <a:solidFill>
                  <a:srgbClr val="1B5121"/>
                </a:solidFill>
              </a:rPr>
              <a:t>Families must be completely vetted before seeing student photos</a:t>
            </a:r>
            <a:endParaRPr lang="en-US" sz="2400" dirty="0">
              <a:solidFill>
                <a:srgbClr val="1B5121"/>
              </a:solidFill>
              <a:cs typeface="Calibri"/>
            </a:endParaRPr>
          </a:p>
        </p:txBody>
      </p:sp>
      <p:pic>
        <p:nvPicPr>
          <p:cNvPr id="16" name="Picture 15"/>
          <p:cNvPicPr>
            <a:picLocks noChangeAspect="1"/>
          </p:cNvPicPr>
          <p:nvPr/>
        </p:nvPicPr>
        <p:blipFill>
          <a:blip r:embed="rId4"/>
          <a:stretch>
            <a:fillRect/>
          </a:stretch>
        </p:blipFill>
        <p:spPr>
          <a:xfrm>
            <a:off x="264610" y="337526"/>
            <a:ext cx="2249619" cy="493819"/>
          </a:xfrm>
          <a:prstGeom prst="rect">
            <a:avLst/>
          </a:prstGeom>
        </p:spPr>
      </p:pic>
      <p:pic>
        <p:nvPicPr>
          <p:cNvPr id="6" name="Picture 5"/>
          <p:cNvPicPr>
            <a:picLocks noChangeAspect="1"/>
          </p:cNvPicPr>
          <p:nvPr/>
        </p:nvPicPr>
        <p:blipFill>
          <a:blip r:embed="rId5"/>
          <a:stretch>
            <a:fillRect/>
          </a:stretch>
        </p:blipFill>
        <p:spPr>
          <a:xfrm>
            <a:off x="196471" y="225665"/>
            <a:ext cx="2883658" cy="743776"/>
          </a:xfrm>
          <a:prstGeom prst="rect">
            <a:avLst/>
          </a:prstGeom>
        </p:spPr>
      </p:pic>
      <p:pic>
        <p:nvPicPr>
          <p:cNvPr id="7" name="Picture 6"/>
          <p:cNvPicPr>
            <a:picLocks noChangeAspect="1"/>
          </p:cNvPicPr>
          <p:nvPr/>
        </p:nvPicPr>
        <p:blipFill>
          <a:blip r:embed="rId6"/>
          <a:stretch>
            <a:fillRect/>
          </a:stretch>
        </p:blipFill>
        <p:spPr>
          <a:xfrm>
            <a:off x="3250594" y="207456"/>
            <a:ext cx="1115665" cy="1012024"/>
          </a:xfrm>
          <a:prstGeom prst="rect">
            <a:avLst/>
          </a:prstGeom>
        </p:spPr>
      </p:pic>
      <p:sp>
        <p:nvSpPr>
          <p:cNvPr id="8" name="TextBox 7"/>
          <p:cNvSpPr txBox="1"/>
          <p:nvPr/>
        </p:nvSpPr>
        <p:spPr>
          <a:xfrm>
            <a:off x="4366260" y="253419"/>
            <a:ext cx="4930142" cy="867930"/>
          </a:xfrm>
          <a:prstGeom prst="rect">
            <a:avLst/>
          </a:prstGeom>
          <a:noFill/>
        </p:spPr>
        <p:txBody>
          <a:bodyPr wrap="square" rtlCol="0">
            <a:spAutoFit/>
          </a:bodyPr>
          <a:lstStyle/>
          <a:p>
            <a:pPr fontAlgn="base">
              <a:lnSpc>
                <a:spcPct val="90000"/>
              </a:lnSpc>
              <a:spcBef>
                <a:spcPct val="0"/>
              </a:spcBef>
              <a:spcAft>
                <a:spcPts val="1200"/>
              </a:spcAft>
            </a:pPr>
            <a:r>
              <a:rPr lang="en-US" sz="2800" dirty="0">
                <a:latin typeface="National-Medium"/>
              </a:rPr>
              <a:t>Prepare - know the regulations </a:t>
            </a:r>
          </a:p>
        </p:txBody>
      </p:sp>
    </p:spTree>
    <p:extLst>
      <p:ext uri="{BB962C8B-B14F-4D97-AF65-F5344CB8AC3E}">
        <p14:creationId xmlns:p14="http://schemas.microsoft.com/office/powerpoint/2010/main" val="278043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5213" y="6300788"/>
            <a:ext cx="458787" cy="184150"/>
          </a:xfrm>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795C0A80-08E4-4173-8B30-8CB7C9EF6FDF}" type="slidenum">
              <a:rPr lang="en-US" altLang="en-US" sz="1000">
                <a:latin typeface="Arial" charset="0"/>
              </a:rPr>
              <a:pPr/>
              <a:t>11</a:t>
            </a:fld>
            <a:endParaRPr lang="en-US" altLang="en-US" sz="1000">
              <a:latin typeface="Arial" charset="0"/>
            </a:endParaRPr>
          </a:p>
        </p:txBody>
      </p:sp>
      <p:sp>
        <p:nvSpPr>
          <p:cNvPr id="21510" name="Rectangle 7"/>
          <p:cNvSpPr>
            <a:spLocks noChangeArrowheads="1"/>
          </p:cNvSpPr>
          <p:nvPr/>
        </p:nvSpPr>
        <p:spPr bwMode="auto">
          <a:xfrm>
            <a:off x="457200"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6" name="Rectangle 5"/>
          <p:cNvSpPr/>
          <p:nvPr/>
        </p:nvSpPr>
        <p:spPr>
          <a:xfrm>
            <a:off x="295275" y="1895475"/>
            <a:ext cx="8503920" cy="4078039"/>
          </a:xfrm>
          <a:prstGeom prst="rect">
            <a:avLst/>
          </a:prstGeom>
        </p:spPr>
        <p:txBody>
          <a:bodyPr wrap="square" anchor="t">
            <a:spAutoFit/>
          </a:bodyPr>
          <a:lstStyle/>
          <a:p>
            <a:pPr>
              <a:spcAft>
                <a:spcPts val="600"/>
              </a:spcAft>
              <a:defRPr/>
            </a:pPr>
            <a:r>
              <a:rPr lang="en-US" sz="2600" i="1" dirty="0">
                <a:solidFill>
                  <a:srgbClr val="153F1A"/>
                </a:solidFill>
              </a:rPr>
              <a:t>Host Family responsibilities</a:t>
            </a:r>
            <a:r>
              <a:rPr lang="en-US" sz="2600" dirty="0">
                <a:solidFill>
                  <a:srgbClr val="153F1A"/>
                </a:solidFill>
              </a:rPr>
              <a:t>:</a:t>
            </a:r>
          </a:p>
          <a:p>
            <a:pPr marL="628650" lvl="1" indent="-171450">
              <a:spcAft>
                <a:spcPts val="600"/>
              </a:spcAft>
              <a:buFont typeface="Wingdings" panose="05000000000000000000" pitchFamily="2" charset="2"/>
              <a:buChar char="ü"/>
              <a:defRPr/>
            </a:pPr>
            <a:r>
              <a:rPr lang="en-US" sz="2600" b="1" dirty="0">
                <a:solidFill>
                  <a:srgbClr val="153F1A"/>
                </a:solidFill>
              </a:rPr>
              <a:t>Basic needs</a:t>
            </a:r>
            <a:r>
              <a:rPr lang="en-US" sz="2600" dirty="0">
                <a:solidFill>
                  <a:srgbClr val="153F1A"/>
                </a:solidFill>
              </a:rPr>
              <a:t>– separate bed, suitable study area, 3 meals per day; HF decides how much $ to spend on "extras</a:t>
            </a:r>
            <a:r>
              <a:rPr lang="en-US" sz="2600" dirty="0">
                <a:solidFill>
                  <a:srgbClr val="153F1A"/>
                </a:solidFill>
                <a:cs typeface="Calibri"/>
              </a:rPr>
              <a:t>"</a:t>
            </a:r>
          </a:p>
          <a:p>
            <a:pPr marL="628650" lvl="1" indent="-171450">
              <a:spcBef>
                <a:spcPts val="0"/>
              </a:spcBef>
              <a:spcAft>
                <a:spcPts val="600"/>
              </a:spcAft>
              <a:buFont typeface="Wingdings" panose="05000000000000000000" pitchFamily="2" charset="2"/>
              <a:buChar char="ü"/>
              <a:defRPr/>
            </a:pPr>
            <a:r>
              <a:rPr lang="en-US" sz="2600" b="1" dirty="0">
                <a:solidFill>
                  <a:srgbClr val="153F1A"/>
                </a:solidFill>
              </a:rPr>
              <a:t>Guidance</a:t>
            </a:r>
            <a:r>
              <a:rPr lang="en-US" sz="2600" dirty="0">
                <a:solidFill>
                  <a:srgbClr val="153F1A"/>
                </a:solidFill>
              </a:rPr>
              <a:t> – emotional support; school and medical decisions</a:t>
            </a:r>
          </a:p>
          <a:p>
            <a:pPr marL="628650" lvl="1" indent="-171450">
              <a:spcAft>
                <a:spcPts val="600"/>
              </a:spcAft>
              <a:buFont typeface="Wingdings" panose="05000000000000000000" pitchFamily="2" charset="2"/>
              <a:buChar char="ü"/>
              <a:defRPr/>
            </a:pPr>
            <a:r>
              <a:rPr lang="en-US" sz="2600" dirty="0">
                <a:solidFill>
                  <a:srgbClr val="153F1A"/>
                </a:solidFill>
              </a:rPr>
              <a:t>Assist with </a:t>
            </a:r>
            <a:r>
              <a:rPr lang="en-US" sz="2600" b="1" dirty="0">
                <a:solidFill>
                  <a:srgbClr val="153F1A"/>
                </a:solidFill>
              </a:rPr>
              <a:t>transportation </a:t>
            </a:r>
          </a:p>
          <a:p>
            <a:pPr marL="628650" lvl="1" indent="-171450">
              <a:spcAft>
                <a:spcPts val="600"/>
              </a:spcAft>
              <a:buFont typeface="Wingdings" panose="05000000000000000000" pitchFamily="2" charset="2"/>
              <a:buChar char="ü"/>
              <a:defRPr/>
            </a:pPr>
            <a:r>
              <a:rPr lang="en-US" sz="2600" b="1" dirty="0">
                <a:solidFill>
                  <a:srgbClr val="153F1A"/>
                </a:solidFill>
              </a:rPr>
              <a:t>Orientations</a:t>
            </a:r>
            <a:r>
              <a:rPr lang="en-US" sz="2600" dirty="0">
                <a:solidFill>
                  <a:srgbClr val="153F1A"/>
                </a:solidFill>
              </a:rPr>
              <a:t> (4)</a:t>
            </a:r>
          </a:p>
          <a:p>
            <a:pPr marL="628650" lvl="1" indent="-171450">
              <a:buFont typeface="Wingdings" panose="05000000000000000000" pitchFamily="2" charset="2"/>
              <a:buChar char="ü"/>
            </a:pPr>
            <a:r>
              <a:rPr lang="en-US" sz="2600" dirty="0">
                <a:solidFill>
                  <a:srgbClr val="153F1A"/>
                </a:solidFill>
              </a:rPr>
              <a:t>Be available for </a:t>
            </a:r>
            <a:r>
              <a:rPr lang="en-US" sz="2600" b="1" dirty="0">
                <a:solidFill>
                  <a:srgbClr val="153F1A"/>
                </a:solidFill>
              </a:rPr>
              <a:t>monthly contact</a:t>
            </a:r>
            <a:r>
              <a:rPr lang="en-US" sz="2600" b="1" dirty="0">
                <a:solidFill>
                  <a:srgbClr val="153F1A"/>
                </a:solidFill>
                <a:cs typeface="Calibri"/>
              </a:rPr>
              <a:t> and respond to YFU communications</a:t>
            </a:r>
          </a:p>
        </p:txBody>
      </p:sp>
      <p:pic>
        <p:nvPicPr>
          <p:cNvPr id="8" name="Picture 7"/>
          <p:cNvPicPr>
            <a:picLocks noChangeAspect="1"/>
          </p:cNvPicPr>
          <p:nvPr/>
        </p:nvPicPr>
        <p:blipFill>
          <a:blip r:embed="rId3"/>
          <a:stretch>
            <a:fillRect/>
          </a:stretch>
        </p:blipFill>
        <p:spPr>
          <a:xfrm>
            <a:off x="246513" y="314976"/>
            <a:ext cx="2883658" cy="743776"/>
          </a:xfrm>
          <a:prstGeom prst="rect">
            <a:avLst/>
          </a:prstGeom>
        </p:spPr>
      </p:pic>
      <p:pic>
        <p:nvPicPr>
          <p:cNvPr id="9" name="Picture 8"/>
          <p:cNvPicPr>
            <a:picLocks noChangeAspect="1"/>
          </p:cNvPicPr>
          <p:nvPr/>
        </p:nvPicPr>
        <p:blipFill>
          <a:blip r:embed="rId4"/>
          <a:stretch>
            <a:fillRect/>
          </a:stretch>
        </p:blipFill>
        <p:spPr>
          <a:xfrm>
            <a:off x="513490" y="439954"/>
            <a:ext cx="2249619" cy="493819"/>
          </a:xfrm>
          <a:prstGeom prst="rect">
            <a:avLst/>
          </a:prstGeom>
        </p:spPr>
      </p:pic>
      <p:pic>
        <p:nvPicPr>
          <p:cNvPr id="10" name="Picture 9"/>
          <p:cNvPicPr>
            <a:picLocks noChangeAspect="1"/>
          </p:cNvPicPr>
          <p:nvPr/>
        </p:nvPicPr>
        <p:blipFill>
          <a:blip r:embed="rId5"/>
          <a:stretch>
            <a:fillRect/>
          </a:stretch>
        </p:blipFill>
        <p:spPr>
          <a:xfrm>
            <a:off x="3450037" y="228600"/>
            <a:ext cx="1115665" cy="1012024"/>
          </a:xfrm>
          <a:prstGeom prst="rect">
            <a:avLst/>
          </a:prstGeom>
        </p:spPr>
      </p:pic>
      <p:pic>
        <p:nvPicPr>
          <p:cNvPr id="2" name="Picture 1"/>
          <p:cNvPicPr>
            <a:picLocks noChangeAspect="1"/>
          </p:cNvPicPr>
          <p:nvPr/>
        </p:nvPicPr>
        <p:blipFill>
          <a:blip r:embed="rId6"/>
          <a:stretch>
            <a:fillRect/>
          </a:stretch>
        </p:blipFill>
        <p:spPr>
          <a:xfrm>
            <a:off x="4565702" y="228600"/>
            <a:ext cx="4834890" cy="1140051"/>
          </a:xfrm>
          <a:prstGeom prst="rect">
            <a:avLst/>
          </a:prstGeom>
        </p:spPr>
      </p:pic>
    </p:spTree>
    <p:extLst>
      <p:ext uri="{BB962C8B-B14F-4D97-AF65-F5344CB8AC3E}">
        <p14:creationId xmlns:p14="http://schemas.microsoft.com/office/powerpoint/2010/main" val="172844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FD4E1E24-B0D9-4D4E-8D76-962EB4F28E25}" type="slidenum">
              <a:rPr lang="en-US" altLang="en-US" sz="1000">
                <a:latin typeface="Arial" charset="0"/>
              </a:rPr>
              <a:pPr/>
              <a:t>12</a:t>
            </a:fld>
            <a:endParaRPr lang="en-US" altLang="en-US" sz="1000">
              <a:latin typeface="Arial" charset="0"/>
            </a:endParaRPr>
          </a:p>
        </p:txBody>
      </p:sp>
      <p:sp>
        <p:nvSpPr>
          <p:cNvPr id="23558" name="Rectangle 7"/>
          <p:cNvSpPr>
            <a:spLocks noChangeArrowheads="1"/>
          </p:cNvSpPr>
          <p:nvPr/>
        </p:nvSpPr>
        <p:spPr bwMode="auto">
          <a:xfrm>
            <a:off x="304800" y="-809625"/>
            <a:ext cx="25146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11" name="Picture 10"/>
          <p:cNvPicPr>
            <a:picLocks noChangeAspect="1"/>
          </p:cNvPicPr>
          <p:nvPr/>
        </p:nvPicPr>
        <p:blipFill rotWithShape="1">
          <a:blip r:embed="rId3"/>
          <a:srcRect l="14650" t="41209" r="53640" b="35058"/>
          <a:stretch/>
        </p:blipFill>
        <p:spPr bwMode="auto">
          <a:xfrm>
            <a:off x="304800" y="3096164"/>
            <a:ext cx="3432810" cy="2055314"/>
          </a:xfrm>
          <a:prstGeom prst="rect">
            <a:avLst/>
          </a:prstGeom>
          <a:ln>
            <a:noFill/>
          </a:ln>
          <a:extLst>
            <a:ext uri="{53640926-AAD7-44D8-BBD7-CCE9431645EC}">
              <a14:shadowObscured xmlns:a14="http://schemas.microsoft.com/office/drawing/2010/main"/>
            </a:ext>
          </a:extLst>
        </p:spPr>
      </p:pic>
      <p:sp>
        <p:nvSpPr>
          <p:cNvPr id="2" name="Oval 1"/>
          <p:cNvSpPr/>
          <p:nvPr/>
        </p:nvSpPr>
        <p:spPr>
          <a:xfrm>
            <a:off x="255116" y="4542232"/>
            <a:ext cx="3151007" cy="81380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a:solidFill>
                  <a:srgbClr val="FF0000"/>
                </a:solidFill>
              </a:ln>
              <a:noFill/>
            </a:endParaRPr>
          </a:p>
        </p:txBody>
      </p:sp>
      <p:pic>
        <p:nvPicPr>
          <p:cNvPr id="13" name="Picture 12"/>
          <p:cNvPicPr/>
          <p:nvPr/>
        </p:nvPicPr>
        <p:blipFill rotWithShape="1">
          <a:blip r:embed="rId4"/>
          <a:srcRect l="14286" t="8396" r="41012" b="81833"/>
          <a:stretch/>
        </p:blipFill>
        <p:spPr bwMode="auto">
          <a:xfrm>
            <a:off x="342900" y="2705100"/>
            <a:ext cx="2655570" cy="464185"/>
          </a:xfrm>
          <a:prstGeom prst="rect">
            <a:avLst/>
          </a:prstGeom>
          <a:ln>
            <a:noFill/>
          </a:ln>
          <a:extLst>
            <a:ext uri="{53640926-AAD7-44D8-BBD7-CCE9431645EC}">
              <a14:shadowObscured xmlns:a14="http://schemas.microsoft.com/office/drawing/2010/main"/>
            </a:ext>
          </a:extLst>
        </p:spPr>
      </p:pic>
      <p:sp>
        <p:nvSpPr>
          <p:cNvPr id="21" name="Rectangle 3"/>
          <p:cNvSpPr txBox="1">
            <a:spLocks noChangeArrowheads="1"/>
          </p:cNvSpPr>
          <p:nvPr/>
        </p:nvSpPr>
        <p:spPr bwMode="auto">
          <a:xfrm>
            <a:off x="1219200" y="1258153"/>
            <a:ext cx="263962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ct val="0"/>
              </a:spcBef>
              <a:spcAft>
                <a:spcPts val="1200"/>
              </a:spcAft>
              <a:buNone/>
            </a:pPr>
            <a:r>
              <a:rPr lang="en-US" altLang="en-US" dirty="0">
                <a:solidFill>
                  <a:schemeClr val="tx1">
                    <a:lumMod val="85000"/>
                    <a:lumOff val="15000"/>
                  </a:schemeClr>
                </a:solidFill>
                <a:latin typeface="Futura Std Light" pitchFamily="34" charset="0"/>
              </a:rPr>
              <a:t> </a:t>
            </a:r>
            <a:r>
              <a:rPr lang="en-US" altLang="en-US" dirty="0">
                <a:solidFill>
                  <a:schemeClr val="tx1">
                    <a:lumMod val="85000"/>
                    <a:lumOff val="15000"/>
                  </a:schemeClr>
                </a:solidFill>
                <a:latin typeface="National-Medium"/>
              </a:rPr>
              <a:t>Gather YFU </a:t>
            </a:r>
            <a:endParaRPr lang="en-US" dirty="0">
              <a:latin typeface="National-Medium"/>
            </a:endParaRPr>
          </a:p>
          <a:p>
            <a:pPr marL="0" indent="0">
              <a:lnSpc>
                <a:spcPct val="90000"/>
              </a:lnSpc>
              <a:spcBef>
                <a:spcPct val="0"/>
              </a:spcBef>
              <a:spcAft>
                <a:spcPts val="1200"/>
              </a:spcAft>
              <a:buFontTx/>
              <a:buNone/>
            </a:pPr>
            <a:r>
              <a:rPr lang="en-US" altLang="en-US" dirty="0">
                <a:solidFill>
                  <a:schemeClr val="tx1">
                    <a:lumMod val="85000"/>
                    <a:lumOff val="15000"/>
                  </a:schemeClr>
                </a:solidFill>
                <a:latin typeface="National-Medium"/>
              </a:rPr>
              <a:t>interview tools</a:t>
            </a:r>
            <a:endParaRPr lang="en-US" dirty="0">
              <a:latin typeface="National-Medium"/>
            </a:endParaRPr>
          </a:p>
        </p:txBody>
      </p:sp>
      <p:pic>
        <p:nvPicPr>
          <p:cNvPr id="3" name="Picture 2"/>
          <p:cNvPicPr>
            <a:picLocks noChangeAspect="1"/>
          </p:cNvPicPr>
          <p:nvPr/>
        </p:nvPicPr>
        <p:blipFill>
          <a:blip r:embed="rId5"/>
          <a:stretch>
            <a:fillRect/>
          </a:stretch>
        </p:blipFill>
        <p:spPr>
          <a:xfrm>
            <a:off x="8057" y="66926"/>
            <a:ext cx="2883658" cy="743776"/>
          </a:xfrm>
          <a:prstGeom prst="rect">
            <a:avLst/>
          </a:prstGeom>
        </p:spPr>
      </p:pic>
      <p:pic>
        <p:nvPicPr>
          <p:cNvPr id="5" name="Picture 4"/>
          <p:cNvPicPr>
            <a:picLocks noChangeAspect="1"/>
          </p:cNvPicPr>
          <p:nvPr/>
        </p:nvPicPr>
        <p:blipFill>
          <a:blip r:embed="rId6"/>
          <a:stretch>
            <a:fillRect/>
          </a:stretch>
        </p:blipFill>
        <p:spPr>
          <a:xfrm>
            <a:off x="255116" y="191904"/>
            <a:ext cx="2249619" cy="493819"/>
          </a:xfrm>
          <a:prstGeom prst="rect">
            <a:avLst/>
          </a:prstGeom>
        </p:spPr>
      </p:pic>
      <p:sp>
        <p:nvSpPr>
          <p:cNvPr id="14" name="Oval 13"/>
          <p:cNvSpPr/>
          <p:nvPr/>
        </p:nvSpPr>
        <p:spPr bwMode="auto">
          <a:xfrm>
            <a:off x="114300" y="1005840"/>
            <a:ext cx="1104900" cy="977355"/>
          </a:xfrm>
          <a:prstGeom prst="ellipse">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solidFill>
                  <a:schemeClr val="bg1"/>
                </a:solidFill>
                <a:latin typeface="Futura Std Book" panose="020B0502020204020303" pitchFamily="34" charset="0"/>
                <a:cs typeface="Arial" panose="020B0604020202020204" pitchFamily="34" charset="0"/>
              </a:rPr>
              <a:t>STEP 3</a:t>
            </a:r>
            <a:endParaRPr kumimoji="0" lang="en-US" sz="2200" b="0" i="0" u="none" strike="noStrike" cap="none" normalizeH="0" baseline="0" dirty="0">
              <a:ln>
                <a:noFill/>
              </a:ln>
              <a:solidFill>
                <a:schemeClr val="bg1"/>
              </a:solidFill>
              <a:effectLst/>
              <a:latin typeface="Futura Std Book" panose="020B0502020204020303" pitchFamily="34" charset="0"/>
              <a:cs typeface="Arial" panose="020B0604020202020204" pitchFamily="34" charset="0"/>
            </a:endParaRPr>
          </a:p>
        </p:txBody>
      </p:sp>
      <p:pic>
        <p:nvPicPr>
          <p:cNvPr id="9" name="Picture 8"/>
          <p:cNvPicPr>
            <a:picLocks noChangeAspect="1"/>
          </p:cNvPicPr>
          <p:nvPr/>
        </p:nvPicPr>
        <p:blipFill>
          <a:blip r:embed="rId7"/>
          <a:stretch>
            <a:fillRect/>
          </a:stretch>
        </p:blipFill>
        <p:spPr>
          <a:xfrm>
            <a:off x="3971925" y="295275"/>
            <a:ext cx="4993262" cy="602558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4171950" y="3590925"/>
            <a:ext cx="3457755" cy="987009"/>
          </a:xfrm>
          <a:prstGeom prst="rect">
            <a:avLst/>
          </a:prstGeom>
        </p:spPr>
      </p:pic>
    </p:spTree>
    <p:extLst>
      <p:ext uri="{BB962C8B-B14F-4D97-AF65-F5344CB8AC3E}">
        <p14:creationId xmlns:p14="http://schemas.microsoft.com/office/powerpoint/2010/main" val="252318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464447"/>
            <a:ext cx="7772400" cy="615553"/>
          </a:xfrm>
        </p:spPr>
        <p:txBody>
          <a:bodyPr/>
          <a:lstStyle/>
          <a:p>
            <a:pPr algn="ctr"/>
            <a:r>
              <a:rPr lang="en-US" dirty="0" smtClean="0"/>
              <a:t>Host Family Interview Report</a:t>
            </a:r>
            <a:endParaRPr lang="en-US" dirty="0"/>
          </a:p>
        </p:txBody>
      </p:sp>
      <p:sp>
        <p:nvSpPr>
          <p:cNvPr id="3" name="Text Placeholder 2"/>
          <p:cNvSpPr>
            <a:spLocks noGrp="1"/>
          </p:cNvSpPr>
          <p:nvPr>
            <p:ph type="body" idx="1"/>
          </p:nvPr>
        </p:nvSpPr>
        <p:spPr>
          <a:xfrm>
            <a:off x="405153" y="1849149"/>
            <a:ext cx="8582707" cy="3756521"/>
          </a:xfrm>
        </p:spPr>
        <p:txBody>
          <a:bodyPr>
            <a:normAutofit fontScale="92500"/>
          </a:bodyPr>
          <a:lstStyle/>
          <a:p>
            <a:pPr>
              <a:lnSpc>
                <a:spcPct val="100000"/>
              </a:lnSpc>
            </a:pPr>
            <a:r>
              <a:rPr lang="en-US" sz="3600" dirty="0" smtClean="0"/>
              <a:t>Online report submitted after interview</a:t>
            </a:r>
          </a:p>
          <a:p>
            <a:endParaRPr lang="en-US" sz="3600" dirty="0"/>
          </a:p>
          <a:p>
            <a:r>
              <a:rPr lang="en-US" sz="3600" dirty="0" smtClean="0"/>
              <a:t>VS.</a:t>
            </a:r>
          </a:p>
          <a:p>
            <a:pPr>
              <a:lnSpc>
                <a:spcPct val="100000"/>
              </a:lnSpc>
            </a:pPr>
            <a:endParaRPr lang="en-US" sz="3600" dirty="0"/>
          </a:p>
          <a:p>
            <a:pPr>
              <a:lnSpc>
                <a:spcPct val="100000"/>
              </a:lnSpc>
            </a:pPr>
            <a:r>
              <a:rPr lang="en-US" sz="3600" dirty="0" smtClean="0"/>
              <a:t>Suggested questions that one can use to talk with the family: </a:t>
            </a:r>
            <a:r>
              <a:rPr lang="en-US" sz="4000" b="1" dirty="0" err="1">
                <a:solidFill>
                  <a:srgbClr val="642869"/>
                </a:solidFill>
                <a:ea typeface="+mj-ea"/>
              </a:rPr>
              <a:t>HF</a:t>
            </a:r>
            <a:r>
              <a:rPr lang="en-US" sz="4000" b="1" dirty="0">
                <a:solidFill>
                  <a:srgbClr val="642869"/>
                </a:solidFill>
                <a:ea typeface="+mj-ea"/>
              </a:rPr>
              <a:t> Interview Questions </a:t>
            </a:r>
          </a:p>
        </p:txBody>
      </p:sp>
    </p:spTree>
    <p:extLst>
      <p:ext uri="{BB962C8B-B14F-4D97-AF65-F5344CB8AC3E}">
        <p14:creationId xmlns:p14="http://schemas.microsoft.com/office/powerpoint/2010/main" val="260617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142430" y="3395038"/>
            <a:ext cx="4812284" cy="2044065"/>
          </a:xfrm>
          <a:prstGeom prst="rect">
            <a:avLst/>
          </a:prstGeom>
          <a:solidFill>
            <a:schemeClr val="bg1"/>
          </a:solidFill>
          <a:ln>
            <a:solidFill>
              <a:schemeClr val="accent1"/>
            </a:solidFill>
          </a:ln>
        </p:spPr>
      </p:pic>
      <p:sp>
        <p:nvSpPr>
          <p:cNvPr id="4"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FD4E1E24-B0D9-4D4E-8D76-962EB4F28E25}" type="slidenum">
              <a:rPr lang="en-US" altLang="en-US" sz="1000">
                <a:latin typeface="Arial" charset="0"/>
              </a:rPr>
              <a:pPr/>
              <a:t>14</a:t>
            </a:fld>
            <a:endParaRPr lang="en-US" altLang="en-US" sz="1000">
              <a:latin typeface="Arial" charset="0"/>
            </a:endParaRPr>
          </a:p>
        </p:txBody>
      </p:sp>
      <p:sp>
        <p:nvSpPr>
          <p:cNvPr id="23558" name="Rectangle 7"/>
          <p:cNvSpPr>
            <a:spLocks noChangeArrowheads="1"/>
          </p:cNvSpPr>
          <p:nvPr/>
        </p:nvSpPr>
        <p:spPr bwMode="auto">
          <a:xfrm>
            <a:off x="304800" y="-809625"/>
            <a:ext cx="25146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2" name="Picture 1"/>
          <p:cNvPicPr>
            <a:picLocks noChangeAspect="1"/>
          </p:cNvPicPr>
          <p:nvPr/>
        </p:nvPicPr>
        <p:blipFill>
          <a:blip r:embed="rId4"/>
          <a:stretch>
            <a:fillRect/>
          </a:stretch>
        </p:blipFill>
        <p:spPr>
          <a:xfrm>
            <a:off x="1215834" y="257175"/>
            <a:ext cx="1440991" cy="1394002"/>
          </a:xfrm>
          <a:prstGeom prst="rect">
            <a:avLst/>
          </a:prstGeom>
        </p:spPr>
      </p:pic>
      <p:sp>
        <p:nvSpPr>
          <p:cNvPr id="13" name="TextBox 12"/>
          <p:cNvSpPr txBox="1"/>
          <p:nvPr/>
        </p:nvSpPr>
        <p:spPr>
          <a:xfrm>
            <a:off x="3038475" y="257175"/>
            <a:ext cx="6336643" cy="2246769"/>
          </a:xfrm>
          <a:prstGeom prst="rect">
            <a:avLst/>
          </a:prstGeom>
          <a:noFill/>
        </p:spPr>
        <p:txBody>
          <a:bodyPr wrap="square" rtlCol="0">
            <a:spAutoFit/>
          </a:bodyPr>
          <a:lstStyle/>
          <a:p>
            <a:r>
              <a:rPr lang="en-US" sz="2000" b="1" u="sng" dirty="0">
                <a:solidFill>
                  <a:srgbClr val="642869"/>
                </a:solidFill>
                <a:latin typeface="National-Medium"/>
                <a:ea typeface="+mj-ea"/>
                <a:cs typeface="National-Medium"/>
              </a:rPr>
              <a:t>Reminder from the experts</a:t>
            </a:r>
          </a:p>
          <a:p>
            <a:r>
              <a:rPr lang="en-US" sz="2000" i="1" dirty="0" smtClean="0">
                <a:latin typeface="National-Medium"/>
              </a:rPr>
              <a:t>Create </a:t>
            </a:r>
            <a:r>
              <a:rPr lang="en-US" sz="2000" i="1" dirty="0">
                <a:latin typeface="National-Medium"/>
              </a:rPr>
              <a:t>a packet for the family</a:t>
            </a:r>
          </a:p>
          <a:p>
            <a:pPr marL="1257300" lvl="2" indent="-342900">
              <a:buFont typeface="Arial" panose="020B0604020202020204" pitchFamily="34" charset="0"/>
              <a:buChar char="•"/>
            </a:pPr>
            <a:r>
              <a:rPr lang="en-US" sz="2000" dirty="0"/>
              <a:t>Tips for Host Families</a:t>
            </a:r>
          </a:p>
          <a:p>
            <a:pPr marL="1257300" lvl="2" indent="-342900">
              <a:buFont typeface="Arial" panose="020B0604020202020204" pitchFamily="34" charset="0"/>
              <a:buChar char="•"/>
            </a:pPr>
            <a:r>
              <a:rPr lang="en-US" sz="2000" dirty="0"/>
              <a:t>Host Family Agreement</a:t>
            </a:r>
          </a:p>
          <a:p>
            <a:pPr marL="1257300" lvl="2" indent="-342900">
              <a:buFont typeface="Arial" panose="020B0604020202020204" pitchFamily="34" charset="0"/>
              <a:buChar char="•"/>
            </a:pPr>
            <a:r>
              <a:rPr lang="en-US" sz="2000" dirty="0"/>
              <a:t>YFU Policies</a:t>
            </a:r>
          </a:p>
          <a:p>
            <a:pPr marL="1257300" lvl="2" indent="-342900">
              <a:buFont typeface="Arial" panose="020B0604020202020204" pitchFamily="34" charset="0"/>
              <a:buChar char="•"/>
            </a:pPr>
            <a:r>
              <a:rPr lang="en-US" sz="2000" dirty="0"/>
              <a:t>Department of State Criteria For Exchange</a:t>
            </a:r>
            <a:endParaRPr lang="en-US" sz="2000" i="1" dirty="0">
              <a:latin typeface="National-Medium"/>
            </a:endParaRPr>
          </a:p>
          <a:p>
            <a:pPr marL="1257300" lvl="2" indent="-342900">
              <a:buFont typeface="Arial" panose="020B0604020202020204" pitchFamily="34" charset="0"/>
              <a:buChar char="•"/>
            </a:pPr>
            <a:endParaRPr lang="en-US" sz="2000" dirty="0"/>
          </a:p>
        </p:txBody>
      </p:sp>
      <p:pic>
        <p:nvPicPr>
          <p:cNvPr id="9" name="Picture 8"/>
          <p:cNvPicPr>
            <a:picLocks noChangeAspect="1"/>
          </p:cNvPicPr>
          <p:nvPr/>
        </p:nvPicPr>
        <p:blipFill>
          <a:blip r:embed="rId5"/>
          <a:stretch>
            <a:fillRect/>
          </a:stretch>
        </p:blipFill>
        <p:spPr>
          <a:xfrm>
            <a:off x="121920" y="2958574"/>
            <a:ext cx="3625484" cy="1951384"/>
          </a:xfrm>
          <a:prstGeom prst="rect">
            <a:avLst/>
          </a:prstGeom>
          <a:ln>
            <a:solidFill>
              <a:schemeClr val="accent1"/>
            </a:solidFill>
          </a:ln>
        </p:spPr>
      </p:pic>
      <p:pic>
        <p:nvPicPr>
          <p:cNvPr id="10" name="Picture 9"/>
          <p:cNvPicPr>
            <a:picLocks noChangeAspect="1"/>
          </p:cNvPicPr>
          <p:nvPr/>
        </p:nvPicPr>
        <p:blipFill>
          <a:blip r:embed="rId6"/>
          <a:stretch>
            <a:fillRect/>
          </a:stretch>
        </p:blipFill>
        <p:spPr>
          <a:xfrm>
            <a:off x="1371194" y="4045465"/>
            <a:ext cx="3775710" cy="2254535"/>
          </a:xfrm>
          <a:prstGeom prst="rect">
            <a:avLst/>
          </a:prstGeom>
          <a:noFill/>
          <a:ln>
            <a:solidFill>
              <a:schemeClr val="accent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85213" y="6300788"/>
            <a:ext cx="458787" cy="184150"/>
          </a:xfrm>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D8D61A3C-C3E1-4CD5-96D6-03A5B83B149D}" type="slidenum">
              <a:rPr lang="en-US" altLang="en-US" sz="1000">
                <a:latin typeface="Arial" charset="0"/>
              </a:rPr>
              <a:pPr/>
              <a:t>15</a:t>
            </a:fld>
            <a:endParaRPr lang="en-US" altLang="en-US" sz="1000">
              <a:latin typeface="Arial" charset="0"/>
            </a:endParaRPr>
          </a:p>
        </p:txBody>
      </p:sp>
      <p:sp>
        <p:nvSpPr>
          <p:cNvPr id="9" name="Title 1"/>
          <p:cNvSpPr>
            <a:spLocks noGrp="1"/>
          </p:cNvSpPr>
          <p:nvPr>
            <p:ph type="title" idx="4294967295"/>
          </p:nvPr>
        </p:nvSpPr>
        <p:spPr>
          <a:xfrm>
            <a:off x="0" y="310455"/>
            <a:ext cx="9144000" cy="1236278"/>
          </a:xfrm>
        </p:spPr>
        <p:txBody>
          <a:bodyPr>
            <a:noAutofit/>
          </a:bodyPr>
          <a:lstStyle/>
          <a:p>
            <a:pPr algn="ctr"/>
            <a:r>
              <a:rPr lang="en-US" sz="3200" dirty="0"/>
              <a:t>3 KEY STAGES </a:t>
            </a:r>
            <a:br>
              <a:rPr lang="en-US" sz="3200" dirty="0"/>
            </a:br>
            <a:r>
              <a:rPr lang="en-US" sz="2800" dirty="0"/>
              <a:t>for a successful host family interview</a:t>
            </a:r>
            <a:r>
              <a:rPr lang="en-US" sz="3400" dirty="0"/>
              <a:t/>
            </a:r>
            <a:br>
              <a:rPr lang="en-US" sz="3400" dirty="0"/>
            </a:br>
            <a:r>
              <a:rPr lang="en-US" sz="3400" dirty="0"/>
              <a:t/>
            </a:r>
            <a:br>
              <a:rPr lang="en-US" sz="3400" dirty="0"/>
            </a:br>
            <a:r>
              <a:rPr lang="en-US" sz="3400" dirty="0"/>
              <a:t/>
            </a:r>
            <a:br>
              <a:rPr lang="en-US" sz="3400" dirty="0"/>
            </a:br>
            <a:endParaRPr lang="en-US" sz="3400" dirty="0"/>
          </a:p>
        </p:txBody>
      </p:sp>
      <p:sp>
        <p:nvSpPr>
          <p:cNvPr id="7175" name="Rectangle 8"/>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14" name="Rounded Rectangle 13"/>
          <p:cNvSpPr/>
          <p:nvPr/>
        </p:nvSpPr>
        <p:spPr>
          <a:xfrm>
            <a:off x="372016" y="1997541"/>
            <a:ext cx="2763070" cy="625653"/>
          </a:xfrm>
          <a:prstGeom prst="roundRect">
            <a:avLst/>
          </a:prstGeom>
          <a:noFill/>
          <a:ln w="38100">
            <a:solidFill>
              <a:srgbClr val="66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89630" y="3647037"/>
            <a:ext cx="2465301" cy="586356"/>
          </a:xfrm>
          <a:prstGeom prst="roundRect">
            <a:avLst/>
          </a:prstGeom>
          <a:noFill/>
          <a:ln w="38100">
            <a:solidFill>
              <a:srgbClr val="05B5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319720" y="5074994"/>
            <a:ext cx="2919048" cy="622887"/>
          </a:xfrm>
          <a:prstGeom prst="roundRect">
            <a:avLst/>
          </a:prstGeom>
          <a:noFill/>
          <a:ln w="38100">
            <a:solidFill>
              <a:srgbClr val="C22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521128" y="1772788"/>
            <a:ext cx="4626970" cy="1107996"/>
          </a:xfrm>
          <a:prstGeom prst="rect">
            <a:avLst/>
          </a:prstGeom>
          <a:noFill/>
        </p:spPr>
        <p:txBody>
          <a:bodyPr wrap="square" rtlCol="0">
            <a:spAutoFit/>
          </a:bodyPr>
          <a:lstStyle/>
          <a:p>
            <a:pPr marL="342900" indent="-342900">
              <a:lnSpc>
                <a:spcPct val="100000"/>
              </a:lnSpc>
              <a:buFont typeface="Wingdings" panose="05000000000000000000" pitchFamily="2" charset="2"/>
              <a:buChar char="ü"/>
            </a:pPr>
            <a:r>
              <a:rPr lang="en-US" sz="2200" dirty="0">
                <a:solidFill>
                  <a:srgbClr val="479A3C"/>
                </a:solidFill>
                <a:latin typeface="National" panose="02000503000000020004" pitchFamily="50" charset="0"/>
                <a:ea typeface="National" panose="02000503000000020004" pitchFamily="50" charset="0"/>
              </a:rPr>
              <a:t>Schedule the interview</a:t>
            </a:r>
          </a:p>
          <a:p>
            <a:pPr marL="285750" indent="-285750">
              <a:lnSpc>
                <a:spcPct val="100000"/>
              </a:lnSpc>
              <a:buFont typeface="Wingdings" panose="05000000000000000000" pitchFamily="2" charset="2"/>
              <a:buChar char="ü"/>
            </a:pPr>
            <a:r>
              <a:rPr lang="en-US" sz="2200" dirty="0" smtClean="0">
                <a:solidFill>
                  <a:srgbClr val="479A3C"/>
                </a:solidFill>
                <a:latin typeface="National" panose="02000503000000020004" pitchFamily="50" charset="0"/>
                <a:ea typeface="National" panose="02000503000000020004" pitchFamily="50" charset="0"/>
              </a:rPr>
              <a:t> Prepare</a:t>
            </a:r>
            <a:endParaRPr lang="en-US" sz="2200" dirty="0">
              <a:solidFill>
                <a:srgbClr val="479A3C"/>
              </a:solidFill>
              <a:latin typeface="National" panose="02000503000000020004" pitchFamily="50" charset="0"/>
              <a:ea typeface="National" panose="02000503000000020004" pitchFamily="50" charset="0"/>
            </a:endParaRPr>
          </a:p>
          <a:p>
            <a:pPr marL="285750" indent="-285750">
              <a:lnSpc>
                <a:spcPct val="100000"/>
              </a:lnSpc>
              <a:buFont typeface="Wingdings" panose="05000000000000000000" pitchFamily="2" charset="2"/>
              <a:buChar char="ü"/>
            </a:pPr>
            <a:r>
              <a:rPr lang="en-US" sz="2200" dirty="0" smtClean="0">
                <a:solidFill>
                  <a:srgbClr val="479A3C"/>
                </a:solidFill>
                <a:latin typeface="National" panose="02000503000000020004" pitchFamily="50" charset="0"/>
                <a:ea typeface="National" panose="02000503000000020004" pitchFamily="50" charset="0"/>
              </a:rPr>
              <a:t> Gather </a:t>
            </a:r>
            <a:r>
              <a:rPr lang="en-US" sz="2200" dirty="0">
                <a:solidFill>
                  <a:srgbClr val="479A3C"/>
                </a:solidFill>
                <a:latin typeface="National" panose="02000503000000020004" pitchFamily="50" charset="0"/>
                <a:ea typeface="National" panose="02000503000000020004" pitchFamily="50" charset="0"/>
              </a:rPr>
              <a:t>YFU interview tools</a:t>
            </a:r>
          </a:p>
        </p:txBody>
      </p:sp>
      <p:sp>
        <p:nvSpPr>
          <p:cNvPr id="20" name="Rectangle 19"/>
          <p:cNvSpPr/>
          <p:nvPr/>
        </p:nvSpPr>
        <p:spPr>
          <a:xfrm>
            <a:off x="3521128" y="3402389"/>
            <a:ext cx="5393478" cy="1446550"/>
          </a:xfrm>
          <a:prstGeom prst="rect">
            <a:avLst/>
          </a:prstGeom>
        </p:spPr>
        <p:txBody>
          <a:bodyPr wrap="square" anchor="t">
            <a:spAutoFit/>
          </a:bodyPr>
          <a:lstStyle/>
          <a:p>
            <a:pPr marL="342900" indent="-342900">
              <a:lnSpc>
                <a:spcPct val="100000"/>
              </a:lnSpc>
              <a:buFont typeface="Wingdings" panose="05000000000000000000" pitchFamily="2" charset="2"/>
              <a:buChar char="ü"/>
            </a:pPr>
            <a:r>
              <a:rPr lang="en-US" sz="2200" dirty="0">
                <a:solidFill>
                  <a:srgbClr val="05A9BF"/>
                </a:solidFill>
                <a:latin typeface="National" panose="02000503000000020004" pitchFamily="50" charset="0"/>
                <a:ea typeface="National" panose="02000503000000020004" pitchFamily="50" charset="0"/>
              </a:rPr>
              <a:t>Know your </a:t>
            </a:r>
            <a:r>
              <a:rPr lang="en-US" sz="2200" dirty="0" smtClean="0">
                <a:solidFill>
                  <a:srgbClr val="05A9BF"/>
                </a:solidFill>
                <a:latin typeface="National" panose="02000503000000020004" pitchFamily="50" charset="0"/>
                <a:ea typeface="National" panose="02000503000000020004" pitchFamily="50" charset="0"/>
              </a:rPr>
              <a:t>responsibilities &amp;</a:t>
            </a:r>
            <a:r>
              <a:rPr lang="en-US" sz="2200" dirty="0">
                <a:solidFill>
                  <a:srgbClr val="05A9BF"/>
                </a:solidFill>
                <a:latin typeface="National" panose="02000503000000020004" pitchFamily="50" charset="0"/>
                <a:ea typeface="National" panose="02000503000000020004" pitchFamily="50" charset="0"/>
              </a:rPr>
              <a:t> o</a:t>
            </a:r>
            <a:r>
              <a:rPr lang="en-US" sz="2200" dirty="0" smtClean="0">
                <a:solidFill>
                  <a:srgbClr val="05A9BF"/>
                </a:solidFill>
                <a:latin typeface="National" panose="02000503000000020004" pitchFamily="50" charset="0"/>
                <a:ea typeface="National" panose="02000503000000020004" pitchFamily="50" charset="0"/>
              </a:rPr>
              <a:t>btain </a:t>
            </a:r>
            <a:r>
              <a:rPr lang="en-US" sz="2200" dirty="0">
                <a:solidFill>
                  <a:srgbClr val="05A9BF"/>
                </a:solidFill>
                <a:latin typeface="National" panose="02000503000000020004" pitchFamily="50" charset="0"/>
                <a:ea typeface="National" panose="02000503000000020004" pitchFamily="50" charset="0"/>
              </a:rPr>
              <a:t>necessary </a:t>
            </a:r>
            <a:r>
              <a:rPr lang="en-US" sz="2200" dirty="0" smtClean="0">
                <a:solidFill>
                  <a:srgbClr val="05A9BF"/>
                </a:solidFill>
                <a:latin typeface="National" panose="02000503000000020004" pitchFamily="50" charset="0"/>
                <a:ea typeface="National" panose="02000503000000020004" pitchFamily="50" charset="0"/>
              </a:rPr>
              <a:t>information</a:t>
            </a:r>
            <a:endParaRPr lang="en-US" sz="2200" dirty="0">
              <a:solidFill>
                <a:srgbClr val="05A9BF"/>
              </a:solidFill>
              <a:latin typeface="National" panose="02000503000000020004" pitchFamily="50" charset="0"/>
              <a:ea typeface="National" panose="02000503000000020004" pitchFamily="50" charset="0"/>
            </a:endParaRPr>
          </a:p>
          <a:p>
            <a:pPr marL="342900" indent="-342900">
              <a:buFont typeface="Wingdings" panose="05000000000000000000" pitchFamily="2" charset="2"/>
              <a:buChar char="ü"/>
            </a:pPr>
            <a:r>
              <a:rPr lang="en-US" sz="2200" dirty="0">
                <a:solidFill>
                  <a:srgbClr val="05A9BF"/>
                </a:solidFill>
                <a:latin typeface="National" panose="02000503000000020004" pitchFamily="50" charset="0"/>
                <a:ea typeface="National" panose="02000503000000020004" pitchFamily="50" charset="0"/>
              </a:rPr>
              <a:t>Be attentive in order to submit a meaningful report</a:t>
            </a:r>
            <a:endParaRPr lang="en-US" sz="2200" dirty="0">
              <a:solidFill>
                <a:srgbClr val="05A9BF"/>
              </a:solidFill>
              <a:latin typeface="National" panose="02000503000000020004" pitchFamily="50" charset="0"/>
              <a:ea typeface="National" panose="02000503000000020004" pitchFamily="50" charset="0"/>
              <a:cs typeface="Calibri"/>
            </a:endParaRPr>
          </a:p>
        </p:txBody>
      </p:sp>
      <p:sp>
        <p:nvSpPr>
          <p:cNvPr id="21" name="Rectangle 20"/>
          <p:cNvSpPr/>
          <p:nvPr/>
        </p:nvSpPr>
        <p:spPr>
          <a:xfrm>
            <a:off x="3499759" y="5074994"/>
            <a:ext cx="5185453" cy="769441"/>
          </a:xfrm>
          <a:prstGeom prst="rect">
            <a:avLst/>
          </a:prstGeom>
        </p:spPr>
        <p:txBody>
          <a:bodyPr wrap="square">
            <a:spAutoFit/>
          </a:bodyPr>
          <a:lstStyle/>
          <a:p>
            <a:pPr marL="342900" indent="-342900">
              <a:lnSpc>
                <a:spcPct val="100000"/>
              </a:lnSpc>
              <a:buFont typeface="Wingdings" panose="05000000000000000000" pitchFamily="2" charset="2"/>
              <a:buChar char="ü"/>
            </a:pPr>
            <a:r>
              <a:rPr lang="en-US" sz="2200" dirty="0">
                <a:solidFill>
                  <a:srgbClr val="C22C77"/>
                </a:solidFill>
                <a:latin typeface="National" panose="02000503000000020004" pitchFamily="50" charset="0"/>
                <a:ea typeface="National" panose="02000503000000020004" pitchFamily="50" charset="0"/>
              </a:rPr>
              <a:t>Submit the </a:t>
            </a:r>
            <a:r>
              <a:rPr lang="en-US" sz="2200" dirty="0" err="1">
                <a:solidFill>
                  <a:srgbClr val="C22C77"/>
                </a:solidFill>
                <a:latin typeface="National" panose="02000503000000020004" pitchFamily="50" charset="0"/>
                <a:ea typeface="National" panose="02000503000000020004" pitchFamily="50" charset="0"/>
              </a:rPr>
              <a:t>HF</a:t>
            </a:r>
            <a:r>
              <a:rPr lang="en-US" sz="2200" dirty="0">
                <a:solidFill>
                  <a:srgbClr val="C22C77"/>
                </a:solidFill>
                <a:latin typeface="National" panose="02000503000000020004" pitchFamily="50" charset="0"/>
                <a:ea typeface="National" panose="02000503000000020004" pitchFamily="50" charset="0"/>
              </a:rPr>
              <a:t> interview report</a:t>
            </a:r>
          </a:p>
          <a:p>
            <a:pPr marL="342900" indent="-342900">
              <a:lnSpc>
                <a:spcPct val="100000"/>
              </a:lnSpc>
              <a:buFont typeface="Wingdings" panose="05000000000000000000" pitchFamily="2" charset="2"/>
              <a:buChar char="ü"/>
            </a:pPr>
            <a:r>
              <a:rPr lang="en-US" sz="2200" dirty="0">
                <a:solidFill>
                  <a:srgbClr val="C22C77"/>
                </a:solidFill>
                <a:latin typeface="National" panose="02000503000000020004" pitchFamily="50" charset="0"/>
                <a:ea typeface="National" panose="02000503000000020004" pitchFamily="50" charset="0"/>
              </a:rPr>
              <a:t>Compliant forms maintain YFU integrity</a:t>
            </a:r>
          </a:p>
        </p:txBody>
      </p:sp>
      <p:sp>
        <p:nvSpPr>
          <p:cNvPr id="22" name="TextBox 21"/>
          <p:cNvSpPr txBox="1"/>
          <p:nvPr/>
        </p:nvSpPr>
        <p:spPr>
          <a:xfrm>
            <a:off x="338452" y="2077186"/>
            <a:ext cx="2811148" cy="461665"/>
          </a:xfrm>
          <a:prstGeom prst="rect">
            <a:avLst/>
          </a:prstGeom>
          <a:noFill/>
        </p:spPr>
        <p:txBody>
          <a:bodyPr wrap="square" rtlCol="0">
            <a:spAutoFit/>
          </a:bodyPr>
          <a:lstStyle/>
          <a:p>
            <a:pPr algn="ctr"/>
            <a:r>
              <a:rPr lang="en-US" sz="2400" b="1" dirty="0">
                <a:solidFill>
                  <a:srgbClr val="2B8536"/>
                </a:solidFill>
              </a:rPr>
              <a:t>Before the Interview</a:t>
            </a:r>
          </a:p>
        </p:txBody>
      </p:sp>
      <p:sp>
        <p:nvSpPr>
          <p:cNvPr id="23" name="TextBox 22"/>
          <p:cNvSpPr txBox="1"/>
          <p:nvPr/>
        </p:nvSpPr>
        <p:spPr>
          <a:xfrm>
            <a:off x="446088" y="3715659"/>
            <a:ext cx="2601912" cy="461665"/>
          </a:xfrm>
          <a:prstGeom prst="rect">
            <a:avLst/>
          </a:prstGeom>
          <a:noFill/>
        </p:spPr>
        <p:txBody>
          <a:bodyPr wrap="square" rtlCol="0">
            <a:spAutoFit/>
          </a:bodyPr>
          <a:lstStyle/>
          <a:p>
            <a:pPr algn="ctr"/>
            <a:r>
              <a:rPr lang="en-US" sz="2400" b="1" dirty="0">
                <a:solidFill>
                  <a:srgbClr val="049CB0"/>
                </a:solidFill>
              </a:rPr>
              <a:t>At the Interview</a:t>
            </a:r>
          </a:p>
        </p:txBody>
      </p:sp>
      <p:sp>
        <p:nvSpPr>
          <p:cNvPr id="24" name="TextBox 23"/>
          <p:cNvSpPr txBox="1"/>
          <p:nvPr/>
        </p:nvSpPr>
        <p:spPr>
          <a:xfrm>
            <a:off x="291346" y="5126146"/>
            <a:ext cx="2975795" cy="446276"/>
          </a:xfrm>
          <a:prstGeom prst="rect">
            <a:avLst/>
          </a:prstGeom>
          <a:noFill/>
        </p:spPr>
        <p:txBody>
          <a:bodyPr wrap="square" rtlCol="0">
            <a:spAutoFit/>
          </a:bodyPr>
          <a:lstStyle/>
          <a:p>
            <a:pPr algn="ctr"/>
            <a:r>
              <a:rPr lang="en-US" sz="2300" b="1" dirty="0" smtClean="0">
                <a:solidFill>
                  <a:srgbClr val="AF217C"/>
                </a:solidFill>
              </a:rPr>
              <a:t>Submitting the Forms</a:t>
            </a:r>
            <a:endParaRPr lang="en-US" sz="2300" b="1" dirty="0">
              <a:solidFill>
                <a:srgbClr val="AF217C"/>
              </a:solidFill>
            </a:endParaRPr>
          </a:p>
        </p:txBody>
      </p:sp>
    </p:spTree>
    <p:extLst>
      <p:ext uri="{BB962C8B-B14F-4D97-AF65-F5344CB8AC3E}">
        <p14:creationId xmlns:p14="http://schemas.microsoft.com/office/powerpoint/2010/main" val="909319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7"/>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2" name="Picture 1"/>
          <p:cNvPicPr>
            <a:picLocks noChangeAspect="1"/>
          </p:cNvPicPr>
          <p:nvPr/>
        </p:nvPicPr>
        <p:blipFill>
          <a:blip r:embed="rId3"/>
          <a:stretch>
            <a:fillRect/>
          </a:stretch>
        </p:blipFill>
        <p:spPr>
          <a:xfrm>
            <a:off x="770708" y="1412878"/>
            <a:ext cx="7879929" cy="2591344"/>
          </a:xfrm>
          <a:prstGeom prst="rect">
            <a:avLst/>
          </a:prstGeom>
        </p:spPr>
      </p:pic>
      <p:sp>
        <p:nvSpPr>
          <p:cNvPr id="7" name="TextBox 6"/>
          <p:cNvSpPr txBox="1"/>
          <p:nvPr/>
        </p:nvSpPr>
        <p:spPr>
          <a:xfrm>
            <a:off x="205070" y="4029837"/>
            <a:ext cx="8731666"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latin typeface="National" panose="02000503000000020004" pitchFamily="50" charset="0"/>
                <a:ea typeface="National" panose="02000503000000020004" pitchFamily="50" charset="0"/>
              </a:rPr>
              <a:t>Be professional and be positive about YFU</a:t>
            </a:r>
          </a:p>
          <a:p>
            <a:pPr marL="342900" indent="-342900">
              <a:buFont typeface="Arial" panose="020B0604020202020204" pitchFamily="34" charset="0"/>
              <a:buChar char="•"/>
            </a:pPr>
            <a:endParaRPr lang="en-US" sz="2200" dirty="0" smtClean="0">
              <a:latin typeface="National" panose="02000503000000020004" pitchFamily="50" charset="0"/>
              <a:ea typeface="National" panose="02000503000000020004" pitchFamily="50" charset="0"/>
            </a:endParaRPr>
          </a:p>
          <a:p>
            <a:pPr marL="342900" indent="-342900">
              <a:buFont typeface="Arial" panose="020B0604020202020204" pitchFamily="34" charset="0"/>
              <a:buChar char="•"/>
            </a:pPr>
            <a:r>
              <a:rPr lang="en-US" sz="2200" dirty="0">
                <a:latin typeface="National" panose="02000503000000020004" pitchFamily="50" charset="0"/>
                <a:ea typeface="National" panose="02000503000000020004" pitchFamily="50" charset="0"/>
              </a:rPr>
              <a:t>Listen closely &amp; ask </a:t>
            </a:r>
            <a:r>
              <a:rPr lang="en-US" sz="2200" dirty="0" smtClean="0">
                <a:latin typeface="National" panose="02000503000000020004" pitchFamily="50" charset="0"/>
                <a:ea typeface="National" panose="02000503000000020004" pitchFamily="50" charset="0"/>
              </a:rPr>
              <a:t>follow-up </a:t>
            </a:r>
            <a:r>
              <a:rPr lang="en-US" sz="2200" dirty="0">
                <a:latin typeface="National" panose="02000503000000020004" pitchFamily="50" charset="0"/>
                <a:ea typeface="National" panose="02000503000000020004" pitchFamily="50" charset="0"/>
              </a:rPr>
              <a:t>questions </a:t>
            </a:r>
            <a:endParaRPr lang="en-US" sz="2200" dirty="0" smtClean="0">
              <a:latin typeface="National" panose="02000503000000020004" pitchFamily="50" charset="0"/>
              <a:ea typeface="National" panose="02000503000000020004" pitchFamily="50" charset="0"/>
            </a:endParaRPr>
          </a:p>
          <a:p>
            <a:pPr marL="342900" indent="-342900">
              <a:buFont typeface="Arial" panose="020B0604020202020204" pitchFamily="34" charset="0"/>
              <a:buChar char="•"/>
            </a:pPr>
            <a:endParaRPr lang="en-US" sz="2200" dirty="0">
              <a:latin typeface="National" panose="02000503000000020004" pitchFamily="50" charset="0"/>
              <a:ea typeface="National" panose="02000503000000020004" pitchFamily="50" charset="0"/>
            </a:endParaRPr>
          </a:p>
          <a:p>
            <a:pPr marL="342900" indent="-342900">
              <a:buFont typeface="Arial" panose="020B0604020202020204" pitchFamily="34" charset="0"/>
              <a:buChar char="•"/>
            </a:pPr>
            <a:r>
              <a:rPr lang="en-US" sz="2200" dirty="0" smtClean="0">
                <a:latin typeface="National" panose="02000503000000020004" pitchFamily="50" charset="0"/>
                <a:ea typeface="National" panose="02000503000000020004" pitchFamily="50" charset="0"/>
              </a:rPr>
              <a:t>Take notes in order to complete the report</a:t>
            </a:r>
          </a:p>
          <a:p>
            <a:pPr marL="342900" indent="-342900">
              <a:buFont typeface="Arial" panose="020B0604020202020204" pitchFamily="34" charset="0"/>
              <a:buChar char="•"/>
            </a:pPr>
            <a:endParaRPr lang="en-US" sz="2200" dirty="0" smtClean="0">
              <a:latin typeface="National" panose="02000503000000020004" pitchFamily="50" charset="0"/>
              <a:ea typeface="National" panose="02000503000000020004" pitchFamily="50" charset="0"/>
            </a:endParaRPr>
          </a:p>
          <a:p>
            <a:pPr marL="342900" indent="-342900">
              <a:buFont typeface="Arial" panose="020B0604020202020204" pitchFamily="34" charset="0"/>
              <a:buChar char="•"/>
            </a:pPr>
            <a:r>
              <a:rPr lang="en-US" sz="2200" dirty="0" smtClean="0">
                <a:latin typeface="National" panose="02000503000000020004" pitchFamily="50" charset="0"/>
                <a:ea typeface="National" panose="02000503000000020004" pitchFamily="50" charset="0"/>
              </a:rPr>
              <a:t> Be cognizant of your own personal preferences- safety and security is the goal</a:t>
            </a:r>
            <a:endParaRPr lang="en-US" sz="2200" dirty="0"/>
          </a:p>
        </p:txBody>
      </p:sp>
      <p:pic>
        <p:nvPicPr>
          <p:cNvPr id="3" name="Picture 2"/>
          <p:cNvPicPr>
            <a:picLocks noChangeAspect="1"/>
          </p:cNvPicPr>
          <p:nvPr/>
        </p:nvPicPr>
        <p:blipFill>
          <a:blip r:embed="rId4"/>
          <a:stretch>
            <a:fillRect/>
          </a:stretch>
        </p:blipFill>
        <p:spPr>
          <a:xfrm>
            <a:off x="205070" y="408249"/>
            <a:ext cx="2603218" cy="646232"/>
          </a:xfrm>
          <a:prstGeom prst="rect">
            <a:avLst/>
          </a:prstGeom>
        </p:spPr>
      </p:pic>
      <p:pic>
        <p:nvPicPr>
          <p:cNvPr id="5" name="Picture 4"/>
          <p:cNvPicPr>
            <a:picLocks noChangeAspect="1"/>
          </p:cNvPicPr>
          <p:nvPr/>
        </p:nvPicPr>
        <p:blipFill>
          <a:blip r:embed="rId5"/>
          <a:stretch>
            <a:fillRect/>
          </a:stretch>
        </p:blipFill>
        <p:spPr>
          <a:xfrm>
            <a:off x="177203" y="347284"/>
            <a:ext cx="2591025" cy="707197"/>
          </a:xfrm>
          <a:prstGeom prst="rect">
            <a:avLst/>
          </a:prstGeom>
        </p:spPr>
      </p:pic>
      <p:sp>
        <p:nvSpPr>
          <p:cNvPr id="9" name="TextBox 8"/>
          <p:cNvSpPr txBox="1"/>
          <p:nvPr/>
        </p:nvSpPr>
        <p:spPr>
          <a:xfrm>
            <a:off x="3125036" y="408249"/>
            <a:ext cx="5682356" cy="954107"/>
          </a:xfrm>
          <a:prstGeom prst="rect">
            <a:avLst/>
          </a:prstGeom>
          <a:noFill/>
        </p:spPr>
        <p:txBody>
          <a:bodyPr wrap="square" rtlCol="0">
            <a:spAutoFit/>
          </a:bodyPr>
          <a:lstStyle/>
          <a:p>
            <a:r>
              <a:rPr lang="en-US" sz="2800" dirty="0" smtClean="0">
                <a:latin typeface="National-Medium"/>
              </a:rPr>
              <a:t>Know </a:t>
            </a:r>
            <a:r>
              <a:rPr lang="en-US" sz="2800" dirty="0">
                <a:latin typeface="National-Medium"/>
              </a:rPr>
              <a:t>y</a:t>
            </a:r>
            <a:r>
              <a:rPr lang="en-US" sz="2800" dirty="0" smtClean="0">
                <a:latin typeface="National-Medium"/>
              </a:rPr>
              <a:t>our responsibilities &amp; obtain the necessary information </a:t>
            </a:r>
            <a:endParaRPr lang="en-US" sz="2800" dirty="0">
              <a:latin typeface="National-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75118" y="4933567"/>
            <a:ext cx="1781549" cy="693059"/>
          </a:xfrm>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pPr algn="ctr"/>
            <a:r>
              <a:rPr lang="en-US" altLang="en-US" sz="2200" dirty="0">
                <a:latin typeface="National-Medium"/>
              </a:rPr>
              <a:t>Introduce  the interview</a:t>
            </a:r>
          </a:p>
        </p:txBody>
      </p:sp>
      <p:sp>
        <p:nvSpPr>
          <p:cNvPr id="27654" name="Rectangle 7"/>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2" name="Picture 1"/>
          <p:cNvPicPr>
            <a:picLocks noChangeAspect="1"/>
          </p:cNvPicPr>
          <p:nvPr/>
        </p:nvPicPr>
        <p:blipFill>
          <a:blip r:embed="rId3"/>
          <a:stretch>
            <a:fillRect/>
          </a:stretch>
        </p:blipFill>
        <p:spPr>
          <a:xfrm>
            <a:off x="177203" y="1715645"/>
            <a:ext cx="8602322" cy="2828906"/>
          </a:xfrm>
          <a:prstGeom prst="rect">
            <a:avLst/>
          </a:prstGeom>
        </p:spPr>
      </p:pic>
      <p:pic>
        <p:nvPicPr>
          <p:cNvPr id="1026" name="Picture 2" descr="http://image.naldzgraphics.net/2013/05/6-introduce-self.jpg"/>
          <p:cNvPicPr>
            <a:picLocks noChangeAspect="1" noChangeArrowheads="1"/>
          </p:cNvPicPr>
          <p:nvPr/>
        </p:nvPicPr>
        <p:blipFill rotWithShape="1">
          <a:blip r:embed="rId4">
            <a:extLst>
              <a:ext uri="{28A0092B-C50C-407E-A947-70E740481C1C}">
                <a14:useLocalDpi xmlns:a14="http://schemas.microsoft.com/office/drawing/2010/main" val="0"/>
              </a:ext>
            </a:extLst>
          </a:blip>
          <a:srcRect l="26929" r="34671"/>
          <a:stretch/>
        </p:blipFill>
        <p:spPr bwMode="auto">
          <a:xfrm>
            <a:off x="436468" y="2295085"/>
            <a:ext cx="1828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598992" y="4951090"/>
            <a:ext cx="2545008" cy="942369"/>
          </a:xfrm>
          <a:prstGeom prst="round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012991" y="5016083"/>
            <a:ext cx="2535706" cy="769441"/>
          </a:xfrm>
          <a:prstGeom prst="rect">
            <a:avLst/>
          </a:prstGeom>
          <a:noFill/>
        </p:spPr>
        <p:txBody>
          <a:bodyPr wrap="square" rtlCol="0">
            <a:spAutoFit/>
          </a:bodyPr>
          <a:lstStyle/>
          <a:p>
            <a:r>
              <a:rPr lang="en-US" sz="2200" dirty="0">
                <a:latin typeface="National-Medium"/>
              </a:rPr>
              <a:t>Get to know </a:t>
            </a:r>
          </a:p>
          <a:p>
            <a:r>
              <a:rPr lang="en-US" sz="2200" dirty="0" smtClean="0">
                <a:latin typeface="National-Medium"/>
              </a:rPr>
              <a:t>the </a:t>
            </a:r>
            <a:r>
              <a:rPr lang="en-US" sz="2200" dirty="0">
                <a:latin typeface="National-Medium"/>
              </a:rPr>
              <a:t>family</a:t>
            </a:r>
          </a:p>
        </p:txBody>
      </p:sp>
      <p:sp>
        <p:nvSpPr>
          <p:cNvPr id="8" name="TextBox 7"/>
          <p:cNvSpPr txBox="1"/>
          <p:nvPr/>
        </p:nvSpPr>
        <p:spPr>
          <a:xfrm>
            <a:off x="446088" y="5501940"/>
            <a:ext cx="2880943" cy="430887"/>
          </a:xfrm>
          <a:prstGeom prst="rect">
            <a:avLst/>
          </a:prstGeom>
          <a:noFill/>
        </p:spPr>
        <p:txBody>
          <a:bodyPr wrap="square" rtlCol="0">
            <a:spAutoFit/>
          </a:bodyPr>
          <a:lstStyle/>
          <a:p>
            <a:r>
              <a:rPr lang="en-US" sz="2200" dirty="0">
                <a:latin typeface="National-Medium"/>
              </a:rPr>
              <a:t>Introduce yourself</a:t>
            </a:r>
          </a:p>
        </p:txBody>
      </p:sp>
      <p:sp>
        <p:nvSpPr>
          <p:cNvPr id="10" name="Rounded Rectangle 9"/>
          <p:cNvSpPr/>
          <p:nvPr/>
        </p:nvSpPr>
        <p:spPr>
          <a:xfrm>
            <a:off x="240815" y="5400804"/>
            <a:ext cx="3086216" cy="591744"/>
          </a:xfrm>
          <a:prstGeom prst="round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564975" y="4708696"/>
            <a:ext cx="2240377" cy="1177858"/>
          </a:xfrm>
          <a:prstGeom prst="round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bwMode="auto">
          <a:xfrm>
            <a:off x="3327031" y="5620704"/>
            <a:ext cx="715595" cy="716582"/>
          </a:xfrm>
          <a:prstGeom prst="ellipse">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Futura Std Book" panose="020B0502020204020303" pitchFamily="34" charset="0"/>
                <a:cs typeface="Arial" panose="020B0604020202020204" pitchFamily="34" charset="0"/>
              </a:rPr>
              <a:t>2</a:t>
            </a:r>
            <a:endParaRPr kumimoji="0" lang="en-US" sz="2400" b="0" i="0" u="none" strike="noStrike" cap="none" normalizeH="0" baseline="0" dirty="0">
              <a:ln>
                <a:noFill/>
              </a:ln>
              <a:solidFill>
                <a:schemeClr val="bg1"/>
              </a:solidFill>
              <a:effectLst/>
              <a:latin typeface="Futura Std Book" panose="020B0502020204020303" pitchFamily="34" charset="0"/>
              <a:cs typeface="Arial" panose="020B0604020202020204" pitchFamily="34" charset="0"/>
            </a:endParaRPr>
          </a:p>
        </p:txBody>
      </p:sp>
      <p:sp>
        <p:nvSpPr>
          <p:cNvPr id="14" name="Oval 13"/>
          <p:cNvSpPr/>
          <p:nvPr/>
        </p:nvSpPr>
        <p:spPr bwMode="auto">
          <a:xfrm>
            <a:off x="436468" y="4806163"/>
            <a:ext cx="715595" cy="716582"/>
          </a:xfrm>
          <a:prstGeom prst="ellipse">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Futura Std Book" panose="020B0502020204020303" pitchFamily="34" charset="0"/>
                <a:cs typeface="Arial" panose="020B0604020202020204" pitchFamily="34" charset="0"/>
              </a:rPr>
              <a:t>1</a:t>
            </a:r>
            <a:endParaRPr kumimoji="0" lang="en-US" sz="2400" b="0" i="0" u="none" strike="noStrike" cap="none" normalizeH="0" baseline="0" dirty="0">
              <a:ln>
                <a:noFill/>
              </a:ln>
              <a:solidFill>
                <a:schemeClr val="bg1"/>
              </a:solidFill>
              <a:effectLst/>
              <a:latin typeface="Futura Std Book" panose="020B0502020204020303" pitchFamily="34" charset="0"/>
              <a:cs typeface="Arial" panose="020B0604020202020204" pitchFamily="34" charset="0"/>
            </a:endParaRPr>
          </a:p>
        </p:txBody>
      </p:sp>
      <p:sp>
        <p:nvSpPr>
          <p:cNvPr id="13" name="Oval 12"/>
          <p:cNvSpPr/>
          <p:nvPr/>
        </p:nvSpPr>
        <p:spPr bwMode="auto">
          <a:xfrm>
            <a:off x="6702093" y="4349571"/>
            <a:ext cx="715595" cy="716582"/>
          </a:xfrm>
          <a:prstGeom prst="ellipse">
            <a:avLst/>
          </a:prstGeom>
          <a:solidFill>
            <a:srgbClr val="00B0F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Futura Std Book" panose="020B0502020204020303" pitchFamily="34" charset="0"/>
                <a:cs typeface="Arial" panose="020B0604020202020204" pitchFamily="34" charset="0"/>
              </a:rPr>
              <a:t>3</a:t>
            </a:r>
            <a:endParaRPr kumimoji="0" lang="en-US" sz="2400" b="0" i="0" u="none" strike="noStrike" cap="none" normalizeH="0" baseline="0" dirty="0">
              <a:ln>
                <a:noFill/>
              </a:ln>
              <a:solidFill>
                <a:schemeClr val="bg1"/>
              </a:solidFill>
              <a:effectLst/>
              <a:latin typeface="Futura Std Book" panose="020B0502020204020303"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205070" y="408249"/>
            <a:ext cx="2603218" cy="646232"/>
          </a:xfrm>
          <a:prstGeom prst="rect">
            <a:avLst/>
          </a:prstGeom>
        </p:spPr>
      </p:pic>
      <p:pic>
        <p:nvPicPr>
          <p:cNvPr id="5" name="Picture 4"/>
          <p:cNvPicPr>
            <a:picLocks noChangeAspect="1"/>
          </p:cNvPicPr>
          <p:nvPr/>
        </p:nvPicPr>
        <p:blipFill>
          <a:blip r:embed="rId6"/>
          <a:stretch>
            <a:fillRect/>
          </a:stretch>
        </p:blipFill>
        <p:spPr>
          <a:xfrm>
            <a:off x="217263" y="347284"/>
            <a:ext cx="2591025" cy="707197"/>
          </a:xfrm>
          <a:prstGeom prst="rect">
            <a:avLst/>
          </a:prstGeom>
        </p:spPr>
      </p:pic>
    </p:spTree>
    <p:extLst>
      <p:ext uri="{BB962C8B-B14F-4D97-AF65-F5344CB8AC3E}">
        <p14:creationId xmlns:p14="http://schemas.microsoft.com/office/powerpoint/2010/main" val="102241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22" y="666005"/>
            <a:ext cx="7417579" cy="706334"/>
          </a:xfrm>
        </p:spPr>
        <p:txBody>
          <a:bodyPr>
            <a:normAutofit/>
          </a:bodyPr>
          <a:lstStyle/>
          <a:p>
            <a:pPr algn="ctr"/>
            <a:r>
              <a:rPr lang="en-US" dirty="0"/>
              <a:t>Conduct Your Interview</a:t>
            </a:r>
          </a:p>
        </p:txBody>
      </p:sp>
      <p:sp>
        <p:nvSpPr>
          <p:cNvPr id="3" name="Content Placeholder 2"/>
          <p:cNvSpPr>
            <a:spLocks noGrp="1"/>
          </p:cNvSpPr>
          <p:nvPr>
            <p:ph idx="1"/>
          </p:nvPr>
        </p:nvSpPr>
        <p:spPr>
          <a:xfrm>
            <a:off x="606012" y="1372339"/>
            <a:ext cx="8229600" cy="5485661"/>
          </a:xfrm>
        </p:spPr>
        <p:txBody>
          <a:bodyPr>
            <a:normAutofit fontScale="92500" lnSpcReduction="20000"/>
          </a:bodyPr>
          <a:lstStyle/>
          <a:p>
            <a:pPr marL="571500" indent="-571500">
              <a:buFont typeface="Arial" panose="020B0604020202020204" pitchFamily="34" charset="0"/>
              <a:buChar char="•"/>
            </a:pPr>
            <a:r>
              <a:rPr lang="en-US" sz="2800" dirty="0">
                <a:latin typeface="National-Medium"/>
              </a:rPr>
              <a:t>Set a positive, warm tone &amp; use open-ended questions </a:t>
            </a:r>
          </a:p>
          <a:p>
            <a:pPr marL="571500" indent="-571500">
              <a:buFont typeface="Arial" panose="020B0604020202020204" pitchFamily="34" charset="0"/>
              <a:buChar char="•"/>
            </a:pPr>
            <a:r>
              <a:rPr lang="en-US" sz="2800" dirty="0">
                <a:latin typeface="National-Medium"/>
              </a:rPr>
              <a:t>Encourage </a:t>
            </a:r>
            <a:r>
              <a:rPr lang="en-US" sz="2800" dirty="0" smtClean="0">
                <a:latin typeface="National-Medium"/>
              </a:rPr>
              <a:t>&amp; validate concerns</a:t>
            </a:r>
            <a:endParaRPr lang="en-US" sz="2800" dirty="0">
              <a:latin typeface="National-Medium"/>
            </a:endParaRPr>
          </a:p>
          <a:p>
            <a:pPr marL="457200" indent="-457200">
              <a:lnSpc>
                <a:spcPct val="100000"/>
              </a:lnSpc>
              <a:buFont typeface="Arial" panose="020B0604020202020204" pitchFamily="34" charset="0"/>
              <a:buChar char="•"/>
            </a:pPr>
            <a:endParaRPr lang="en-US" sz="2800" dirty="0" smtClean="0">
              <a:latin typeface="National-Medium"/>
            </a:endParaRPr>
          </a:p>
          <a:p>
            <a:pPr marL="457200" indent="-457200">
              <a:lnSpc>
                <a:spcPct val="100000"/>
              </a:lnSpc>
              <a:buFont typeface="Arial" panose="020B0604020202020204" pitchFamily="34" charset="0"/>
              <a:buChar char="•"/>
            </a:pPr>
            <a:r>
              <a:rPr lang="en-US" sz="2800" dirty="0" smtClean="0">
                <a:latin typeface="National-Medium"/>
              </a:rPr>
              <a:t>Use </a:t>
            </a:r>
            <a:r>
              <a:rPr lang="en-US" sz="2800" dirty="0">
                <a:latin typeface="National-Medium"/>
              </a:rPr>
              <a:t>the </a:t>
            </a:r>
            <a:r>
              <a:rPr lang="en-US" sz="2800" dirty="0" smtClean="0">
                <a:latin typeface="National-Medium"/>
              </a:rPr>
              <a:t>report questions to guide your conversation</a:t>
            </a:r>
          </a:p>
          <a:p>
            <a:pPr marL="457200" indent="-457200">
              <a:lnSpc>
                <a:spcPct val="100000"/>
              </a:lnSpc>
              <a:buFont typeface="Arial" panose="020B0604020202020204" pitchFamily="34" charset="0"/>
              <a:buChar char="•"/>
            </a:pPr>
            <a:endParaRPr lang="en-US" sz="2800" dirty="0" smtClean="0">
              <a:latin typeface="National-Medium"/>
            </a:endParaRPr>
          </a:p>
          <a:p>
            <a:pPr marL="457200" indent="-457200">
              <a:lnSpc>
                <a:spcPct val="100000"/>
              </a:lnSpc>
              <a:buFont typeface="Arial" panose="020B0604020202020204" pitchFamily="34" charset="0"/>
              <a:buChar char="•"/>
            </a:pPr>
            <a:r>
              <a:rPr lang="en-US" sz="2800" dirty="0" smtClean="0">
                <a:latin typeface="National-Medium"/>
              </a:rPr>
              <a:t>Optional: use additional YFU questions to spark conversations</a:t>
            </a:r>
          </a:p>
          <a:p>
            <a:pPr>
              <a:lnSpc>
                <a:spcPct val="100000"/>
              </a:lnSpc>
            </a:pPr>
            <a:endParaRPr lang="en-US" sz="2800" dirty="0">
              <a:latin typeface="National-Medium"/>
            </a:endParaRPr>
          </a:p>
          <a:p>
            <a:pPr marL="457200" indent="-457200">
              <a:lnSpc>
                <a:spcPct val="100000"/>
              </a:lnSpc>
              <a:buFont typeface="Arial" panose="020B0604020202020204" pitchFamily="34" charset="0"/>
              <a:buChar char="•"/>
            </a:pPr>
            <a:r>
              <a:rPr lang="en-US" sz="2800" dirty="0" smtClean="0">
                <a:latin typeface="National-Medium"/>
              </a:rPr>
              <a:t>Use </a:t>
            </a:r>
            <a:r>
              <a:rPr lang="en-US" sz="2800" dirty="0">
                <a:latin typeface="National-Medium"/>
              </a:rPr>
              <a:t>opportunities to set realistic </a:t>
            </a:r>
            <a:r>
              <a:rPr lang="en-US" sz="2800" dirty="0" smtClean="0">
                <a:latin typeface="National-Medium"/>
              </a:rPr>
              <a:t>expectations</a:t>
            </a:r>
          </a:p>
          <a:p>
            <a:pPr marL="457200" indent="-457200">
              <a:lnSpc>
                <a:spcPct val="100000"/>
              </a:lnSpc>
              <a:buFont typeface="Arial" panose="020B0604020202020204" pitchFamily="34" charset="0"/>
              <a:buChar char="•"/>
            </a:pPr>
            <a:endParaRPr lang="en-US" sz="2800" dirty="0"/>
          </a:p>
          <a:p>
            <a:pPr algn="ctr"/>
            <a:r>
              <a:rPr lang="en-US" sz="3000" i="1" dirty="0">
                <a:solidFill>
                  <a:srgbClr val="036471"/>
                </a:solidFill>
              </a:rPr>
              <a:t>Students hope to be </a:t>
            </a:r>
            <a:r>
              <a:rPr lang="en-US" sz="3000" b="1" i="1" dirty="0">
                <a:solidFill>
                  <a:srgbClr val="036471"/>
                </a:solidFill>
              </a:rPr>
              <a:t>family members</a:t>
            </a:r>
            <a:r>
              <a:rPr lang="en-US" sz="3000" i="1" dirty="0">
                <a:solidFill>
                  <a:srgbClr val="036471"/>
                </a:solidFill>
              </a:rPr>
              <a:t>, </a:t>
            </a:r>
          </a:p>
          <a:p>
            <a:pPr algn="ctr"/>
            <a:r>
              <a:rPr lang="en-US" sz="3000" i="1" dirty="0">
                <a:solidFill>
                  <a:srgbClr val="036471"/>
                </a:solidFill>
              </a:rPr>
              <a:t>not guests or visitors.</a:t>
            </a:r>
          </a:p>
          <a:p>
            <a:pPr marL="457200" indent="-457200">
              <a:buFont typeface="Arial" panose="020B0604020202020204" pitchFamily="34" charset="0"/>
              <a:buChar char="•"/>
            </a:pPr>
            <a:endParaRPr lang="en-US" sz="3000" dirty="0"/>
          </a:p>
        </p:txBody>
      </p:sp>
      <p:pic>
        <p:nvPicPr>
          <p:cNvPr id="4" name="Picture 3"/>
          <p:cNvPicPr>
            <a:picLocks noChangeAspect="1"/>
          </p:cNvPicPr>
          <p:nvPr/>
        </p:nvPicPr>
        <p:blipFill>
          <a:blip r:embed="rId3"/>
          <a:stretch>
            <a:fillRect/>
          </a:stretch>
        </p:blipFill>
        <p:spPr>
          <a:xfrm>
            <a:off x="326324" y="130646"/>
            <a:ext cx="2024047" cy="542591"/>
          </a:xfrm>
          <a:prstGeom prst="rect">
            <a:avLst/>
          </a:prstGeom>
        </p:spPr>
      </p:pic>
      <p:pic>
        <p:nvPicPr>
          <p:cNvPr id="5" name="Picture 4"/>
          <p:cNvPicPr>
            <a:picLocks noChangeAspect="1"/>
          </p:cNvPicPr>
          <p:nvPr/>
        </p:nvPicPr>
        <p:blipFill>
          <a:blip r:embed="rId4"/>
          <a:stretch>
            <a:fillRect/>
          </a:stretch>
        </p:blipFill>
        <p:spPr>
          <a:xfrm>
            <a:off x="195348" y="42984"/>
            <a:ext cx="2286000" cy="707197"/>
          </a:xfrm>
          <a:prstGeom prst="rect">
            <a:avLst/>
          </a:prstGeom>
        </p:spPr>
      </p:pic>
    </p:spTree>
    <p:extLst>
      <p:ext uri="{BB962C8B-B14F-4D97-AF65-F5344CB8AC3E}">
        <p14:creationId xmlns:p14="http://schemas.microsoft.com/office/powerpoint/2010/main" val="327161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7"/>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2" name="Title 1"/>
          <p:cNvSpPr>
            <a:spLocks noGrp="1"/>
          </p:cNvSpPr>
          <p:nvPr>
            <p:ph type="title"/>
          </p:nvPr>
        </p:nvSpPr>
        <p:spPr>
          <a:xfrm>
            <a:off x="446088" y="1328272"/>
            <a:ext cx="8428772" cy="715235"/>
          </a:xfrm>
        </p:spPr>
        <p:txBody>
          <a:bodyPr>
            <a:normAutofit/>
          </a:bodyPr>
          <a:lstStyle/>
          <a:p>
            <a:pPr algn="ctr"/>
            <a:r>
              <a:rPr lang="en-US" sz="2800" dirty="0" smtClean="0">
                <a:solidFill>
                  <a:srgbClr val="04A3B8"/>
                </a:solidFill>
              </a:rPr>
              <a:t>Sample questions to SPARK conversations</a:t>
            </a:r>
            <a:endParaRPr lang="en-US" sz="2800" dirty="0">
              <a:solidFill>
                <a:srgbClr val="04A3B8"/>
              </a:solidFill>
            </a:endParaRPr>
          </a:p>
        </p:txBody>
      </p:sp>
      <p:sp>
        <p:nvSpPr>
          <p:cNvPr id="4" name="Content Placeholder 3"/>
          <p:cNvSpPr>
            <a:spLocks noGrp="1"/>
          </p:cNvSpPr>
          <p:nvPr>
            <p:ph idx="1"/>
          </p:nvPr>
        </p:nvSpPr>
        <p:spPr>
          <a:xfrm>
            <a:off x="-101600" y="2103892"/>
            <a:ext cx="9096430" cy="4201036"/>
          </a:xfrm>
        </p:spPr>
        <p:txBody>
          <a:bodyPr>
            <a:noAutofit/>
          </a:bodyPr>
          <a:lstStyle/>
          <a:p>
            <a:pPr marL="628650" lvl="1" indent="-171450">
              <a:lnSpc>
                <a:spcPct val="100000"/>
              </a:lnSpc>
              <a:buFont typeface="Wingdings" panose="05000000000000000000" pitchFamily="2" charset="2"/>
              <a:buChar char="ü"/>
            </a:pPr>
            <a:r>
              <a:rPr lang="en-US" sz="1800" dirty="0">
                <a:solidFill>
                  <a:schemeClr val="tx1"/>
                </a:solidFill>
              </a:rPr>
              <a:t>Do you have an evening routine that you would expect your student to adopt?</a:t>
            </a:r>
          </a:p>
          <a:p>
            <a:pPr marL="628650" lvl="1" indent="-171450">
              <a:lnSpc>
                <a:spcPct val="100000"/>
              </a:lnSpc>
              <a:buFont typeface="Wingdings" panose="05000000000000000000" pitchFamily="2" charset="2"/>
              <a:buChar char="ü"/>
            </a:pPr>
            <a:r>
              <a:rPr lang="en-US" sz="1800" dirty="0">
                <a:solidFill>
                  <a:schemeClr val="tx1"/>
                </a:solidFill>
              </a:rPr>
              <a:t>How would you feel about having your student on a school sports team that has a 5-6 day/week commitment?</a:t>
            </a:r>
          </a:p>
          <a:p>
            <a:pPr marL="628650" lvl="1" indent="-171450">
              <a:lnSpc>
                <a:spcPct val="100000"/>
              </a:lnSpc>
              <a:buFont typeface="Wingdings" panose="05000000000000000000" pitchFamily="2" charset="2"/>
              <a:buChar char="ü"/>
            </a:pPr>
            <a:r>
              <a:rPr lang="en-US" sz="1800" dirty="0">
                <a:solidFill>
                  <a:schemeClr val="tx1"/>
                </a:solidFill>
              </a:rPr>
              <a:t>What do you like to talk about during dinner? Would you want a student who is interested in current events?</a:t>
            </a:r>
          </a:p>
          <a:p>
            <a:pPr marL="628650" lvl="1" indent="-171450">
              <a:lnSpc>
                <a:spcPct val="100000"/>
              </a:lnSpc>
              <a:buFont typeface="Wingdings" panose="05000000000000000000" pitchFamily="2" charset="2"/>
              <a:buChar char="ü"/>
            </a:pPr>
            <a:r>
              <a:rPr lang="en-US" sz="1800" dirty="0">
                <a:solidFill>
                  <a:schemeClr val="tx1"/>
                </a:solidFill>
              </a:rPr>
              <a:t>Would you allow/encourage a student with different political or religious or social opinions?</a:t>
            </a:r>
          </a:p>
          <a:p>
            <a:pPr marL="628650" lvl="1" indent="-171450">
              <a:lnSpc>
                <a:spcPct val="100000"/>
              </a:lnSpc>
              <a:buFont typeface="Wingdings" panose="05000000000000000000" pitchFamily="2" charset="2"/>
              <a:buChar char="ü"/>
            </a:pPr>
            <a:r>
              <a:rPr lang="en-US" sz="1800" dirty="0">
                <a:solidFill>
                  <a:schemeClr val="tx1"/>
                </a:solidFill>
              </a:rPr>
              <a:t>What do you hope to learn from your student?</a:t>
            </a:r>
          </a:p>
          <a:p>
            <a:pPr marL="628650" lvl="1" indent="-171450">
              <a:lnSpc>
                <a:spcPct val="100000"/>
              </a:lnSpc>
              <a:buFont typeface="Wingdings" panose="05000000000000000000" pitchFamily="2" charset="2"/>
              <a:buChar char="ü"/>
            </a:pPr>
            <a:r>
              <a:rPr lang="en-US" sz="1800" dirty="0">
                <a:solidFill>
                  <a:schemeClr val="tx1"/>
                </a:solidFill>
              </a:rPr>
              <a:t>How does your family express affection?</a:t>
            </a:r>
          </a:p>
          <a:p>
            <a:pPr marL="628650" lvl="1" indent="-171450">
              <a:lnSpc>
                <a:spcPct val="100000"/>
              </a:lnSpc>
              <a:buFont typeface="Wingdings" panose="05000000000000000000" pitchFamily="2" charset="2"/>
              <a:buChar char="ü"/>
            </a:pPr>
            <a:r>
              <a:rPr lang="en-US" sz="1800" dirty="0">
                <a:solidFill>
                  <a:schemeClr val="tx1"/>
                </a:solidFill>
              </a:rPr>
              <a:t>How do you spend your weekends? Would you have plans for your student on the weekends or are weekends free time for student to schedule outside the home?</a:t>
            </a:r>
          </a:p>
          <a:p>
            <a:pPr marL="628650" lvl="1" indent="-171450">
              <a:lnSpc>
                <a:spcPct val="100000"/>
              </a:lnSpc>
              <a:buFont typeface="Wingdings" panose="05000000000000000000" pitchFamily="2" charset="2"/>
              <a:buChar char="ü"/>
            </a:pPr>
            <a:r>
              <a:rPr lang="en-US" sz="1800" dirty="0">
                <a:solidFill>
                  <a:schemeClr val="tx1"/>
                </a:solidFill>
              </a:rPr>
              <a:t>When you think of your student and his/her activities, how busy or not busy do you hope s/he will be?</a:t>
            </a:r>
          </a:p>
          <a:p>
            <a:endParaRPr lang="en-US" sz="1800" dirty="0"/>
          </a:p>
        </p:txBody>
      </p:sp>
      <p:pic>
        <p:nvPicPr>
          <p:cNvPr id="3" name="Picture 2"/>
          <p:cNvPicPr>
            <a:picLocks noChangeAspect="1"/>
          </p:cNvPicPr>
          <p:nvPr/>
        </p:nvPicPr>
        <p:blipFill>
          <a:blip r:embed="rId3"/>
          <a:stretch>
            <a:fillRect/>
          </a:stretch>
        </p:blipFill>
        <p:spPr>
          <a:xfrm>
            <a:off x="0" y="202697"/>
            <a:ext cx="2286198" cy="707197"/>
          </a:xfrm>
          <a:prstGeom prst="rect">
            <a:avLst/>
          </a:prstGeom>
        </p:spPr>
      </p:pic>
      <p:pic>
        <p:nvPicPr>
          <p:cNvPr id="5" name="Picture 4"/>
          <p:cNvPicPr>
            <a:picLocks noChangeAspect="1"/>
          </p:cNvPicPr>
          <p:nvPr/>
        </p:nvPicPr>
        <p:blipFill>
          <a:blip r:embed="rId4"/>
          <a:stretch>
            <a:fillRect/>
          </a:stretch>
        </p:blipFill>
        <p:spPr>
          <a:xfrm>
            <a:off x="0" y="285001"/>
            <a:ext cx="2024047" cy="542591"/>
          </a:xfrm>
          <a:prstGeom prst="rect">
            <a:avLst/>
          </a:prstGeom>
        </p:spPr>
      </p:pic>
      <p:pic>
        <p:nvPicPr>
          <p:cNvPr id="6" name="Picture 5"/>
          <p:cNvPicPr>
            <a:picLocks noChangeAspect="1"/>
          </p:cNvPicPr>
          <p:nvPr/>
        </p:nvPicPr>
        <p:blipFill>
          <a:blip r:embed="rId5"/>
          <a:stretch>
            <a:fillRect/>
          </a:stretch>
        </p:blipFill>
        <p:spPr>
          <a:xfrm>
            <a:off x="4049381" y="172963"/>
            <a:ext cx="1127324" cy="1090563"/>
          </a:xfrm>
          <a:prstGeom prst="rect">
            <a:avLst/>
          </a:prstGeom>
        </p:spPr>
      </p:pic>
      <p:sp>
        <p:nvSpPr>
          <p:cNvPr id="7" name="Rectangle 6"/>
          <p:cNvSpPr/>
          <p:nvPr/>
        </p:nvSpPr>
        <p:spPr>
          <a:xfrm>
            <a:off x="5438856" y="144809"/>
            <a:ext cx="3121367" cy="369332"/>
          </a:xfrm>
          <a:prstGeom prst="rect">
            <a:avLst/>
          </a:prstGeom>
        </p:spPr>
        <p:txBody>
          <a:bodyPr wrap="none">
            <a:spAutoFit/>
          </a:bodyPr>
          <a:lstStyle/>
          <a:p>
            <a:r>
              <a:rPr lang="en-US" b="1" u="sng" dirty="0">
                <a:solidFill>
                  <a:srgbClr val="642869"/>
                </a:solidFill>
                <a:latin typeface="National-Medium"/>
                <a:cs typeface="National-Medium"/>
              </a:rPr>
              <a:t>Reminder from the experts</a:t>
            </a:r>
          </a:p>
        </p:txBody>
      </p:sp>
    </p:spTree>
    <p:extLst>
      <p:ext uri="{BB962C8B-B14F-4D97-AF65-F5344CB8AC3E}">
        <p14:creationId xmlns:p14="http://schemas.microsoft.com/office/powerpoint/2010/main" val="156617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D8D61A3C-C3E1-4CD5-96D6-03A5B83B149D}" type="slidenum">
              <a:rPr lang="en-US" altLang="en-US" sz="1000">
                <a:latin typeface="Arial" charset="0"/>
              </a:rPr>
              <a:pPr/>
              <a:t>2</a:t>
            </a:fld>
            <a:endParaRPr lang="en-US" altLang="en-US" sz="1000">
              <a:latin typeface="Arial" charset="0"/>
            </a:endParaRPr>
          </a:p>
        </p:txBody>
      </p:sp>
      <p:sp>
        <p:nvSpPr>
          <p:cNvPr id="7172" name="Text Box 4"/>
          <p:cNvSpPr txBox="1">
            <a:spLocks noChangeArrowheads="1"/>
          </p:cNvSpPr>
          <p:nvPr/>
        </p:nvSpPr>
        <p:spPr bwMode="auto">
          <a:xfrm>
            <a:off x="2209800" y="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spcAft>
                <a:spcPct val="0"/>
              </a:spcAft>
              <a:buFontTx/>
              <a:buNone/>
            </a:pPr>
            <a:endParaRPr lang="en-US" altLang="en-US" sz="2400">
              <a:latin typeface="Times New Roman" charset="0"/>
            </a:endParaRPr>
          </a:p>
        </p:txBody>
      </p:sp>
      <p:sp>
        <p:nvSpPr>
          <p:cNvPr id="7175" name="Rectangle 8"/>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9" name="Picture 2" descr="Closed_dock controls (2)"/>
          <p:cNvPicPr>
            <a:picLocks noChangeAspect="1" noChangeArrowheads="1"/>
          </p:cNvPicPr>
          <p:nvPr/>
        </p:nvPicPr>
        <p:blipFill>
          <a:blip r:embed="rId3">
            <a:extLst>
              <a:ext uri="{28A0092B-C50C-407E-A947-70E740481C1C}">
                <a14:useLocalDpi xmlns:a14="http://schemas.microsoft.com/office/drawing/2010/main" val="0"/>
              </a:ext>
            </a:extLst>
          </a:blip>
          <a:srcRect l="69702" t="-166" r="348" b="68730"/>
          <a:stretch>
            <a:fillRect/>
          </a:stretch>
        </p:blipFill>
        <p:spPr bwMode="auto">
          <a:xfrm>
            <a:off x="4394200" y="2203450"/>
            <a:ext cx="42021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endCxn id="11" idx="3"/>
          </p:cNvCxnSpPr>
          <p:nvPr/>
        </p:nvCxnSpPr>
        <p:spPr>
          <a:xfrm flipH="1" flipV="1">
            <a:off x="3146425" y="2203450"/>
            <a:ext cx="1247775" cy="5969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811213" y="1879600"/>
            <a:ext cx="2335212"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1pPr>
            <a:lvl2pPr marL="742950" indent="-28575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2pPr>
            <a:lvl3pPr marL="11430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3pPr>
            <a:lvl4pPr marL="16002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4pPr>
            <a:lvl5pPr marL="20574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5pPr>
            <a:lvl6pPr marL="25146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6pPr>
            <a:lvl7pPr marL="29718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7pPr>
            <a:lvl8pPr marL="34290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8pPr>
            <a:lvl9pPr marL="38862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9pPr>
          </a:lstStyle>
          <a:p>
            <a:pPr eaLnBrk="1" hangingPunct="1">
              <a:spcBef>
                <a:spcPct val="0"/>
              </a:spcBef>
              <a:buSzTx/>
              <a:buFontTx/>
              <a:buNone/>
            </a:pPr>
            <a:r>
              <a:rPr lang="en-US" altLang="en-US" sz="1800">
                <a:solidFill>
                  <a:schemeClr val="tx1"/>
                </a:solidFill>
                <a:latin typeface="Arial" panose="020B0604020202020204" pitchFamily="34" charset="0"/>
              </a:rPr>
              <a:t>Minimize/expand your control panel</a:t>
            </a:r>
          </a:p>
        </p:txBody>
      </p:sp>
      <p:cxnSp>
        <p:nvCxnSpPr>
          <p:cNvPr id="12" name="Straight Connector 11"/>
          <p:cNvCxnSpPr>
            <a:endCxn id="13" idx="3"/>
          </p:cNvCxnSpPr>
          <p:nvPr/>
        </p:nvCxnSpPr>
        <p:spPr>
          <a:xfrm flipH="1" flipV="1">
            <a:off x="3146425" y="3022600"/>
            <a:ext cx="1247775" cy="1317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6"/>
          <p:cNvSpPr txBox="1">
            <a:spLocks noChangeArrowheads="1"/>
          </p:cNvSpPr>
          <p:nvPr/>
        </p:nvSpPr>
        <p:spPr bwMode="auto">
          <a:xfrm>
            <a:off x="811213" y="2698750"/>
            <a:ext cx="2335212"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1pPr>
            <a:lvl2pPr marL="742950" indent="-28575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2pPr>
            <a:lvl3pPr marL="11430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3pPr>
            <a:lvl4pPr marL="16002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4pPr>
            <a:lvl5pPr marL="20574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5pPr>
            <a:lvl6pPr marL="25146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6pPr>
            <a:lvl7pPr marL="29718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7pPr>
            <a:lvl8pPr marL="34290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8pPr>
            <a:lvl9pPr marL="38862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9pPr>
          </a:lstStyle>
          <a:p>
            <a:pPr eaLnBrk="1" hangingPunct="1">
              <a:spcBef>
                <a:spcPct val="0"/>
              </a:spcBef>
              <a:buSzTx/>
              <a:buFontTx/>
              <a:buNone/>
            </a:pPr>
            <a:r>
              <a:rPr lang="en-US" altLang="en-US" sz="1800" dirty="0">
                <a:solidFill>
                  <a:schemeClr val="tx1"/>
                </a:solidFill>
                <a:latin typeface="Arial" panose="020B0604020202020204" pitchFamily="34" charset="0"/>
              </a:rPr>
              <a:t>Mute/unmute yourself</a:t>
            </a:r>
          </a:p>
        </p:txBody>
      </p:sp>
      <p:sp>
        <p:nvSpPr>
          <p:cNvPr id="14" name="TextBox 21"/>
          <p:cNvSpPr txBox="1">
            <a:spLocks noChangeArrowheads="1"/>
          </p:cNvSpPr>
          <p:nvPr/>
        </p:nvSpPr>
        <p:spPr bwMode="auto">
          <a:xfrm>
            <a:off x="811213" y="4367213"/>
            <a:ext cx="2335212"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1pPr>
            <a:lvl2pPr marL="742950" indent="-28575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2pPr>
            <a:lvl3pPr marL="11430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3pPr>
            <a:lvl4pPr marL="16002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4pPr>
            <a:lvl5pPr marL="20574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5pPr>
            <a:lvl6pPr marL="25146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6pPr>
            <a:lvl7pPr marL="29718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7pPr>
            <a:lvl8pPr marL="34290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8pPr>
            <a:lvl9pPr marL="38862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9pPr>
          </a:lstStyle>
          <a:p>
            <a:pPr eaLnBrk="1" hangingPunct="1">
              <a:spcBef>
                <a:spcPct val="0"/>
              </a:spcBef>
              <a:buSzTx/>
              <a:buFontTx/>
              <a:buNone/>
            </a:pPr>
            <a:r>
              <a:rPr lang="en-US" altLang="en-US" sz="1800">
                <a:solidFill>
                  <a:schemeClr val="tx1"/>
                </a:solidFill>
                <a:latin typeface="Arial" panose="020B0604020202020204" pitchFamily="34" charset="0"/>
              </a:rPr>
              <a:t>Raise/lower your hand</a:t>
            </a:r>
          </a:p>
        </p:txBody>
      </p:sp>
      <p:cxnSp>
        <p:nvCxnSpPr>
          <p:cNvPr id="15" name="Straight Connector 14"/>
          <p:cNvCxnSpPr>
            <a:endCxn id="14" idx="3"/>
          </p:cNvCxnSpPr>
          <p:nvPr/>
        </p:nvCxnSpPr>
        <p:spPr>
          <a:xfrm flipH="1">
            <a:off x="3146425" y="4217988"/>
            <a:ext cx="1247775" cy="4730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25"/>
          <p:cNvSpPr txBox="1">
            <a:spLocks noChangeArrowheads="1"/>
          </p:cNvSpPr>
          <p:nvPr/>
        </p:nvSpPr>
        <p:spPr bwMode="auto">
          <a:xfrm>
            <a:off x="811213" y="3567113"/>
            <a:ext cx="2335212"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1pPr>
            <a:lvl2pPr marL="742950" indent="-28575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2pPr>
            <a:lvl3pPr marL="11430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3pPr>
            <a:lvl4pPr marL="16002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4pPr>
            <a:lvl5pPr marL="20574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5pPr>
            <a:lvl6pPr marL="25146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6pPr>
            <a:lvl7pPr marL="29718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7pPr>
            <a:lvl8pPr marL="34290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8pPr>
            <a:lvl9pPr marL="38862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9pPr>
          </a:lstStyle>
          <a:p>
            <a:pPr eaLnBrk="1" hangingPunct="1">
              <a:spcBef>
                <a:spcPct val="0"/>
              </a:spcBef>
              <a:buSzTx/>
              <a:buFontTx/>
              <a:buNone/>
            </a:pPr>
            <a:r>
              <a:rPr lang="en-US" altLang="en-US" sz="1800">
                <a:solidFill>
                  <a:schemeClr val="tx1"/>
                </a:solidFill>
                <a:latin typeface="Arial" panose="020B0604020202020204" pitchFamily="34" charset="0"/>
              </a:rPr>
              <a:t>Full screen</a:t>
            </a:r>
          </a:p>
        </p:txBody>
      </p:sp>
      <p:cxnSp>
        <p:nvCxnSpPr>
          <p:cNvPr id="17" name="Straight Connector 16"/>
          <p:cNvCxnSpPr/>
          <p:nvPr/>
        </p:nvCxnSpPr>
        <p:spPr>
          <a:xfrm flipH="1">
            <a:off x="3146425" y="3644900"/>
            <a:ext cx="1247775" cy="127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62538" y="3657600"/>
            <a:ext cx="0" cy="20161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38"/>
          <p:cNvSpPr txBox="1">
            <a:spLocks noChangeArrowheads="1"/>
          </p:cNvSpPr>
          <p:nvPr/>
        </p:nvSpPr>
        <p:spPr bwMode="auto">
          <a:xfrm>
            <a:off x="3902075" y="5673725"/>
            <a:ext cx="2333625"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1pPr>
            <a:lvl2pPr marL="742950" indent="-28575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2pPr>
            <a:lvl3pPr marL="11430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3pPr>
            <a:lvl4pPr marL="16002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4pPr>
            <a:lvl5pPr marL="2057400" indent="-228600">
              <a:spcBef>
                <a:spcPct val="20000"/>
              </a:spcBef>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5pPr>
            <a:lvl6pPr marL="25146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6pPr>
            <a:lvl7pPr marL="29718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7pPr>
            <a:lvl8pPr marL="34290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8pPr>
            <a:lvl9pPr marL="3886200" indent="-228600" defTabSz="457200" eaLnBrk="0" fontAlgn="base" hangingPunct="0">
              <a:spcBef>
                <a:spcPct val="20000"/>
              </a:spcBef>
              <a:spcAft>
                <a:spcPct val="0"/>
              </a:spcAft>
              <a:buSzPct val="75000"/>
              <a:buFont typeface="Arial" panose="020B0604020202020204" pitchFamily="34" charset="0"/>
              <a:buChar char="•"/>
              <a:defRPr sz="2400">
                <a:solidFill>
                  <a:srgbClr val="404040"/>
                </a:solidFill>
                <a:latin typeface="Futura Std Light" panose="020B0402020204020303" pitchFamily="34" charset="0"/>
                <a:cs typeface="Arial" panose="020B0604020202020204" pitchFamily="34" charset="0"/>
              </a:defRPr>
            </a:lvl9pPr>
          </a:lstStyle>
          <a:p>
            <a:pPr eaLnBrk="1" hangingPunct="1">
              <a:spcBef>
                <a:spcPct val="0"/>
              </a:spcBef>
              <a:buSzTx/>
              <a:buFontTx/>
              <a:buNone/>
            </a:pPr>
            <a:r>
              <a:rPr lang="en-US" altLang="en-US" sz="1800">
                <a:solidFill>
                  <a:schemeClr val="tx1"/>
                </a:solidFill>
                <a:latin typeface="Arial" panose="020B0604020202020204" pitchFamily="34" charset="0"/>
              </a:rPr>
              <a:t>Expand/minimize sections</a:t>
            </a:r>
          </a:p>
        </p:txBody>
      </p:sp>
    </p:spTree>
    <p:extLst>
      <p:ext uri="{BB962C8B-B14F-4D97-AF65-F5344CB8AC3E}">
        <p14:creationId xmlns:p14="http://schemas.microsoft.com/office/powerpoint/2010/main" val="515461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5213" y="6300788"/>
            <a:ext cx="458787" cy="184150"/>
          </a:xfrm>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795C0A80-08E4-4173-8B30-8CB7C9EF6FDF}" type="slidenum">
              <a:rPr lang="en-US" altLang="en-US" sz="1000">
                <a:latin typeface="Arial" charset="0"/>
              </a:rPr>
              <a:pPr/>
              <a:t>20</a:t>
            </a:fld>
            <a:endParaRPr lang="en-US" altLang="en-US" sz="1000">
              <a:latin typeface="Arial" charset="0"/>
            </a:endParaRPr>
          </a:p>
        </p:txBody>
      </p:sp>
      <p:sp>
        <p:nvSpPr>
          <p:cNvPr id="2" name="Title 1"/>
          <p:cNvSpPr>
            <a:spLocks noGrp="1"/>
          </p:cNvSpPr>
          <p:nvPr>
            <p:ph type="title" idx="4294967295"/>
          </p:nvPr>
        </p:nvSpPr>
        <p:spPr>
          <a:xfrm>
            <a:off x="304800" y="50020"/>
            <a:ext cx="8839200" cy="1977563"/>
          </a:xfrm>
        </p:spPr>
        <p:txBody>
          <a:bodyPr>
            <a:noAutofit/>
          </a:bodyPr>
          <a:lstStyle/>
          <a:p>
            <a:pPr algn="ctr">
              <a:lnSpc>
                <a:spcPct val="150000"/>
              </a:lnSpc>
            </a:pPr>
            <a:r>
              <a:rPr lang="en-US" sz="2800" i="1" dirty="0">
                <a:solidFill>
                  <a:srgbClr val="04A3B8"/>
                </a:solidFill>
              </a:rPr>
              <a:t>Is the family a good fit for hosting? </a:t>
            </a:r>
            <a:r>
              <a:rPr lang="en-US" sz="2800" dirty="0">
                <a:solidFill>
                  <a:srgbClr val="04A3B8"/>
                </a:solidFill>
              </a:rPr>
              <a:t/>
            </a:r>
            <a:br>
              <a:rPr lang="en-US" sz="2800" dirty="0">
                <a:solidFill>
                  <a:srgbClr val="04A3B8"/>
                </a:solidFill>
              </a:rPr>
            </a:br>
            <a:r>
              <a:rPr lang="en-US" sz="2400" dirty="0">
                <a:solidFill>
                  <a:srgbClr val="04A3B8"/>
                </a:solidFill>
              </a:rPr>
              <a:t>Warning Indicators </a:t>
            </a:r>
            <a:r>
              <a:rPr lang="en-US" sz="2400" dirty="0" smtClean="0">
                <a:solidFill>
                  <a:srgbClr val="04A3B8"/>
                </a:solidFill>
              </a:rPr>
              <a:t>may </a:t>
            </a:r>
            <a:r>
              <a:rPr lang="en-US" sz="2400" dirty="0">
                <a:solidFill>
                  <a:srgbClr val="04A3B8"/>
                </a:solidFill>
              </a:rPr>
              <a:t>fall </a:t>
            </a:r>
            <a:r>
              <a:rPr lang="en-US" sz="2400" dirty="0" smtClean="0">
                <a:solidFill>
                  <a:srgbClr val="04A3B8"/>
                </a:solidFill>
              </a:rPr>
              <a:t>into several categories</a:t>
            </a:r>
            <a:r>
              <a:rPr lang="en-US" sz="2400" dirty="0">
                <a:solidFill>
                  <a:srgbClr val="04A3B8"/>
                </a:solidFill>
              </a:rPr>
              <a:t>: </a:t>
            </a:r>
            <a:r>
              <a:rPr lang="en-US" sz="2800" dirty="0" smtClean="0"/>
              <a:t/>
            </a:r>
            <a:br>
              <a:rPr lang="en-US" sz="2800" dirty="0" smtClean="0"/>
            </a:br>
            <a:r>
              <a:rPr lang="en-US" sz="2800" b="0" dirty="0"/>
              <a:t>	1.  Family Relationships and Communication</a:t>
            </a:r>
            <a:br>
              <a:rPr lang="en-US" sz="2800" b="0" dirty="0"/>
            </a:br>
            <a:r>
              <a:rPr lang="en-US" sz="2800" b="0" dirty="0"/>
              <a:t>	2.  Motivation for Hosting</a:t>
            </a:r>
            <a:br>
              <a:rPr lang="en-US" sz="2800" b="0" dirty="0"/>
            </a:br>
            <a:r>
              <a:rPr lang="en-US" sz="2800" b="0" dirty="0"/>
              <a:t>	3.  Community/School Connection </a:t>
            </a:r>
            <a:br>
              <a:rPr lang="en-US" sz="2800" b="0" dirty="0"/>
            </a:br>
            <a:r>
              <a:rPr lang="en-US" sz="2800" b="0" dirty="0"/>
              <a:t>	4.  Cross-Cultural Awareness</a:t>
            </a:r>
            <a:br>
              <a:rPr lang="en-US" sz="2800" b="0" dirty="0"/>
            </a:br>
            <a:r>
              <a:rPr lang="en-US" sz="2800" b="0" dirty="0"/>
              <a:t>	5.  Organizational Commitment </a:t>
            </a:r>
            <a:br>
              <a:rPr lang="en-US" sz="2800" b="0" dirty="0"/>
            </a:br>
            <a:r>
              <a:rPr lang="en-US" sz="2800" b="0" dirty="0"/>
              <a:t>	6.  Previous Hosting </a:t>
            </a:r>
            <a:r>
              <a:rPr lang="en-US" sz="2800" b="0" dirty="0" smtClean="0"/>
              <a:t>Problems</a:t>
            </a:r>
            <a:br>
              <a:rPr lang="en-US" sz="2800" b="0" dirty="0" smtClean="0"/>
            </a:br>
            <a:r>
              <a:rPr lang="en-US" sz="2800" b="0" dirty="0" smtClean="0"/>
              <a:t>7. Safety Issues Within the Home</a:t>
            </a:r>
            <a:r>
              <a:rPr lang="en-US" sz="2800" b="0" dirty="0"/>
              <a:t/>
            </a:r>
            <a:br>
              <a:rPr lang="en-US" sz="2800" b="0" dirty="0"/>
            </a:br>
            <a:r>
              <a:rPr lang="en-US" sz="2800" b="0" i="1" dirty="0" smtClean="0"/>
              <a:t>Conditionally recommend*</a:t>
            </a:r>
            <a:r>
              <a:rPr lang="en-US" sz="2800" b="0" dirty="0" smtClean="0"/>
              <a:t/>
            </a:r>
            <a:br>
              <a:rPr lang="en-US" sz="2800" b="0" dirty="0" smtClean="0"/>
            </a:br>
            <a:r>
              <a:rPr lang="en-US" sz="2800" b="0" dirty="0" smtClean="0"/>
              <a:t> </a:t>
            </a:r>
            <a:r>
              <a:rPr lang="en-US" sz="2800" b="0" dirty="0"/>
              <a:t/>
            </a:r>
            <a:br>
              <a:rPr lang="en-US" sz="2800" b="0" dirty="0"/>
            </a:br>
            <a:endParaRPr lang="en-US" sz="2800" b="0" dirty="0"/>
          </a:p>
        </p:txBody>
      </p:sp>
      <p:sp>
        <p:nvSpPr>
          <p:cNvPr id="21510" name="Rectangle 7"/>
          <p:cNvSpPr>
            <a:spLocks noChangeArrowheads="1"/>
          </p:cNvSpPr>
          <p:nvPr/>
        </p:nvSpPr>
        <p:spPr bwMode="auto">
          <a:xfrm>
            <a:off x="457200"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Tree>
    <p:extLst>
      <p:ext uri="{BB962C8B-B14F-4D97-AF65-F5344CB8AC3E}">
        <p14:creationId xmlns:p14="http://schemas.microsoft.com/office/powerpoint/2010/main" val="379610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255686" y="1831237"/>
            <a:ext cx="8151894" cy="4700063"/>
          </a:xfrm>
          <a:noFill/>
        </p:spPr>
        <p:txBody>
          <a:bodyPr>
            <a:normAutofit fontScale="77500" lnSpcReduction="20000"/>
          </a:bodyPr>
          <a:lstStyle/>
          <a:p>
            <a:pPr marL="457200" indent="-457200">
              <a:lnSpc>
                <a:spcPct val="150000"/>
              </a:lnSpc>
              <a:spcAft>
                <a:spcPts val="0"/>
              </a:spcAft>
              <a:buFont typeface="Arial" panose="020B0604020202020204" pitchFamily="34" charset="0"/>
              <a:buChar char="•"/>
            </a:pPr>
            <a:r>
              <a:rPr lang="en-US" sz="2400" dirty="0"/>
              <a:t>Anything unusual about the answers? How do you feel about the responses? The tone</a:t>
            </a:r>
            <a:r>
              <a:rPr lang="en-US" sz="2400" dirty="0" smtClean="0"/>
              <a:t>? Is there anything unsafe about this home? </a:t>
            </a:r>
            <a:endParaRPr lang="en-US" sz="2400" dirty="0"/>
          </a:p>
          <a:p>
            <a:pPr marL="457200" indent="-457200">
              <a:lnSpc>
                <a:spcPct val="150000"/>
              </a:lnSpc>
              <a:spcAft>
                <a:spcPts val="0"/>
              </a:spcAft>
              <a:buFont typeface="Arial" panose="020B0604020202020204" pitchFamily="34" charset="0"/>
              <a:buChar char="•"/>
            </a:pPr>
            <a:r>
              <a:rPr lang="en-US" sz="2400" dirty="0"/>
              <a:t>Are any family members uncomfortable? Does one person do all the talking?</a:t>
            </a:r>
          </a:p>
          <a:p>
            <a:pPr marL="457200" indent="-457200">
              <a:lnSpc>
                <a:spcPct val="150000"/>
              </a:lnSpc>
              <a:spcAft>
                <a:spcPts val="0"/>
              </a:spcAft>
              <a:buFont typeface="Arial" panose="020B0604020202020204" pitchFamily="34" charset="0"/>
              <a:buChar char="•"/>
            </a:pPr>
            <a:r>
              <a:rPr lang="en-US" sz="2400" dirty="0"/>
              <a:t>Do family members have incompatible levels of commitment or expectations?</a:t>
            </a:r>
          </a:p>
          <a:p>
            <a:pPr marL="457200" indent="-457200">
              <a:lnSpc>
                <a:spcPct val="150000"/>
              </a:lnSpc>
              <a:spcAft>
                <a:spcPts val="0"/>
              </a:spcAft>
              <a:buFont typeface="Arial" panose="020B0604020202020204" pitchFamily="34" charset="0"/>
              <a:buChar char="•"/>
            </a:pPr>
            <a:r>
              <a:rPr lang="en-US" sz="2400" dirty="0"/>
              <a:t>How body language and facial expressions conflict or support answers</a:t>
            </a:r>
            <a:r>
              <a:rPr lang="en-US" sz="2400" dirty="0" smtClean="0"/>
              <a:t>?</a:t>
            </a:r>
            <a:endParaRPr lang="en-US" sz="2400" dirty="0"/>
          </a:p>
          <a:p>
            <a:pPr marL="457200" indent="-457200">
              <a:lnSpc>
                <a:spcPct val="150000"/>
              </a:lnSpc>
              <a:spcAft>
                <a:spcPts val="0"/>
              </a:spcAft>
              <a:buFont typeface="Arial" panose="020B0604020202020204" pitchFamily="34" charset="0"/>
              <a:buChar char="•"/>
            </a:pPr>
            <a:r>
              <a:rPr lang="en-US" sz="2400" dirty="0"/>
              <a:t>Am I bothered by a response due to my own preferences*? </a:t>
            </a:r>
          </a:p>
          <a:p>
            <a:endParaRPr lang="en-US" sz="2400" dirty="0" smtClean="0"/>
          </a:p>
          <a:p>
            <a:r>
              <a:rPr lang="en-US" sz="2400" b="1" dirty="0" smtClean="0"/>
              <a:t>Will </a:t>
            </a:r>
            <a:r>
              <a:rPr lang="en-US" sz="2400" b="1" dirty="0"/>
              <a:t>you recommend enthusiastically or with reservations?</a:t>
            </a:r>
          </a:p>
          <a:p>
            <a:pPr marL="457200" indent="-457200">
              <a:buFont typeface="Arial" panose="020B0604020202020204" pitchFamily="34" charset="0"/>
              <a:buChar char="•"/>
            </a:pPr>
            <a:r>
              <a:rPr lang="en-US" sz="2400" dirty="0"/>
              <a:t>If you have concerns, note down specific quotes/conversation that triggered these concerns</a:t>
            </a:r>
            <a:r>
              <a:rPr lang="en-US" sz="2400" dirty="0" smtClean="0"/>
              <a:t>.</a:t>
            </a:r>
          </a:p>
          <a:p>
            <a:pPr marL="457200" indent="-457200">
              <a:lnSpc>
                <a:spcPct val="150000"/>
              </a:lnSpc>
              <a:spcAft>
                <a:spcPts val="0"/>
              </a:spcAft>
              <a:buFont typeface="Arial" panose="020B0604020202020204" pitchFamily="34" charset="0"/>
              <a:buChar char="•"/>
            </a:pPr>
            <a:endParaRPr lang="en-US" sz="900" dirty="0"/>
          </a:p>
          <a:p>
            <a:pPr marL="457200" indent="-457200">
              <a:lnSpc>
                <a:spcPct val="150000"/>
              </a:lnSpc>
              <a:spcAft>
                <a:spcPts val="0"/>
              </a:spcAft>
              <a:buFont typeface="Arial" panose="020B0604020202020204" pitchFamily="34" charset="0"/>
              <a:buChar char="•"/>
            </a:pPr>
            <a:endParaRPr lang="en-US" sz="2400" dirty="0"/>
          </a:p>
          <a:p>
            <a:pPr marL="457200" indent="-457200">
              <a:lnSpc>
                <a:spcPct val="150000"/>
              </a:lnSpc>
              <a:buFont typeface="Arial" panose="020B0604020202020204" pitchFamily="34" charset="0"/>
              <a:buChar char="•"/>
            </a:pPr>
            <a:endParaRPr lang="en-US" sz="2800" dirty="0"/>
          </a:p>
        </p:txBody>
      </p:sp>
      <p:sp>
        <p:nvSpPr>
          <p:cNvPr id="23" name="Rounded Rectangle 22"/>
          <p:cNvSpPr/>
          <p:nvPr/>
        </p:nvSpPr>
        <p:spPr>
          <a:xfrm>
            <a:off x="255687" y="165372"/>
            <a:ext cx="2569990" cy="772775"/>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55686" y="1095567"/>
            <a:ext cx="5245914" cy="523220"/>
          </a:xfrm>
          <a:prstGeom prst="rect">
            <a:avLst/>
          </a:prstGeom>
          <a:noFill/>
          <a:ln w="28575">
            <a:noFill/>
          </a:ln>
        </p:spPr>
        <p:txBody>
          <a:bodyPr wrap="square" rtlCol="0">
            <a:spAutoFit/>
          </a:bodyPr>
          <a:lstStyle/>
          <a:p>
            <a:r>
              <a:rPr lang="en-US" sz="2800" dirty="0" smtClean="0">
                <a:latin typeface="National-Medium"/>
              </a:rPr>
              <a:t> </a:t>
            </a:r>
            <a:r>
              <a:rPr lang="en-US" sz="2800" b="1" dirty="0" smtClean="0">
                <a:solidFill>
                  <a:srgbClr val="04A3B8"/>
                </a:solidFill>
                <a:latin typeface="National-Medium"/>
                <a:ea typeface="+mj-ea"/>
                <a:cs typeface="National-Medium"/>
              </a:rPr>
              <a:t>Observe and think about…</a:t>
            </a:r>
            <a:endParaRPr lang="en-US" sz="2800" b="1" dirty="0">
              <a:solidFill>
                <a:srgbClr val="04A3B8"/>
              </a:solidFill>
              <a:latin typeface="National-Medium"/>
              <a:ea typeface="+mj-ea"/>
              <a:cs typeface="National-Medium"/>
            </a:endParaRPr>
          </a:p>
        </p:txBody>
      </p:sp>
      <p:pic>
        <p:nvPicPr>
          <p:cNvPr id="2" name="Picture 1"/>
          <p:cNvPicPr>
            <a:picLocks noChangeAspect="1"/>
          </p:cNvPicPr>
          <p:nvPr/>
        </p:nvPicPr>
        <p:blipFill>
          <a:blip r:embed="rId3"/>
          <a:stretch>
            <a:fillRect/>
          </a:stretch>
        </p:blipFill>
        <p:spPr>
          <a:xfrm>
            <a:off x="528658" y="318179"/>
            <a:ext cx="2024047" cy="542591"/>
          </a:xfrm>
          <a:prstGeom prst="rect">
            <a:avLst/>
          </a:prstGeom>
        </p:spPr>
      </p:pic>
      <p:pic>
        <p:nvPicPr>
          <p:cNvPr id="4" name="Picture 3"/>
          <p:cNvPicPr>
            <a:picLocks noChangeAspect="1"/>
          </p:cNvPicPr>
          <p:nvPr/>
        </p:nvPicPr>
        <p:blipFill>
          <a:blip r:embed="rId4"/>
          <a:stretch>
            <a:fillRect/>
          </a:stretch>
        </p:blipFill>
        <p:spPr>
          <a:xfrm>
            <a:off x="6573078" y="52638"/>
            <a:ext cx="2438401" cy="1778599"/>
          </a:xfrm>
          <a:prstGeom prst="rect">
            <a:avLst/>
          </a:prstGeom>
          <a:ln w="15875">
            <a:solidFill>
              <a:schemeClr val="accent1">
                <a:shade val="95000"/>
                <a:satMod val="105000"/>
              </a:schemeClr>
            </a:solidFill>
          </a:ln>
        </p:spPr>
      </p:pic>
    </p:spTree>
    <p:extLst>
      <p:ext uri="{BB962C8B-B14F-4D97-AF65-F5344CB8AC3E}">
        <p14:creationId xmlns:p14="http://schemas.microsoft.com/office/powerpoint/2010/main" val="862906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0" y="344173"/>
            <a:ext cx="8333693" cy="1008835"/>
          </a:xfrm>
        </p:spPr>
        <p:txBody>
          <a:bodyPr/>
          <a:lstStyle/>
          <a:p>
            <a:pPr algn="ctr"/>
            <a:r>
              <a:rPr lang="en-US" sz="3200" dirty="0" smtClean="0"/>
              <a:t>Be mindful of personal preferences, the focus is safety</a:t>
            </a:r>
            <a:endParaRPr lang="en-US" sz="3200" dirty="0"/>
          </a:p>
        </p:txBody>
      </p:sp>
      <p:sp>
        <p:nvSpPr>
          <p:cNvPr id="3" name="Text Placeholder 2"/>
          <p:cNvSpPr>
            <a:spLocks noGrp="1"/>
          </p:cNvSpPr>
          <p:nvPr>
            <p:ph type="body" idx="1"/>
          </p:nvPr>
        </p:nvSpPr>
        <p:spPr>
          <a:xfrm>
            <a:off x="436168" y="1367546"/>
            <a:ext cx="7772400" cy="5770871"/>
          </a:xfrm>
        </p:spPr>
        <p:txBody>
          <a:bodyPr/>
          <a:lstStyle/>
          <a:p>
            <a:r>
              <a:rPr lang="en-US" dirty="0" smtClean="0"/>
              <a:t>Lifestyle choices</a:t>
            </a:r>
          </a:p>
          <a:p>
            <a:pPr marL="457200" indent="-457200">
              <a:buFont typeface="Arial" panose="020B0604020202020204" pitchFamily="34" charset="0"/>
              <a:buChar char="•"/>
            </a:pPr>
            <a:r>
              <a:rPr lang="en-US" dirty="0"/>
              <a:t>r</a:t>
            </a:r>
            <a:r>
              <a:rPr lang="en-US" dirty="0" smtClean="0"/>
              <a:t>eligious, non-traditional family, eating habits, pets (lots of pets)</a:t>
            </a:r>
          </a:p>
          <a:p>
            <a:endParaRPr lang="en-US" dirty="0" smtClean="0"/>
          </a:p>
          <a:p>
            <a:r>
              <a:rPr lang="en-US" dirty="0"/>
              <a:t>C</a:t>
            </a:r>
            <a:r>
              <a:rPr lang="en-US" dirty="0" smtClean="0"/>
              <a:t>ondition of the house</a:t>
            </a:r>
            <a:endParaRPr lang="en-US" dirty="0"/>
          </a:p>
          <a:p>
            <a:pPr marL="457200" indent="-457200">
              <a:buFont typeface="Arial" panose="020B0604020202020204" pitchFamily="34" charset="0"/>
              <a:buChar char="•"/>
            </a:pPr>
            <a:r>
              <a:rPr lang="en-US" dirty="0" smtClean="0"/>
              <a:t>Messy is ok, “dirty” could be a concern-</a:t>
            </a:r>
            <a:r>
              <a:rPr lang="en-US" dirty="0" smtClean="0">
                <a:solidFill>
                  <a:srgbClr val="FF0000"/>
                </a:solidFill>
              </a:rPr>
              <a:t> if </a:t>
            </a:r>
            <a:r>
              <a:rPr lang="en-US" dirty="0" smtClean="0"/>
              <a:t>it impacts health</a:t>
            </a:r>
            <a:endParaRPr lang="en-US" dirty="0"/>
          </a:p>
          <a:p>
            <a:pPr marL="457200" indent="-457200">
              <a:buFont typeface="Arial" panose="020B0604020202020204" pitchFamily="34" charset="0"/>
              <a:buChar char="•"/>
            </a:pPr>
            <a:r>
              <a:rPr lang="en-US" dirty="0" smtClean="0"/>
              <a:t>example- </a:t>
            </a:r>
            <a:r>
              <a:rPr lang="en-US" i="1" dirty="0" smtClean="0"/>
              <a:t>children and toys, </a:t>
            </a:r>
          </a:p>
          <a:p>
            <a:r>
              <a:rPr lang="en-US" i="1" dirty="0"/>
              <a:t>b</a:t>
            </a:r>
            <a:r>
              <a:rPr lang="en-US" i="1" dirty="0" smtClean="0"/>
              <a:t>ackyard and lawn care,</a:t>
            </a:r>
          </a:p>
          <a:p>
            <a:r>
              <a:rPr lang="en-US" i="1" dirty="0"/>
              <a:t>b</a:t>
            </a:r>
            <a:r>
              <a:rPr lang="en-US" i="1" dirty="0" smtClean="0"/>
              <a:t>asements and storage spaces</a:t>
            </a:r>
            <a:endParaRPr lang="en-US" i="1" dirty="0"/>
          </a:p>
        </p:txBody>
      </p:sp>
      <p:pic>
        <p:nvPicPr>
          <p:cNvPr id="4" name="Picture 3"/>
          <p:cNvPicPr>
            <a:picLocks noChangeAspect="1"/>
          </p:cNvPicPr>
          <p:nvPr/>
        </p:nvPicPr>
        <p:blipFill>
          <a:blip r:embed="rId3"/>
          <a:stretch>
            <a:fillRect/>
          </a:stretch>
        </p:blipFill>
        <p:spPr>
          <a:xfrm>
            <a:off x="6414052" y="4395149"/>
            <a:ext cx="2729948" cy="1999026"/>
          </a:xfrm>
          <a:prstGeom prst="rect">
            <a:avLst/>
          </a:prstGeom>
        </p:spPr>
      </p:pic>
    </p:spTree>
    <p:extLst>
      <p:ext uri="{BB962C8B-B14F-4D97-AF65-F5344CB8AC3E}">
        <p14:creationId xmlns:p14="http://schemas.microsoft.com/office/powerpoint/2010/main" val="2640797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6B3EF170-2E2B-40A5-8C5A-66B532A4FC86}" type="slidenum">
              <a:rPr lang="en-US" altLang="en-US" sz="1000">
                <a:latin typeface="Arial" charset="0"/>
              </a:rPr>
              <a:pPr/>
              <a:t>23</a:t>
            </a:fld>
            <a:endParaRPr lang="en-US" altLang="en-US" sz="1000">
              <a:latin typeface="Arial" charset="0"/>
            </a:endParaRPr>
          </a:p>
        </p:txBody>
      </p:sp>
      <p:sp>
        <p:nvSpPr>
          <p:cNvPr id="35844" name="Rectangle 7"/>
          <p:cNvSpPr>
            <a:spLocks noChangeArrowheads="1"/>
          </p:cNvSpPr>
          <p:nvPr/>
        </p:nvSpPr>
        <p:spPr bwMode="auto">
          <a:xfrm>
            <a:off x="457200"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35847" name="Rectangle 10"/>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5" name="Picture 4"/>
          <p:cNvPicPr>
            <a:picLocks noChangeAspect="1"/>
          </p:cNvPicPr>
          <p:nvPr/>
        </p:nvPicPr>
        <p:blipFill rotWithShape="1">
          <a:blip r:embed="rId3"/>
          <a:srcRect l="2283" t="3357"/>
          <a:stretch/>
        </p:blipFill>
        <p:spPr>
          <a:xfrm>
            <a:off x="620218" y="1367565"/>
            <a:ext cx="3652837" cy="4386262"/>
          </a:xfrm>
          <a:prstGeom prst="rect">
            <a:avLst/>
          </a:prstGeom>
        </p:spPr>
      </p:pic>
      <p:pic>
        <p:nvPicPr>
          <p:cNvPr id="3" name="Picture 2"/>
          <p:cNvPicPr>
            <a:picLocks noChangeAspect="1"/>
          </p:cNvPicPr>
          <p:nvPr/>
        </p:nvPicPr>
        <p:blipFill>
          <a:blip r:embed="rId4"/>
          <a:stretch>
            <a:fillRect/>
          </a:stretch>
        </p:blipFill>
        <p:spPr>
          <a:xfrm>
            <a:off x="4454760" y="1228725"/>
            <a:ext cx="4191000" cy="4214413"/>
          </a:xfrm>
          <a:prstGeom prst="rect">
            <a:avLst/>
          </a:prstGeom>
        </p:spPr>
      </p:pic>
      <p:sp>
        <p:nvSpPr>
          <p:cNvPr id="6" name="Rounded Rectangle 5"/>
          <p:cNvSpPr/>
          <p:nvPr/>
        </p:nvSpPr>
        <p:spPr>
          <a:xfrm>
            <a:off x="2553018" y="5892667"/>
            <a:ext cx="5173662" cy="662940"/>
          </a:xfrm>
          <a:prstGeom prst="roundRect">
            <a:avLst/>
          </a:prstGeom>
          <a:noFill/>
          <a:ln w="28575">
            <a:solidFill>
              <a:schemeClr val="accent6">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634455" y="5965425"/>
            <a:ext cx="5206525" cy="523220"/>
          </a:xfrm>
          <a:prstGeom prst="rect">
            <a:avLst/>
          </a:prstGeom>
          <a:noFill/>
        </p:spPr>
        <p:txBody>
          <a:bodyPr wrap="square" rtlCol="0">
            <a:spAutoFit/>
          </a:bodyPr>
          <a:lstStyle/>
          <a:p>
            <a:r>
              <a:rPr lang="en-US" sz="2800" dirty="0">
                <a:solidFill>
                  <a:schemeClr val="accent6">
                    <a:lumMod val="90000"/>
                    <a:lumOff val="10000"/>
                  </a:schemeClr>
                </a:solidFill>
              </a:rPr>
              <a:t>SEE visit also uses Home Checklist</a:t>
            </a:r>
          </a:p>
        </p:txBody>
      </p:sp>
      <p:pic>
        <p:nvPicPr>
          <p:cNvPr id="2" name="Picture 1"/>
          <p:cNvPicPr>
            <a:picLocks noChangeAspect="1"/>
          </p:cNvPicPr>
          <p:nvPr/>
        </p:nvPicPr>
        <p:blipFill>
          <a:blip r:embed="rId5"/>
          <a:stretch>
            <a:fillRect/>
          </a:stretch>
        </p:blipFill>
        <p:spPr>
          <a:xfrm>
            <a:off x="795353" y="484259"/>
            <a:ext cx="2024047" cy="542591"/>
          </a:xfrm>
          <a:prstGeom prst="rect">
            <a:avLst/>
          </a:prstGeom>
        </p:spPr>
      </p:pic>
      <p:pic>
        <p:nvPicPr>
          <p:cNvPr id="8" name="Picture 7"/>
          <p:cNvPicPr>
            <a:picLocks noChangeAspect="1"/>
          </p:cNvPicPr>
          <p:nvPr/>
        </p:nvPicPr>
        <p:blipFill>
          <a:blip r:embed="rId6"/>
          <a:stretch>
            <a:fillRect/>
          </a:stretch>
        </p:blipFill>
        <p:spPr>
          <a:xfrm>
            <a:off x="530001" y="301018"/>
            <a:ext cx="2694666" cy="8961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5AF7E571-D152-41C8-B416-0E3CF51E894C}" type="slidenum">
              <a:rPr lang="en-US" altLang="en-US" sz="1000">
                <a:latin typeface="Arial" charset="0"/>
              </a:rPr>
              <a:pPr/>
              <a:t>24</a:t>
            </a:fld>
            <a:endParaRPr lang="en-US" altLang="en-US" sz="1000">
              <a:latin typeface="Arial" charset="0"/>
            </a:endParaRPr>
          </a:p>
        </p:txBody>
      </p:sp>
      <p:sp>
        <p:nvSpPr>
          <p:cNvPr id="37891" name="Rectangle 3"/>
          <p:cNvSpPr>
            <a:spLocks noGrp="1" noChangeArrowheads="1"/>
          </p:cNvSpPr>
          <p:nvPr>
            <p:ph type="body" idx="1"/>
          </p:nvPr>
        </p:nvSpPr>
        <p:spPr>
          <a:xfrm>
            <a:off x="3764509" y="2282718"/>
            <a:ext cx="4646614" cy="3874282"/>
          </a:xfrm>
        </p:spPr>
        <p:txBody>
          <a:bodyPr>
            <a:noAutofit/>
          </a:bodyPr>
          <a:lstStyle/>
          <a:p>
            <a:pPr marL="342900" indent="-342900">
              <a:lnSpc>
                <a:spcPct val="150000"/>
              </a:lnSpc>
              <a:buFont typeface="Wingdings" panose="05000000000000000000" pitchFamily="2" charset="2"/>
              <a:buChar char="ü"/>
            </a:pPr>
            <a:r>
              <a:rPr lang="en-US" altLang="en-US" sz="2000" dirty="0">
                <a:latin typeface="Futura Std Light" pitchFamily="34" charset="0"/>
              </a:rPr>
              <a:t>Did all family members participate?</a:t>
            </a:r>
          </a:p>
          <a:p>
            <a:pPr marL="342900" indent="-342900">
              <a:lnSpc>
                <a:spcPct val="150000"/>
              </a:lnSpc>
              <a:buFont typeface="Wingdings" panose="05000000000000000000" pitchFamily="2" charset="2"/>
              <a:buChar char="ü"/>
            </a:pPr>
            <a:r>
              <a:rPr lang="en-US" altLang="en-US" sz="2000" dirty="0">
                <a:latin typeface="Futura Std Light" pitchFamily="34" charset="0"/>
              </a:rPr>
              <a:t>Are house pictures uploaded?</a:t>
            </a:r>
          </a:p>
          <a:p>
            <a:pPr marL="342900" indent="-342900">
              <a:lnSpc>
                <a:spcPct val="150000"/>
              </a:lnSpc>
              <a:buFont typeface="Wingdings" panose="05000000000000000000" pitchFamily="2" charset="2"/>
              <a:buChar char="ü"/>
            </a:pPr>
            <a:r>
              <a:rPr lang="en-US" altLang="en-US" sz="2000" dirty="0">
                <a:latin typeface="Futura Std Light" pitchFamily="34" charset="0"/>
              </a:rPr>
              <a:t>Host Family Agreement signed?</a:t>
            </a:r>
          </a:p>
          <a:p>
            <a:pPr marL="342900" indent="-342900">
              <a:lnSpc>
                <a:spcPct val="150000"/>
              </a:lnSpc>
              <a:buFont typeface="Wingdings" panose="05000000000000000000" pitchFamily="2" charset="2"/>
              <a:buChar char="ü"/>
            </a:pPr>
            <a:r>
              <a:rPr lang="en-US" altLang="en-US" sz="2000" dirty="0">
                <a:latin typeface="Futura Std Light" pitchFamily="34" charset="0"/>
              </a:rPr>
              <a:t>Application fully completed?</a:t>
            </a:r>
          </a:p>
          <a:p>
            <a:pPr marL="342900" indent="-342900">
              <a:lnSpc>
                <a:spcPct val="120000"/>
              </a:lnSpc>
              <a:buFont typeface="Wingdings" panose="05000000000000000000" pitchFamily="2" charset="2"/>
              <a:buChar char="ü"/>
            </a:pPr>
            <a:r>
              <a:rPr lang="en-US" altLang="en-US" sz="2000" dirty="0">
                <a:latin typeface="Futura Std Light" pitchFamily="34" charset="0"/>
              </a:rPr>
              <a:t>Describe next steps for placement </a:t>
            </a:r>
          </a:p>
          <a:p>
            <a:pPr>
              <a:lnSpc>
                <a:spcPct val="120000"/>
              </a:lnSpc>
            </a:pPr>
            <a:r>
              <a:rPr lang="en-US" altLang="en-US" sz="2000" dirty="0">
                <a:latin typeface="Futura Std Light" pitchFamily="34" charset="0"/>
              </a:rPr>
              <a:t>	</a:t>
            </a:r>
            <a:r>
              <a:rPr lang="en-US" altLang="en-US" sz="1800" dirty="0">
                <a:latin typeface="Futura Std Light" pitchFamily="34" charset="0"/>
              </a:rPr>
              <a:t>** recommending / not recommending</a:t>
            </a:r>
          </a:p>
          <a:p>
            <a:pPr marL="342900" indent="-342900">
              <a:lnSpc>
                <a:spcPct val="150000"/>
              </a:lnSpc>
              <a:buFont typeface="Wingdings" panose="05000000000000000000" pitchFamily="2" charset="2"/>
              <a:buChar char="ü"/>
            </a:pPr>
            <a:r>
              <a:rPr lang="en-US" altLang="en-US" sz="2000" dirty="0">
                <a:latin typeface="Futura Std Light" pitchFamily="34" charset="0"/>
              </a:rPr>
              <a:t>Leave your contact information.</a:t>
            </a:r>
          </a:p>
          <a:p>
            <a:pPr marL="342900" indent="-342900">
              <a:lnSpc>
                <a:spcPct val="150000"/>
              </a:lnSpc>
              <a:buFont typeface="Wingdings" panose="05000000000000000000" pitchFamily="2" charset="2"/>
              <a:buChar char="ü"/>
            </a:pPr>
            <a:r>
              <a:rPr lang="en-US" altLang="en-US" sz="2000" dirty="0">
                <a:latin typeface="Futura Std Light" pitchFamily="34" charset="0"/>
              </a:rPr>
              <a:t>Say </a:t>
            </a:r>
            <a:r>
              <a:rPr lang="en-US" altLang="en-US" sz="2000" i="1" dirty="0">
                <a:latin typeface="Futura Std Light" pitchFamily="34" charset="0"/>
              </a:rPr>
              <a:t>Thank You!</a:t>
            </a:r>
          </a:p>
          <a:p>
            <a:pPr marL="342900" indent="-342900">
              <a:lnSpc>
                <a:spcPct val="150000"/>
              </a:lnSpc>
              <a:buFont typeface="Wingdings" panose="05000000000000000000" pitchFamily="2" charset="2"/>
              <a:buChar char="ü"/>
            </a:pPr>
            <a:endParaRPr lang="en-US" altLang="en-US" sz="2000" dirty="0">
              <a:latin typeface="Futura Std Light" pitchFamily="34" charset="0"/>
            </a:endParaRPr>
          </a:p>
          <a:p>
            <a:pPr marL="342900" indent="-342900">
              <a:lnSpc>
                <a:spcPct val="150000"/>
              </a:lnSpc>
              <a:buFont typeface="Wingdings" panose="05000000000000000000" pitchFamily="2" charset="2"/>
              <a:buChar char="ü"/>
            </a:pPr>
            <a:endParaRPr lang="en-US" altLang="en-US" sz="2000" dirty="0">
              <a:latin typeface="Futura Std Light" pitchFamily="34" charset="0"/>
            </a:endParaRPr>
          </a:p>
        </p:txBody>
      </p:sp>
      <p:sp>
        <p:nvSpPr>
          <p:cNvPr id="37892" name="Rectangle 7"/>
          <p:cNvSpPr>
            <a:spLocks noChangeArrowheads="1"/>
          </p:cNvSpPr>
          <p:nvPr/>
        </p:nvSpPr>
        <p:spPr bwMode="auto">
          <a:xfrm>
            <a:off x="457200"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37895" name="Rectangle 10"/>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pic>
        <p:nvPicPr>
          <p:cNvPr id="5122" name="Picture 2" descr="http://elizabethholmes.com/wp-content/uploads/2012/08/checklist-640x548_c.jpg"/>
          <p:cNvPicPr>
            <a:picLocks noChangeAspect="1" noChangeArrowheads="1"/>
          </p:cNvPicPr>
          <p:nvPr/>
        </p:nvPicPr>
        <p:blipFill rotWithShape="1">
          <a:blip r:embed="rId3">
            <a:extLst>
              <a:ext uri="{28A0092B-C50C-407E-A947-70E740481C1C}">
                <a14:useLocalDpi xmlns:a14="http://schemas.microsoft.com/office/drawing/2010/main" val="0"/>
              </a:ext>
            </a:extLst>
          </a:blip>
          <a:srcRect l="7309" t="120" r="15640"/>
          <a:stretch/>
        </p:blipFill>
        <p:spPr bwMode="auto">
          <a:xfrm>
            <a:off x="582931" y="1931670"/>
            <a:ext cx="2891790" cy="3209706"/>
          </a:xfrm>
          <a:prstGeom prst="rect">
            <a:avLst/>
          </a:prstGeom>
          <a:solidFill>
            <a:schemeClr val="bg1"/>
          </a:solidFill>
          <a:extLst/>
        </p:spPr>
      </p:pic>
      <p:sp>
        <p:nvSpPr>
          <p:cNvPr id="2" name="TextBox 1"/>
          <p:cNvSpPr txBox="1"/>
          <p:nvPr/>
        </p:nvSpPr>
        <p:spPr>
          <a:xfrm>
            <a:off x="3813685" y="1394085"/>
            <a:ext cx="4157705" cy="646331"/>
          </a:xfrm>
          <a:prstGeom prst="rect">
            <a:avLst/>
          </a:prstGeom>
          <a:noFill/>
        </p:spPr>
        <p:txBody>
          <a:bodyPr wrap="square" rtlCol="0">
            <a:spAutoFit/>
          </a:bodyPr>
          <a:lstStyle/>
          <a:p>
            <a:r>
              <a:rPr lang="en-US" sz="3600" dirty="0">
                <a:latin typeface="National-Medium"/>
              </a:rPr>
              <a:t>Before you leave</a:t>
            </a:r>
          </a:p>
        </p:txBody>
      </p:sp>
      <p:pic>
        <p:nvPicPr>
          <p:cNvPr id="3" name="Picture 2"/>
          <p:cNvPicPr>
            <a:picLocks noChangeAspect="1"/>
          </p:cNvPicPr>
          <p:nvPr/>
        </p:nvPicPr>
        <p:blipFill>
          <a:blip r:embed="rId4"/>
          <a:stretch>
            <a:fillRect/>
          </a:stretch>
        </p:blipFill>
        <p:spPr>
          <a:xfrm>
            <a:off x="446088" y="352005"/>
            <a:ext cx="2694666" cy="896190"/>
          </a:xfrm>
          <a:prstGeom prst="rect">
            <a:avLst/>
          </a:prstGeom>
        </p:spPr>
      </p:pic>
      <p:pic>
        <p:nvPicPr>
          <p:cNvPr id="11" name="Picture 10"/>
          <p:cNvPicPr>
            <a:picLocks noChangeAspect="1"/>
          </p:cNvPicPr>
          <p:nvPr/>
        </p:nvPicPr>
        <p:blipFill>
          <a:blip r:embed="rId5"/>
          <a:stretch>
            <a:fillRect/>
          </a:stretch>
        </p:blipFill>
        <p:spPr>
          <a:xfrm>
            <a:off x="781397" y="528804"/>
            <a:ext cx="2024047" cy="54259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85213" y="6300788"/>
            <a:ext cx="458787" cy="184150"/>
          </a:xfrm>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D8D61A3C-C3E1-4CD5-96D6-03A5B83B149D}" type="slidenum">
              <a:rPr lang="en-US" altLang="en-US" sz="1000">
                <a:latin typeface="Arial" charset="0"/>
              </a:rPr>
              <a:pPr/>
              <a:t>25</a:t>
            </a:fld>
            <a:endParaRPr lang="en-US" altLang="en-US" sz="1000">
              <a:latin typeface="Arial" charset="0"/>
            </a:endParaRPr>
          </a:p>
        </p:txBody>
      </p:sp>
      <p:sp>
        <p:nvSpPr>
          <p:cNvPr id="9" name="Title 1"/>
          <p:cNvSpPr>
            <a:spLocks noGrp="1"/>
          </p:cNvSpPr>
          <p:nvPr>
            <p:ph type="title" idx="4294967295"/>
          </p:nvPr>
        </p:nvSpPr>
        <p:spPr>
          <a:xfrm>
            <a:off x="0" y="310455"/>
            <a:ext cx="9144000" cy="1236278"/>
          </a:xfrm>
        </p:spPr>
        <p:txBody>
          <a:bodyPr>
            <a:noAutofit/>
          </a:bodyPr>
          <a:lstStyle/>
          <a:p>
            <a:pPr algn="ctr"/>
            <a:r>
              <a:rPr lang="en-US" sz="3200" dirty="0"/>
              <a:t>3 KEY STAGES </a:t>
            </a:r>
            <a:br>
              <a:rPr lang="en-US" sz="3200" dirty="0"/>
            </a:br>
            <a:r>
              <a:rPr lang="en-US" sz="2800" dirty="0"/>
              <a:t>for a successful host family interview</a:t>
            </a:r>
            <a:r>
              <a:rPr lang="en-US" sz="3400" dirty="0"/>
              <a:t/>
            </a:r>
            <a:br>
              <a:rPr lang="en-US" sz="3400" dirty="0"/>
            </a:br>
            <a:r>
              <a:rPr lang="en-US" sz="3400" dirty="0"/>
              <a:t/>
            </a:r>
            <a:br>
              <a:rPr lang="en-US" sz="3400" dirty="0"/>
            </a:br>
            <a:r>
              <a:rPr lang="en-US" sz="3400" dirty="0"/>
              <a:t/>
            </a:r>
            <a:br>
              <a:rPr lang="en-US" sz="3400" dirty="0"/>
            </a:br>
            <a:endParaRPr lang="en-US" sz="3400" dirty="0"/>
          </a:p>
        </p:txBody>
      </p:sp>
      <p:sp>
        <p:nvSpPr>
          <p:cNvPr id="7175" name="Rectangle 8"/>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14" name="Rounded Rectangle 13"/>
          <p:cNvSpPr/>
          <p:nvPr/>
        </p:nvSpPr>
        <p:spPr>
          <a:xfrm>
            <a:off x="372016" y="1997541"/>
            <a:ext cx="2763070" cy="625653"/>
          </a:xfrm>
          <a:prstGeom prst="roundRect">
            <a:avLst/>
          </a:prstGeom>
          <a:noFill/>
          <a:ln w="38100">
            <a:solidFill>
              <a:srgbClr val="66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89630" y="3647037"/>
            <a:ext cx="2465301" cy="586356"/>
          </a:xfrm>
          <a:prstGeom prst="roundRect">
            <a:avLst/>
          </a:prstGeom>
          <a:noFill/>
          <a:ln w="38100">
            <a:solidFill>
              <a:srgbClr val="05B5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375695" y="5490788"/>
            <a:ext cx="2919048" cy="622887"/>
          </a:xfrm>
          <a:prstGeom prst="roundRect">
            <a:avLst/>
          </a:prstGeom>
          <a:noFill/>
          <a:ln w="38100">
            <a:solidFill>
              <a:srgbClr val="C22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499759" y="1856766"/>
            <a:ext cx="4626970" cy="1107996"/>
          </a:xfrm>
          <a:prstGeom prst="rect">
            <a:avLst/>
          </a:prstGeom>
          <a:noFill/>
        </p:spPr>
        <p:txBody>
          <a:bodyPr wrap="square" rtlCol="0">
            <a:spAutoFit/>
          </a:bodyPr>
          <a:lstStyle/>
          <a:p>
            <a:pPr marL="342900" indent="-342900">
              <a:lnSpc>
                <a:spcPct val="100000"/>
              </a:lnSpc>
              <a:buFont typeface="Wingdings" panose="05000000000000000000" pitchFamily="2" charset="2"/>
              <a:buChar char="ü"/>
            </a:pPr>
            <a:r>
              <a:rPr lang="en-US" sz="2200" dirty="0">
                <a:solidFill>
                  <a:srgbClr val="479A3C"/>
                </a:solidFill>
                <a:latin typeface="National" panose="02000503000000020004" pitchFamily="50" charset="0"/>
                <a:ea typeface="National" panose="02000503000000020004" pitchFamily="50" charset="0"/>
              </a:rPr>
              <a:t>Schedule the interview</a:t>
            </a:r>
          </a:p>
          <a:p>
            <a:pPr marL="285750" indent="-285750">
              <a:lnSpc>
                <a:spcPct val="100000"/>
              </a:lnSpc>
              <a:buFont typeface="Wingdings" panose="05000000000000000000" pitchFamily="2" charset="2"/>
              <a:buChar char="ü"/>
            </a:pPr>
            <a:r>
              <a:rPr lang="en-US" sz="2200" dirty="0">
                <a:solidFill>
                  <a:srgbClr val="479A3C"/>
                </a:solidFill>
                <a:latin typeface="National" panose="02000503000000020004" pitchFamily="50" charset="0"/>
                <a:ea typeface="National" panose="02000503000000020004" pitchFamily="50" charset="0"/>
              </a:rPr>
              <a:t>Prepare</a:t>
            </a:r>
          </a:p>
          <a:p>
            <a:pPr marL="285750" indent="-285750">
              <a:lnSpc>
                <a:spcPct val="100000"/>
              </a:lnSpc>
              <a:buFont typeface="Wingdings" panose="05000000000000000000" pitchFamily="2" charset="2"/>
              <a:buChar char="ü"/>
            </a:pPr>
            <a:r>
              <a:rPr lang="en-US" sz="2200" dirty="0">
                <a:solidFill>
                  <a:srgbClr val="479A3C"/>
                </a:solidFill>
                <a:latin typeface="National" panose="02000503000000020004" pitchFamily="50" charset="0"/>
                <a:ea typeface="National" panose="02000503000000020004" pitchFamily="50" charset="0"/>
              </a:rPr>
              <a:t>Gather YFU interview tools</a:t>
            </a:r>
          </a:p>
        </p:txBody>
      </p:sp>
      <p:sp>
        <p:nvSpPr>
          <p:cNvPr id="20" name="Rectangle 19"/>
          <p:cNvSpPr/>
          <p:nvPr/>
        </p:nvSpPr>
        <p:spPr>
          <a:xfrm>
            <a:off x="3521128" y="3402389"/>
            <a:ext cx="5393478" cy="1446550"/>
          </a:xfrm>
          <a:prstGeom prst="rect">
            <a:avLst/>
          </a:prstGeom>
        </p:spPr>
        <p:txBody>
          <a:bodyPr wrap="square" anchor="t">
            <a:spAutoFit/>
          </a:bodyPr>
          <a:lstStyle/>
          <a:p>
            <a:pPr marL="342900" indent="-342900">
              <a:lnSpc>
                <a:spcPct val="100000"/>
              </a:lnSpc>
              <a:buFont typeface="Wingdings" panose="05000000000000000000" pitchFamily="2" charset="2"/>
              <a:buChar char="ü"/>
            </a:pPr>
            <a:r>
              <a:rPr lang="en-US" sz="2200" dirty="0">
                <a:solidFill>
                  <a:srgbClr val="05A9BF"/>
                </a:solidFill>
                <a:latin typeface="National" panose="02000503000000020004" pitchFamily="50" charset="0"/>
                <a:ea typeface="National" panose="02000503000000020004" pitchFamily="50" charset="0"/>
              </a:rPr>
              <a:t>Know your </a:t>
            </a:r>
            <a:r>
              <a:rPr lang="en-US" sz="2200" dirty="0" smtClean="0">
                <a:solidFill>
                  <a:srgbClr val="05A9BF"/>
                </a:solidFill>
                <a:latin typeface="National" panose="02000503000000020004" pitchFamily="50" charset="0"/>
                <a:ea typeface="National" panose="02000503000000020004" pitchFamily="50" charset="0"/>
              </a:rPr>
              <a:t>responsibilities &amp;</a:t>
            </a:r>
            <a:r>
              <a:rPr lang="en-US" sz="2200" dirty="0">
                <a:solidFill>
                  <a:srgbClr val="05A9BF"/>
                </a:solidFill>
                <a:latin typeface="National" panose="02000503000000020004" pitchFamily="50" charset="0"/>
                <a:ea typeface="National" panose="02000503000000020004" pitchFamily="50" charset="0"/>
              </a:rPr>
              <a:t> o</a:t>
            </a:r>
            <a:r>
              <a:rPr lang="en-US" sz="2200" dirty="0" smtClean="0">
                <a:solidFill>
                  <a:srgbClr val="05A9BF"/>
                </a:solidFill>
                <a:latin typeface="National" panose="02000503000000020004" pitchFamily="50" charset="0"/>
                <a:ea typeface="National" panose="02000503000000020004" pitchFamily="50" charset="0"/>
              </a:rPr>
              <a:t>btain </a:t>
            </a:r>
            <a:r>
              <a:rPr lang="en-US" sz="2200" dirty="0">
                <a:solidFill>
                  <a:srgbClr val="05A9BF"/>
                </a:solidFill>
                <a:latin typeface="National" panose="02000503000000020004" pitchFamily="50" charset="0"/>
                <a:ea typeface="National" panose="02000503000000020004" pitchFamily="50" charset="0"/>
              </a:rPr>
              <a:t>necessary </a:t>
            </a:r>
            <a:r>
              <a:rPr lang="en-US" sz="2200" dirty="0" smtClean="0">
                <a:solidFill>
                  <a:srgbClr val="05A9BF"/>
                </a:solidFill>
                <a:latin typeface="National" panose="02000503000000020004" pitchFamily="50" charset="0"/>
                <a:ea typeface="National" panose="02000503000000020004" pitchFamily="50" charset="0"/>
              </a:rPr>
              <a:t>information</a:t>
            </a:r>
            <a:endParaRPr lang="en-US" sz="2200" dirty="0">
              <a:solidFill>
                <a:srgbClr val="05A9BF"/>
              </a:solidFill>
              <a:latin typeface="National" panose="02000503000000020004" pitchFamily="50" charset="0"/>
              <a:ea typeface="National" panose="02000503000000020004" pitchFamily="50" charset="0"/>
            </a:endParaRPr>
          </a:p>
          <a:p>
            <a:pPr marL="342900" indent="-342900">
              <a:buFont typeface="Wingdings" panose="05000000000000000000" pitchFamily="2" charset="2"/>
              <a:buChar char="ü"/>
            </a:pPr>
            <a:r>
              <a:rPr lang="en-US" sz="2200" dirty="0">
                <a:solidFill>
                  <a:srgbClr val="05A9BF"/>
                </a:solidFill>
                <a:latin typeface="National" panose="02000503000000020004" pitchFamily="50" charset="0"/>
                <a:ea typeface="National" panose="02000503000000020004" pitchFamily="50" charset="0"/>
              </a:rPr>
              <a:t>Be attentive in order to submit a meaningful report</a:t>
            </a:r>
            <a:endParaRPr lang="en-US" sz="2200" dirty="0">
              <a:solidFill>
                <a:srgbClr val="05A9BF"/>
              </a:solidFill>
              <a:latin typeface="National" panose="02000503000000020004" pitchFamily="50" charset="0"/>
              <a:ea typeface="National" panose="02000503000000020004" pitchFamily="50" charset="0"/>
              <a:cs typeface="Calibri"/>
            </a:endParaRPr>
          </a:p>
        </p:txBody>
      </p:sp>
      <p:sp>
        <p:nvSpPr>
          <p:cNvPr id="21" name="Rectangle 20"/>
          <p:cNvSpPr/>
          <p:nvPr/>
        </p:nvSpPr>
        <p:spPr>
          <a:xfrm>
            <a:off x="3499759" y="5436082"/>
            <a:ext cx="5185453" cy="769441"/>
          </a:xfrm>
          <a:prstGeom prst="rect">
            <a:avLst/>
          </a:prstGeom>
        </p:spPr>
        <p:txBody>
          <a:bodyPr wrap="square">
            <a:spAutoFit/>
          </a:bodyPr>
          <a:lstStyle/>
          <a:p>
            <a:pPr marL="342900" indent="-342900">
              <a:lnSpc>
                <a:spcPct val="100000"/>
              </a:lnSpc>
              <a:buFont typeface="Wingdings" panose="05000000000000000000" pitchFamily="2" charset="2"/>
              <a:buChar char="ü"/>
            </a:pPr>
            <a:r>
              <a:rPr lang="en-US" sz="2200" dirty="0">
                <a:solidFill>
                  <a:srgbClr val="C22C77"/>
                </a:solidFill>
                <a:latin typeface="National" panose="02000503000000020004" pitchFamily="50" charset="0"/>
                <a:ea typeface="National" panose="02000503000000020004" pitchFamily="50" charset="0"/>
              </a:rPr>
              <a:t>Submit the </a:t>
            </a:r>
            <a:r>
              <a:rPr lang="en-US" sz="2200" dirty="0" err="1">
                <a:solidFill>
                  <a:srgbClr val="C22C77"/>
                </a:solidFill>
                <a:latin typeface="National" panose="02000503000000020004" pitchFamily="50" charset="0"/>
                <a:ea typeface="National" panose="02000503000000020004" pitchFamily="50" charset="0"/>
              </a:rPr>
              <a:t>HF</a:t>
            </a:r>
            <a:r>
              <a:rPr lang="en-US" sz="2200" dirty="0">
                <a:solidFill>
                  <a:srgbClr val="C22C77"/>
                </a:solidFill>
                <a:latin typeface="National" panose="02000503000000020004" pitchFamily="50" charset="0"/>
                <a:ea typeface="National" panose="02000503000000020004" pitchFamily="50" charset="0"/>
              </a:rPr>
              <a:t> interview report</a:t>
            </a:r>
          </a:p>
          <a:p>
            <a:pPr marL="342900" indent="-342900">
              <a:lnSpc>
                <a:spcPct val="100000"/>
              </a:lnSpc>
              <a:buFont typeface="Wingdings" panose="05000000000000000000" pitchFamily="2" charset="2"/>
              <a:buChar char="ü"/>
            </a:pPr>
            <a:r>
              <a:rPr lang="en-US" sz="2200" dirty="0">
                <a:solidFill>
                  <a:srgbClr val="C22C77"/>
                </a:solidFill>
                <a:latin typeface="National" panose="02000503000000020004" pitchFamily="50" charset="0"/>
                <a:ea typeface="National" panose="02000503000000020004" pitchFamily="50" charset="0"/>
              </a:rPr>
              <a:t>Compliant forms maintain YFU integrity</a:t>
            </a:r>
          </a:p>
        </p:txBody>
      </p:sp>
      <p:sp>
        <p:nvSpPr>
          <p:cNvPr id="22" name="TextBox 21"/>
          <p:cNvSpPr txBox="1"/>
          <p:nvPr/>
        </p:nvSpPr>
        <p:spPr>
          <a:xfrm>
            <a:off x="338452" y="2077186"/>
            <a:ext cx="2811148" cy="461665"/>
          </a:xfrm>
          <a:prstGeom prst="rect">
            <a:avLst/>
          </a:prstGeom>
          <a:noFill/>
        </p:spPr>
        <p:txBody>
          <a:bodyPr wrap="square" rtlCol="0">
            <a:spAutoFit/>
          </a:bodyPr>
          <a:lstStyle/>
          <a:p>
            <a:pPr algn="ctr"/>
            <a:r>
              <a:rPr lang="en-US" sz="2400" b="1" dirty="0">
                <a:solidFill>
                  <a:srgbClr val="2B8536"/>
                </a:solidFill>
              </a:rPr>
              <a:t>Before the Interview</a:t>
            </a:r>
          </a:p>
        </p:txBody>
      </p:sp>
      <p:sp>
        <p:nvSpPr>
          <p:cNvPr id="23" name="TextBox 22"/>
          <p:cNvSpPr txBox="1"/>
          <p:nvPr/>
        </p:nvSpPr>
        <p:spPr>
          <a:xfrm>
            <a:off x="446088" y="3715659"/>
            <a:ext cx="2601912" cy="461665"/>
          </a:xfrm>
          <a:prstGeom prst="rect">
            <a:avLst/>
          </a:prstGeom>
          <a:noFill/>
        </p:spPr>
        <p:txBody>
          <a:bodyPr wrap="square" rtlCol="0">
            <a:spAutoFit/>
          </a:bodyPr>
          <a:lstStyle/>
          <a:p>
            <a:pPr algn="ctr"/>
            <a:r>
              <a:rPr lang="en-US" sz="2400" b="1" dirty="0">
                <a:solidFill>
                  <a:srgbClr val="049CB0"/>
                </a:solidFill>
              </a:rPr>
              <a:t>At the Interview</a:t>
            </a:r>
          </a:p>
        </p:txBody>
      </p:sp>
      <p:sp>
        <p:nvSpPr>
          <p:cNvPr id="24" name="TextBox 23"/>
          <p:cNvSpPr txBox="1"/>
          <p:nvPr/>
        </p:nvSpPr>
        <p:spPr>
          <a:xfrm>
            <a:off x="377004" y="5575131"/>
            <a:ext cx="2975795" cy="446276"/>
          </a:xfrm>
          <a:prstGeom prst="rect">
            <a:avLst/>
          </a:prstGeom>
          <a:noFill/>
        </p:spPr>
        <p:txBody>
          <a:bodyPr wrap="square" rtlCol="0">
            <a:spAutoFit/>
          </a:bodyPr>
          <a:lstStyle/>
          <a:p>
            <a:pPr algn="ctr"/>
            <a:r>
              <a:rPr lang="en-US" sz="2300" b="1" dirty="0" smtClean="0">
                <a:solidFill>
                  <a:srgbClr val="AF217C"/>
                </a:solidFill>
              </a:rPr>
              <a:t>Submitting </a:t>
            </a:r>
            <a:r>
              <a:rPr lang="en-US" sz="2300" b="1" dirty="0">
                <a:solidFill>
                  <a:srgbClr val="AF217C"/>
                </a:solidFill>
              </a:rPr>
              <a:t>the Forms</a:t>
            </a:r>
          </a:p>
        </p:txBody>
      </p:sp>
    </p:spTree>
    <p:extLst>
      <p:ext uri="{BB962C8B-B14F-4D97-AF65-F5344CB8AC3E}">
        <p14:creationId xmlns:p14="http://schemas.microsoft.com/office/powerpoint/2010/main" val="278073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4345" y="1198463"/>
            <a:ext cx="8566785" cy="4845149"/>
          </a:xfrm>
          <a:prstGeom prst="rect">
            <a:avLst/>
          </a:prstGeom>
        </p:spPr>
      </p:pic>
      <p:sp>
        <p:nvSpPr>
          <p:cNvPr id="12" name="Oval 11"/>
          <p:cNvSpPr/>
          <p:nvPr/>
        </p:nvSpPr>
        <p:spPr>
          <a:xfrm>
            <a:off x="679938" y="2192215"/>
            <a:ext cx="1066800" cy="97301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523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14" y="0"/>
            <a:ext cx="9021353" cy="4389560"/>
          </a:xfrm>
          <a:prstGeom prst="rect">
            <a:avLst/>
          </a:prstGeom>
        </p:spPr>
      </p:pic>
      <p:sp>
        <p:nvSpPr>
          <p:cNvPr id="5" name="Oval 4"/>
          <p:cNvSpPr/>
          <p:nvPr/>
        </p:nvSpPr>
        <p:spPr>
          <a:xfrm>
            <a:off x="1465387" y="1348154"/>
            <a:ext cx="902676" cy="881795"/>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srcRect t="32452" r="27627"/>
          <a:stretch/>
        </p:blipFill>
        <p:spPr>
          <a:xfrm>
            <a:off x="4529890" y="3547317"/>
            <a:ext cx="4063392" cy="3070126"/>
          </a:xfrm>
          <a:prstGeom prst="rect">
            <a:avLst/>
          </a:prstGeom>
          <a:ln w="22225">
            <a:solidFill>
              <a:srgbClr val="0070C0"/>
            </a:solidFill>
          </a:ln>
        </p:spPr>
      </p:pic>
      <p:cxnSp>
        <p:nvCxnSpPr>
          <p:cNvPr id="10" name="Straight Arrow Connector 9"/>
          <p:cNvCxnSpPr/>
          <p:nvPr/>
        </p:nvCxnSpPr>
        <p:spPr>
          <a:xfrm>
            <a:off x="2124542" y="2318398"/>
            <a:ext cx="2786096" cy="2997896"/>
          </a:xfrm>
          <a:prstGeom prst="straightConnector1">
            <a:avLst/>
          </a:prstGeom>
          <a:ln w="1460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149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9909" b="13211"/>
          <a:stretch/>
        </p:blipFill>
        <p:spPr>
          <a:xfrm>
            <a:off x="211656" y="155406"/>
            <a:ext cx="5256946" cy="1790180"/>
          </a:xfrm>
          <a:prstGeom prst="rect">
            <a:avLst/>
          </a:prstGeom>
          <a:ln>
            <a:solidFill>
              <a:schemeClr val="accent1">
                <a:shade val="95000"/>
                <a:satMod val="105000"/>
              </a:schemeClr>
            </a:solidFill>
          </a:ln>
        </p:spPr>
      </p:pic>
      <p:pic>
        <p:nvPicPr>
          <p:cNvPr id="5" name="Picture 4"/>
          <p:cNvPicPr>
            <a:picLocks noChangeAspect="1"/>
          </p:cNvPicPr>
          <p:nvPr/>
        </p:nvPicPr>
        <p:blipFill>
          <a:blip r:embed="rId4"/>
          <a:stretch>
            <a:fillRect/>
          </a:stretch>
        </p:blipFill>
        <p:spPr>
          <a:xfrm>
            <a:off x="1618486" y="1432499"/>
            <a:ext cx="4242647" cy="2268416"/>
          </a:xfrm>
          <a:prstGeom prst="rect">
            <a:avLst/>
          </a:prstGeom>
          <a:noFill/>
          <a:ln>
            <a:solidFill>
              <a:schemeClr val="accent1">
                <a:shade val="95000"/>
                <a:satMod val="105000"/>
              </a:schemeClr>
            </a:solidFill>
          </a:ln>
        </p:spPr>
      </p:pic>
      <p:sp>
        <p:nvSpPr>
          <p:cNvPr id="6" name="TextBox 5"/>
          <p:cNvSpPr txBox="1"/>
          <p:nvPr/>
        </p:nvSpPr>
        <p:spPr>
          <a:xfrm>
            <a:off x="5543557" y="183446"/>
            <a:ext cx="3600444" cy="5386090"/>
          </a:xfrm>
          <a:prstGeom prst="rect">
            <a:avLst/>
          </a:prstGeom>
          <a:noFill/>
        </p:spPr>
        <p:txBody>
          <a:bodyPr wrap="square" rtlCol="0">
            <a:spAutoFit/>
          </a:bodyPr>
          <a:lstStyle/>
          <a:p>
            <a:r>
              <a:rPr lang="en-US" sz="2800" dirty="0" smtClean="0">
                <a:solidFill>
                  <a:schemeClr val="tx2">
                    <a:lumMod val="75000"/>
                  </a:schemeClr>
                </a:solidFill>
                <a:latin typeface="National" panose="02000503000000020004" pitchFamily="50" charset="0"/>
                <a:ea typeface="National" panose="02000503000000020004" pitchFamily="50" charset="0"/>
              </a:rPr>
              <a:t>Household Information </a:t>
            </a:r>
          </a:p>
          <a:p>
            <a:endParaRPr lang="en-US" sz="2800" dirty="0" smtClean="0">
              <a:solidFill>
                <a:schemeClr val="tx2">
                  <a:lumMod val="75000"/>
                </a:schemeClr>
              </a:solidFill>
              <a:latin typeface="National" panose="02000503000000020004" pitchFamily="50" charset="0"/>
              <a:ea typeface="National" panose="02000503000000020004" pitchFamily="50" charset="0"/>
            </a:endParaRPr>
          </a:p>
          <a:p>
            <a:endParaRPr lang="en-US" sz="2800" dirty="0" smtClean="0">
              <a:solidFill>
                <a:schemeClr val="tx2">
                  <a:lumMod val="75000"/>
                </a:schemeClr>
              </a:solidFill>
              <a:latin typeface="National" panose="02000503000000020004" pitchFamily="50" charset="0"/>
              <a:ea typeface="National" panose="02000503000000020004" pitchFamily="50" charset="0"/>
            </a:endParaRPr>
          </a:p>
          <a:p>
            <a:r>
              <a:rPr lang="en-US" sz="2800" dirty="0" smtClean="0">
                <a:solidFill>
                  <a:schemeClr val="tx2">
                    <a:lumMod val="75000"/>
                  </a:schemeClr>
                </a:solidFill>
                <a:latin typeface="National" panose="02000503000000020004" pitchFamily="50" charset="0"/>
                <a:ea typeface="National" panose="02000503000000020004" pitchFamily="50" charset="0"/>
              </a:rPr>
              <a:t>		Home 						Environment</a:t>
            </a:r>
          </a:p>
          <a:p>
            <a:endParaRPr lang="en-US" sz="2800" dirty="0" smtClean="0">
              <a:solidFill>
                <a:schemeClr val="tx2">
                  <a:lumMod val="75000"/>
                </a:schemeClr>
              </a:solidFill>
              <a:latin typeface="National" panose="02000503000000020004" pitchFamily="50" charset="0"/>
              <a:ea typeface="National" panose="02000503000000020004" pitchFamily="50" charset="0"/>
            </a:endParaRPr>
          </a:p>
          <a:p>
            <a:r>
              <a:rPr lang="en-US" sz="2800" dirty="0" smtClean="0">
                <a:solidFill>
                  <a:schemeClr val="tx2">
                    <a:lumMod val="75000"/>
                  </a:schemeClr>
                </a:solidFill>
                <a:latin typeface="National" panose="02000503000000020004" pitchFamily="50" charset="0"/>
                <a:ea typeface="National" panose="02000503000000020004" pitchFamily="50" charset="0"/>
              </a:rPr>
              <a:t>		</a:t>
            </a:r>
          </a:p>
          <a:p>
            <a:r>
              <a:rPr lang="en-US" sz="2800" dirty="0">
                <a:solidFill>
                  <a:schemeClr val="tx2">
                    <a:lumMod val="75000"/>
                  </a:schemeClr>
                </a:solidFill>
                <a:latin typeface="National" panose="02000503000000020004" pitchFamily="50" charset="0"/>
                <a:ea typeface="National" panose="02000503000000020004" pitchFamily="50" charset="0"/>
              </a:rPr>
              <a:t>	</a:t>
            </a:r>
            <a:r>
              <a:rPr lang="en-US" sz="2800" dirty="0" smtClean="0">
                <a:solidFill>
                  <a:schemeClr val="tx2">
                    <a:lumMod val="75000"/>
                  </a:schemeClr>
                </a:solidFill>
                <a:latin typeface="National" panose="02000503000000020004" pitchFamily="50" charset="0"/>
                <a:ea typeface="National" panose="02000503000000020004" pitchFamily="50" charset="0"/>
              </a:rPr>
              <a:t>		     Home 						Checklist</a:t>
            </a:r>
          </a:p>
          <a:p>
            <a:endParaRPr lang="en-US" sz="2800" dirty="0" smtClean="0">
              <a:solidFill>
                <a:schemeClr val="tx2">
                  <a:lumMod val="75000"/>
                </a:schemeClr>
              </a:solidFill>
              <a:latin typeface="National" panose="02000503000000020004" pitchFamily="50" charset="0"/>
              <a:ea typeface="National" panose="02000503000000020004" pitchFamily="50" charset="0"/>
            </a:endParaRPr>
          </a:p>
          <a:p>
            <a:endParaRPr lang="en-US" sz="2800" dirty="0" smtClean="0">
              <a:solidFill>
                <a:schemeClr val="tx2">
                  <a:lumMod val="75000"/>
                </a:schemeClr>
              </a:solidFill>
              <a:latin typeface="National" panose="02000503000000020004" pitchFamily="50" charset="0"/>
              <a:ea typeface="National" panose="02000503000000020004" pitchFamily="50" charset="0"/>
            </a:endParaRPr>
          </a:p>
          <a:p>
            <a:endParaRPr lang="en-US" dirty="0"/>
          </a:p>
          <a:p>
            <a:r>
              <a:rPr lang="en-US" dirty="0" smtClean="0"/>
              <a:t> </a:t>
            </a:r>
            <a:endParaRPr lang="en-US" dirty="0"/>
          </a:p>
        </p:txBody>
      </p:sp>
      <p:pic>
        <p:nvPicPr>
          <p:cNvPr id="7" name="Picture 6"/>
          <p:cNvPicPr>
            <a:picLocks noChangeAspect="1"/>
          </p:cNvPicPr>
          <p:nvPr/>
        </p:nvPicPr>
        <p:blipFill>
          <a:blip r:embed="rId5"/>
          <a:stretch>
            <a:fillRect/>
          </a:stretch>
        </p:blipFill>
        <p:spPr>
          <a:xfrm>
            <a:off x="1992099" y="2892201"/>
            <a:ext cx="5275864" cy="2085807"/>
          </a:xfrm>
          <a:prstGeom prst="rect">
            <a:avLst/>
          </a:prstGeom>
          <a:ln>
            <a:solidFill>
              <a:schemeClr val="accent1">
                <a:shade val="95000"/>
                <a:satMod val="105000"/>
              </a:schemeClr>
            </a:solidFill>
          </a:ln>
        </p:spPr>
      </p:pic>
      <p:pic>
        <p:nvPicPr>
          <p:cNvPr id="8" name="Picture 7"/>
          <p:cNvPicPr>
            <a:picLocks noChangeAspect="1"/>
          </p:cNvPicPr>
          <p:nvPr/>
        </p:nvPicPr>
        <p:blipFill>
          <a:blip r:embed="rId6"/>
          <a:stretch>
            <a:fillRect/>
          </a:stretch>
        </p:blipFill>
        <p:spPr>
          <a:xfrm>
            <a:off x="2530423" y="4736511"/>
            <a:ext cx="6522611" cy="1817245"/>
          </a:xfrm>
          <a:prstGeom prst="rect">
            <a:avLst/>
          </a:prstGeom>
          <a:ln>
            <a:solidFill>
              <a:schemeClr val="accent1">
                <a:shade val="95000"/>
                <a:satMod val="105000"/>
              </a:schemeClr>
            </a:solidFill>
          </a:ln>
        </p:spPr>
      </p:pic>
      <p:sp>
        <p:nvSpPr>
          <p:cNvPr id="9" name="Explosion 2 8"/>
          <p:cNvSpPr/>
          <p:nvPr/>
        </p:nvSpPr>
        <p:spPr>
          <a:xfrm>
            <a:off x="211656" y="5246120"/>
            <a:ext cx="1943715" cy="1499709"/>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Save &amp; Sign </a:t>
            </a:r>
            <a:endParaRPr lang="en-US" dirty="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p:nvSpPr>
        <p:spPr>
          <a:xfrm>
            <a:off x="296" y="4830600"/>
            <a:ext cx="2439456" cy="461665"/>
          </a:xfrm>
          <a:prstGeom prst="rect">
            <a:avLst/>
          </a:prstGeom>
          <a:noFill/>
        </p:spPr>
        <p:txBody>
          <a:bodyPr wrap="square" rtlCol="0">
            <a:spAutoFit/>
          </a:bodyPr>
          <a:lstStyle/>
          <a:p>
            <a:r>
              <a:rPr lang="en-US" sz="2400" dirty="0">
                <a:solidFill>
                  <a:schemeClr val="tx2">
                    <a:lumMod val="75000"/>
                  </a:schemeClr>
                </a:solidFill>
                <a:latin typeface="National" panose="02000503000000020004" pitchFamily="50" charset="0"/>
                <a:ea typeface="National" panose="02000503000000020004" pitchFamily="50" charset="0"/>
              </a:rPr>
              <a:t>Recommendatio</a:t>
            </a:r>
            <a:r>
              <a:rPr lang="en-US" sz="2400" dirty="0" smtClean="0"/>
              <a:t>n </a:t>
            </a:r>
            <a:endParaRPr lang="en-US" sz="2400" dirty="0"/>
          </a:p>
        </p:txBody>
      </p:sp>
    </p:spTree>
    <p:extLst>
      <p:ext uri="{BB962C8B-B14F-4D97-AF65-F5344CB8AC3E}">
        <p14:creationId xmlns:p14="http://schemas.microsoft.com/office/powerpoint/2010/main" val="134896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D8D61A3C-C3E1-4CD5-96D6-03A5B83B149D}" type="slidenum">
              <a:rPr lang="en-US" altLang="en-US" sz="1000">
                <a:latin typeface="Arial" charset="0"/>
              </a:rPr>
              <a:pPr/>
              <a:t>29</a:t>
            </a:fld>
            <a:endParaRPr lang="en-US" altLang="en-US" sz="1000">
              <a:latin typeface="Arial" charset="0"/>
            </a:endParaRPr>
          </a:p>
        </p:txBody>
      </p:sp>
      <p:sp>
        <p:nvSpPr>
          <p:cNvPr id="7171" name="Rectangle 3"/>
          <p:cNvSpPr>
            <a:spLocks noGrp="1" noChangeArrowheads="1"/>
          </p:cNvSpPr>
          <p:nvPr>
            <p:ph type="body" idx="1"/>
          </p:nvPr>
        </p:nvSpPr>
        <p:spPr>
          <a:xfrm>
            <a:off x="87086" y="1522568"/>
            <a:ext cx="9056914" cy="3401232"/>
          </a:xfrm>
        </p:spPr>
        <p:txBody>
          <a:bodyPr vert="horz" lIns="91440" tIns="45720" rIns="91440" bIns="45720" rtlCol="0" anchor="t">
            <a:noAutofit/>
          </a:bodyPr>
          <a:lstStyle/>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Identify the three stages of the HF interview and explain the key </a:t>
            </a:r>
            <a:r>
              <a:rPr lang="en-US" altLang="en-US" sz="2000" dirty="0" smtClean="0">
                <a:latin typeface="National-Medium"/>
              </a:rPr>
              <a:t>responsibilities </a:t>
            </a:r>
            <a:r>
              <a:rPr lang="en-US" altLang="en-US" sz="2000" dirty="0">
                <a:latin typeface="National-Medium"/>
              </a:rPr>
              <a:t>for each stage</a:t>
            </a:r>
            <a:endParaRPr lang="en-US" dirty="0"/>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Find the interviewing resources</a:t>
            </a: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smtClean="0">
                <a:latin typeface="National-Medium"/>
              </a:rPr>
              <a:t>Follow </a:t>
            </a:r>
            <a:r>
              <a:rPr lang="en-US" altLang="en-US" sz="2000" dirty="0">
                <a:latin typeface="National-Medium"/>
              </a:rPr>
              <a:t>DOS and YFU regulations during the interview</a:t>
            </a: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Use successful interviewing techniques</a:t>
            </a: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Analyze factors when completing interview forms and making a recommendation </a:t>
            </a: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smtClean="0">
                <a:latin typeface="National-Medium"/>
              </a:rPr>
              <a:t>Complete </a:t>
            </a:r>
            <a:r>
              <a:rPr lang="en-US" altLang="en-US" sz="2000" dirty="0">
                <a:latin typeface="National-Medium"/>
              </a:rPr>
              <a:t>and </a:t>
            </a:r>
            <a:r>
              <a:rPr lang="en-US" altLang="en-US" sz="2000" dirty="0" smtClean="0">
                <a:latin typeface="National-Medium"/>
              </a:rPr>
              <a:t>submit the interview form</a:t>
            </a:r>
            <a:endParaRPr lang="en-US" altLang="en-US" sz="2000" dirty="0">
              <a:latin typeface="National-Medium"/>
            </a:endParaRPr>
          </a:p>
        </p:txBody>
      </p:sp>
      <p:sp>
        <p:nvSpPr>
          <p:cNvPr id="7172" name="Text Box 4"/>
          <p:cNvSpPr txBox="1">
            <a:spLocks noChangeArrowheads="1"/>
          </p:cNvSpPr>
          <p:nvPr/>
        </p:nvSpPr>
        <p:spPr bwMode="auto">
          <a:xfrm>
            <a:off x="2209800" y="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spcAft>
                <a:spcPct val="0"/>
              </a:spcAft>
              <a:buFontTx/>
              <a:buNone/>
            </a:pPr>
            <a:endParaRPr lang="en-US" altLang="en-US" sz="2400">
              <a:latin typeface="Times New Roman" charset="0"/>
            </a:endParaRPr>
          </a:p>
        </p:txBody>
      </p:sp>
      <p:sp>
        <p:nvSpPr>
          <p:cNvPr id="7175" name="Rectangle 8"/>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2" name="TextBox 1"/>
          <p:cNvSpPr txBox="1"/>
          <p:nvPr/>
        </p:nvSpPr>
        <p:spPr>
          <a:xfrm>
            <a:off x="165970" y="153746"/>
            <a:ext cx="8114030" cy="707886"/>
          </a:xfrm>
          <a:prstGeom prst="rect">
            <a:avLst/>
          </a:prstGeom>
          <a:noFill/>
        </p:spPr>
        <p:txBody>
          <a:bodyPr wrap="square" rtlCol="0" anchor="t">
            <a:spAutoFit/>
          </a:bodyPr>
          <a:lstStyle/>
          <a:p>
            <a:pPr>
              <a:spcBef>
                <a:spcPct val="0"/>
              </a:spcBef>
            </a:pPr>
            <a:r>
              <a:rPr lang="en-US" sz="4000" b="1" dirty="0">
                <a:solidFill>
                  <a:srgbClr val="642869"/>
                </a:solidFill>
                <a:latin typeface="National-Medium"/>
                <a:ea typeface="+mj-ea"/>
                <a:cs typeface="National-Medium"/>
              </a:rPr>
              <a:t>Training Objectives:</a:t>
            </a:r>
          </a:p>
        </p:txBody>
      </p:sp>
    </p:spTree>
    <p:extLst>
      <p:ext uri="{BB962C8B-B14F-4D97-AF65-F5344CB8AC3E}">
        <p14:creationId xmlns:p14="http://schemas.microsoft.com/office/powerpoint/2010/main" val="149095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07" y="220683"/>
            <a:ext cx="7772400" cy="615553"/>
          </a:xfrm>
        </p:spPr>
        <p:txBody>
          <a:bodyPr/>
          <a:lstStyle/>
          <a:p>
            <a:pPr algn="ctr"/>
            <a:r>
              <a:rPr lang="en-US" dirty="0"/>
              <a:t>Welcome &amp; Thank You</a:t>
            </a:r>
          </a:p>
        </p:txBody>
      </p:sp>
      <p:sp>
        <p:nvSpPr>
          <p:cNvPr id="3" name="Text Placeholder 2"/>
          <p:cNvSpPr>
            <a:spLocks noGrp="1"/>
          </p:cNvSpPr>
          <p:nvPr>
            <p:ph type="body" idx="1"/>
          </p:nvPr>
        </p:nvSpPr>
        <p:spPr>
          <a:xfrm>
            <a:off x="810307" y="1208260"/>
            <a:ext cx="8155893" cy="4091120"/>
          </a:xfrm>
        </p:spPr>
        <p:txBody>
          <a:bodyPr/>
          <a:lstStyle/>
          <a:p>
            <a:pPr marL="457200" indent="-457200">
              <a:buFont typeface="Arial" panose="020B0604020202020204" pitchFamily="34" charset="0"/>
              <a:buChar char="•"/>
            </a:pPr>
            <a:r>
              <a:rPr lang="en-US"/>
              <a:t>Host Family interviewing = critical need</a:t>
            </a:r>
          </a:p>
          <a:p>
            <a:pPr marL="457200" indent="-457200">
              <a:buFont typeface="Arial" panose="020B0604020202020204" pitchFamily="34" charset="0"/>
              <a:buChar char="•"/>
            </a:pPr>
            <a:r>
              <a:rPr lang="en-US" dirty="0"/>
              <a:t>Great task for volunteers; people oriented</a:t>
            </a:r>
          </a:p>
          <a:p>
            <a:pPr marL="457200" indent="-457200">
              <a:buFont typeface="Arial" panose="020B0604020202020204" pitchFamily="34" charset="0"/>
              <a:buChar char="•"/>
            </a:pPr>
            <a:r>
              <a:rPr lang="en-US" dirty="0"/>
              <a:t>Be ready to share your YFU stories</a:t>
            </a:r>
          </a:p>
        </p:txBody>
      </p:sp>
      <p:pic>
        <p:nvPicPr>
          <p:cNvPr id="4" name="Picture 3"/>
          <p:cNvPicPr>
            <a:picLocks noChangeAspect="1"/>
          </p:cNvPicPr>
          <p:nvPr/>
        </p:nvPicPr>
        <p:blipFill>
          <a:blip r:embed="rId3"/>
          <a:stretch>
            <a:fillRect/>
          </a:stretch>
        </p:blipFill>
        <p:spPr>
          <a:xfrm>
            <a:off x="28575" y="3038475"/>
            <a:ext cx="9144793" cy="2944623"/>
          </a:xfrm>
          <a:prstGeom prst="rect">
            <a:avLst/>
          </a:prstGeom>
        </p:spPr>
      </p:pic>
    </p:spTree>
    <p:extLst>
      <p:ext uri="{BB962C8B-B14F-4D97-AF65-F5344CB8AC3E}">
        <p14:creationId xmlns:p14="http://schemas.microsoft.com/office/powerpoint/2010/main" val="100441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D8D61A3C-C3E1-4CD5-96D6-03A5B83B149D}" type="slidenum">
              <a:rPr lang="en-US" altLang="en-US" sz="1000">
                <a:latin typeface="Arial" charset="0"/>
              </a:rPr>
              <a:pPr/>
              <a:t>4</a:t>
            </a:fld>
            <a:endParaRPr lang="en-US" altLang="en-US" sz="1000">
              <a:latin typeface="Arial" charset="0"/>
            </a:endParaRPr>
          </a:p>
        </p:txBody>
      </p:sp>
      <p:sp>
        <p:nvSpPr>
          <p:cNvPr id="7171" name="Rectangle 3"/>
          <p:cNvSpPr>
            <a:spLocks noGrp="1" noChangeArrowheads="1"/>
          </p:cNvSpPr>
          <p:nvPr>
            <p:ph type="body" idx="1"/>
          </p:nvPr>
        </p:nvSpPr>
        <p:spPr>
          <a:xfrm>
            <a:off x="87086" y="1416897"/>
            <a:ext cx="9056914" cy="3401232"/>
          </a:xfrm>
        </p:spPr>
        <p:txBody>
          <a:bodyPr vert="horz" lIns="91440" tIns="45720" rIns="91440" bIns="45720" rtlCol="0" anchor="t">
            <a:noAutofit/>
          </a:bodyPr>
          <a:lstStyle/>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Identify the three stages of the HF interview and explain the key </a:t>
            </a:r>
            <a:r>
              <a:rPr lang="en-US" altLang="en-US" sz="2000" dirty="0" smtClean="0">
                <a:latin typeface="National-Medium"/>
              </a:rPr>
              <a:t>responsibilities </a:t>
            </a:r>
            <a:r>
              <a:rPr lang="en-US" altLang="en-US" sz="2000" dirty="0">
                <a:latin typeface="National-Medium"/>
              </a:rPr>
              <a:t>for each stage</a:t>
            </a:r>
            <a:endParaRPr lang="en-US" dirty="0"/>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Find the interviewing resources</a:t>
            </a: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smtClean="0">
                <a:latin typeface="National-Medium"/>
              </a:rPr>
              <a:t>Follow </a:t>
            </a:r>
            <a:r>
              <a:rPr lang="en-US" altLang="en-US" sz="2000" dirty="0">
                <a:latin typeface="National-Medium"/>
              </a:rPr>
              <a:t>DOS and YFU regulations during the interview</a:t>
            </a: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Use successful interviewing </a:t>
            </a:r>
            <a:r>
              <a:rPr lang="en-US" altLang="en-US" sz="2000" dirty="0" smtClean="0">
                <a:latin typeface="National-Medium"/>
              </a:rPr>
              <a:t>techniques</a:t>
            </a: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a:latin typeface="National-Medium"/>
              </a:rPr>
              <a:t>M</a:t>
            </a:r>
            <a:r>
              <a:rPr lang="en-US" altLang="en-US" sz="2000" dirty="0" smtClean="0">
                <a:latin typeface="National-Medium"/>
              </a:rPr>
              <a:t>ake a recommendation based on observations</a:t>
            </a:r>
            <a:endParaRPr lang="en-US" altLang="en-US" sz="2000" dirty="0">
              <a:latin typeface="National-Medium"/>
            </a:endParaRPr>
          </a:p>
          <a:p>
            <a:pPr marL="801370" lvl="1" indent="-342900">
              <a:lnSpc>
                <a:spcPct val="140000"/>
              </a:lnSpc>
              <a:spcBef>
                <a:spcPct val="0"/>
              </a:spcBef>
              <a:spcAft>
                <a:spcPts val="0"/>
              </a:spcAft>
              <a:buClr>
                <a:schemeClr val="tx1"/>
              </a:buClr>
              <a:buSzPct val="75000"/>
              <a:buFont typeface="Arial" panose="020B0604020202020204" pitchFamily="34" charset="0"/>
              <a:buChar char="•"/>
            </a:pPr>
            <a:r>
              <a:rPr lang="en-US" altLang="en-US" sz="2000" dirty="0" smtClean="0">
                <a:latin typeface="National-Medium"/>
              </a:rPr>
              <a:t>Complete </a:t>
            </a:r>
            <a:r>
              <a:rPr lang="en-US" altLang="en-US" sz="2000" dirty="0">
                <a:latin typeface="National-Medium"/>
              </a:rPr>
              <a:t>and </a:t>
            </a:r>
            <a:r>
              <a:rPr lang="en-US" altLang="en-US" sz="2000" dirty="0" smtClean="0">
                <a:latin typeface="National-Medium"/>
              </a:rPr>
              <a:t>submit </a:t>
            </a:r>
            <a:r>
              <a:rPr lang="en-US" altLang="en-US" sz="2000" dirty="0">
                <a:latin typeface="National-Medium"/>
              </a:rPr>
              <a:t>interview </a:t>
            </a:r>
            <a:r>
              <a:rPr lang="en-US" altLang="en-US" sz="2000" dirty="0" smtClean="0">
                <a:latin typeface="National-Medium"/>
              </a:rPr>
              <a:t>form</a:t>
            </a:r>
            <a:endParaRPr lang="en-US" altLang="en-US" sz="2000" dirty="0">
              <a:latin typeface="National-Medium"/>
            </a:endParaRPr>
          </a:p>
        </p:txBody>
      </p:sp>
      <p:sp>
        <p:nvSpPr>
          <p:cNvPr id="7172" name="Text Box 4"/>
          <p:cNvSpPr txBox="1">
            <a:spLocks noChangeArrowheads="1"/>
          </p:cNvSpPr>
          <p:nvPr/>
        </p:nvSpPr>
        <p:spPr bwMode="auto">
          <a:xfrm>
            <a:off x="2209800" y="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spcAft>
                <a:spcPct val="0"/>
              </a:spcAft>
              <a:buFontTx/>
              <a:buNone/>
            </a:pPr>
            <a:endParaRPr lang="en-US" altLang="en-US" sz="2400">
              <a:latin typeface="Times New Roman" charset="0"/>
            </a:endParaRPr>
          </a:p>
        </p:txBody>
      </p:sp>
      <p:sp>
        <p:nvSpPr>
          <p:cNvPr id="7175" name="Rectangle 8"/>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2" name="TextBox 1"/>
          <p:cNvSpPr txBox="1"/>
          <p:nvPr/>
        </p:nvSpPr>
        <p:spPr>
          <a:xfrm>
            <a:off x="165970" y="153746"/>
            <a:ext cx="8114030" cy="1015663"/>
          </a:xfrm>
          <a:prstGeom prst="rect">
            <a:avLst/>
          </a:prstGeom>
          <a:noFill/>
        </p:spPr>
        <p:txBody>
          <a:bodyPr wrap="square" rtlCol="0" anchor="t">
            <a:spAutoFit/>
          </a:bodyPr>
          <a:lstStyle/>
          <a:p>
            <a:pPr algn="ctr">
              <a:spcBef>
                <a:spcPct val="0"/>
              </a:spcBef>
            </a:pPr>
            <a:r>
              <a:rPr lang="en-US" sz="2000" b="1" u="sng" dirty="0">
                <a:solidFill>
                  <a:srgbClr val="642869"/>
                </a:solidFill>
                <a:latin typeface="National-Medium"/>
                <a:ea typeface="+mj-ea"/>
                <a:cs typeface="National-Medium"/>
              </a:rPr>
              <a:t>Training </a:t>
            </a:r>
            <a:r>
              <a:rPr lang="en-US" sz="2000" b="1" u="sng" dirty="0" smtClean="0">
                <a:solidFill>
                  <a:srgbClr val="642869"/>
                </a:solidFill>
                <a:latin typeface="National-Medium"/>
                <a:ea typeface="+mj-ea"/>
                <a:cs typeface="National-Medium"/>
              </a:rPr>
              <a:t>Objectives </a:t>
            </a:r>
          </a:p>
          <a:p>
            <a:pPr>
              <a:spcBef>
                <a:spcPct val="0"/>
              </a:spcBef>
            </a:pPr>
            <a:endParaRPr lang="en-US" sz="2000" b="1" dirty="0">
              <a:solidFill>
                <a:srgbClr val="642869"/>
              </a:solidFill>
              <a:latin typeface="National-Medium"/>
              <a:ea typeface="+mj-ea"/>
              <a:cs typeface="National-Medium"/>
            </a:endParaRPr>
          </a:p>
          <a:p>
            <a:pPr>
              <a:spcBef>
                <a:spcPct val="0"/>
              </a:spcBef>
            </a:pPr>
            <a:r>
              <a:rPr lang="en-US" sz="2000" b="1" dirty="0" smtClean="0">
                <a:solidFill>
                  <a:srgbClr val="642869"/>
                </a:solidFill>
                <a:latin typeface="National-Medium"/>
                <a:ea typeface="+mj-ea"/>
                <a:cs typeface="National-Medium"/>
              </a:rPr>
              <a:t>Volunteers will be able to: </a:t>
            </a:r>
            <a:endParaRPr lang="en-US" sz="2000" b="1" dirty="0">
              <a:solidFill>
                <a:srgbClr val="642869"/>
              </a:solidFill>
              <a:latin typeface="National-Medium"/>
              <a:ea typeface="+mj-ea"/>
              <a:cs typeface="National-Medium"/>
            </a:endParaRPr>
          </a:p>
        </p:txBody>
      </p:sp>
      <p:pic>
        <p:nvPicPr>
          <p:cNvPr id="3" name="Picture 2"/>
          <p:cNvPicPr>
            <a:picLocks noChangeAspect="1"/>
          </p:cNvPicPr>
          <p:nvPr/>
        </p:nvPicPr>
        <p:blipFill>
          <a:blip r:embed="rId3"/>
          <a:stretch>
            <a:fillRect/>
          </a:stretch>
        </p:blipFill>
        <p:spPr>
          <a:xfrm>
            <a:off x="2450533" y="5123081"/>
            <a:ext cx="1309454" cy="1269252"/>
          </a:xfrm>
          <a:prstGeom prst="rect">
            <a:avLst/>
          </a:prstGeom>
        </p:spPr>
      </p:pic>
      <p:sp>
        <p:nvSpPr>
          <p:cNvPr id="4" name="TextBox 3"/>
          <p:cNvSpPr txBox="1"/>
          <p:nvPr/>
        </p:nvSpPr>
        <p:spPr>
          <a:xfrm>
            <a:off x="4222985" y="4818129"/>
            <a:ext cx="5215056" cy="2215991"/>
          </a:xfrm>
          <a:prstGeom prst="rect">
            <a:avLst/>
          </a:prstGeom>
          <a:noFill/>
        </p:spPr>
        <p:txBody>
          <a:bodyPr wrap="square" rtlCol="0">
            <a:spAutoFit/>
          </a:bodyPr>
          <a:lstStyle/>
          <a:p>
            <a:r>
              <a:rPr lang="en-US" sz="2000" b="1" u="sng" dirty="0">
                <a:solidFill>
                  <a:srgbClr val="642869"/>
                </a:solidFill>
                <a:latin typeface="National-Medium"/>
                <a:ea typeface="+mj-ea"/>
                <a:cs typeface="National-Medium"/>
              </a:rPr>
              <a:t>Reminder from the experts</a:t>
            </a:r>
          </a:p>
          <a:p>
            <a:r>
              <a:rPr lang="en-US" sz="2000" b="1" dirty="0">
                <a:solidFill>
                  <a:srgbClr val="642869"/>
                </a:solidFill>
                <a:latin typeface="National-Medium"/>
                <a:ea typeface="+mj-ea"/>
                <a:cs typeface="National-Medium"/>
              </a:rPr>
              <a:t>The </a:t>
            </a:r>
            <a:r>
              <a:rPr lang="en-US" sz="2000" b="1" dirty="0" err="1">
                <a:solidFill>
                  <a:srgbClr val="642869"/>
                </a:solidFill>
                <a:latin typeface="National-Medium"/>
                <a:ea typeface="+mj-ea"/>
                <a:cs typeface="National-Medium"/>
              </a:rPr>
              <a:t>HF</a:t>
            </a:r>
            <a:r>
              <a:rPr lang="en-US" sz="2000" b="1" dirty="0">
                <a:solidFill>
                  <a:srgbClr val="642869"/>
                </a:solidFill>
                <a:latin typeface="National-Medium"/>
                <a:ea typeface="+mj-ea"/>
                <a:cs typeface="National-Medium"/>
              </a:rPr>
              <a:t> interview contributes to: </a:t>
            </a:r>
          </a:p>
          <a:p>
            <a:endParaRPr lang="en-US" sz="2000" i="1" dirty="0">
              <a:latin typeface="National-Medium"/>
            </a:endParaRPr>
          </a:p>
          <a:p>
            <a:pPr marL="285750" indent="-285750">
              <a:buFont typeface="Arial" panose="020B0604020202020204" pitchFamily="34" charset="0"/>
              <a:buChar char="•"/>
            </a:pPr>
            <a:r>
              <a:rPr lang="en-US" sz="2000" i="1" dirty="0">
                <a:latin typeface="National-Medium"/>
              </a:rPr>
              <a:t>building relationships</a:t>
            </a:r>
          </a:p>
          <a:p>
            <a:pPr marL="285750" indent="-285750">
              <a:buFont typeface="Arial" panose="020B0604020202020204" pitchFamily="34" charset="0"/>
              <a:buChar char="•"/>
            </a:pPr>
            <a:r>
              <a:rPr lang="en-US" sz="2000" i="1" dirty="0">
                <a:latin typeface="National-Medium"/>
              </a:rPr>
              <a:t>setting </a:t>
            </a:r>
            <a:r>
              <a:rPr lang="en-US" sz="2000" i="1" dirty="0" err="1">
                <a:latin typeface="National-Medium"/>
              </a:rPr>
              <a:t>HF</a:t>
            </a:r>
            <a:r>
              <a:rPr lang="en-US" sz="2000" i="1" dirty="0">
                <a:latin typeface="National-Medium"/>
              </a:rPr>
              <a:t> expectations</a:t>
            </a:r>
          </a:p>
          <a:p>
            <a:pPr marL="285750" indent="-285750">
              <a:buFont typeface="Arial" panose="020B0604020202020204" pitchFamily="34" charset="0"/>
              <a:buChar char="•"/>
            </a:pPr>
            <a:r>
              <a:rPr lang="en-US" sz="2000" i="1" dirty="0">
                <a:latin typeface="National-Medium"/>
              </a:rPr>
              <a:t>preparing for student placement </a:t>
            </a:r>
          </a:p>
          <a:p>
            <a:pPr marL="285750" indent="-285750">
              <a:buFont typeface="Arial" panose="020B0604020202020204" pitchFamily="34" charset="0"/>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685213" y="6300788"/>
            <a:ext cx="458787" cy="184150"/>
          </a:xfrm>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D8D61A3C-C3E1-4CD5-96D6-03A5B83B149D}" type="slidenum">
              <a:rPr lang="en-US" altLang="en-US" sz="1000">
                <a:latin typeface="Arial" charset="0"/>
              </a:rPr>
              <a:pPr/>
              <a:t>5</a:t>
            </a:fld>
            <a:endParaRPr lang="en-US" altLang="en-US" sz="1000">
              <a:latin typeface="Arial" charset="0"/>
            </a:endParaRPr>
          </a:p>
        </p:txBody>
      </p:sp>
      <p:sp>
        <p:nvSpPr>
          <p:cNvPr id="9" name="Title 1"/>
          <p:cNvSpPr>
            <a:spLocks noGrp="1"/>
          </p:cNvSpPr>
          <p:nvPr>
            <p:ph type="title" idx="4294967295"/>
          </p:nvPr>
        </p:nvSpPr>
        <p:spPr>
          <a:xfrm>
            <a:off x="0" y="310455"/>
            <a:ext cx="9144000" cy="1236278"/>
          </a:xfrm>
        </p:spPr>
        <p:txBody>
          <a:bodyPr>
            <a:noAutofit/>
          </a:bodyPr>
          <a:lstStyle/>
          <a:p>
            <a:pPr algn="ctr"/>
            <a:r>
              <a:rPr lang="en-US" sz="3200" dirty="0"/>
              <a:t>3 KEY STAGES </a:t>
            </a:r>
            <a:br>
              <a:rPr lang="en-US" sz="3200" dirty="0"/>
            </a:br>
            <a:r>
              <a:rPr lang="en-US" sz="2800" dirty="0"/>
              <a:t>for a successful host family interview</a:t>
            </a:r>
            <a:r>
              <a:rPr lang="en-US" sz="3400" dirty="0"/>
              <a:t/>
            </a:r>
            <a:br>
              <a:rPr lang="en-US" sz="3400" dirty="0"/>
            </a:br>
            <a:r>
              <a:rPr lang="en-US" sz="3400" dirty="0"/>
              <a:t/>
            </a:r>
            <a:br>
              <a:rPr lang="en-US" sz="3400" dirty="0"/>
            </a:br>
            <a:r>
              <a:rPr lang="en-US" sz="3400" dirty="0"/>
              <a:t/>
            </a:r>
            <a:br>
              <a:rPr lang="en-US" sz="3400" dirty="0"/>
            </a:br>
            <a:endParaRPr lang="en-US" sz="3400" dirty="0"/>
          </a:p>
        </p:txBody>
      </p:sp>
      <p:sp>
        <p:nvSpPr>
          <p:cNvPr id="7175" name="Rectangle 8"/>
          <p:cNvSpPr>
            <a:spLocks noChangeArrowheads="1"/>
          </p:cNvSpPr>
          <p:nvPr/>
        </p:nvSpPr>
        <p:spPr bwMode="auto">
          <a:xfrm>
            <a:off x="446088" y="-809625"/>
            <a:ext cx="23622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14" name="Rounded Rectangle 13"/>
          <p:cNvSpPr/>
          <p:nvPr/>
        </p:nvSpPr>
        <p:spPr>
          <a:xfrm>
            <a:off x="372016" y="1997541"/>
            <a:ext cx="2763070" cy="625653"/>
          </a:xfrm>
          <a:prstGeom prst="roundRect">
            <a:avLst/>
          </a:prstGeom>
          <a:noFill/>
          <a:ln w="38100">
            <a:solidFill>
              <a:srgbClr val="66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89630" y="3647037"/>
            <a:ext cx="2465301" cy="586356"/>
          </a:xfrm>
          <a:prstGeom prst="roundRect">
            <a:avLst/>
          </a:prstGeom>
          <a:noFill/>
          <a:ln w="38100">
            <a:solidFill>
              <a:srgbClr val="05B5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345826" y="5246365"/>
            <a:ext cx="2919048" cy="622887"/>
          </a:xfrm>
          <a:prstGeom prst="roundRect">
            <a:avLst/>
          </a:prstGeom>
          <a:noFill/>
          <a:ln w="38100">
            <a:solidFill>
              <a:srgbClr val="C22C7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499760" y="1868632"/>
            <a:ext cx="4626970" cy="1107996"/>
          </a:xfrm>
          <a:prstGeom prst="rect">
            <a:avLst/>
          </a:prstGeom>
          <a:noFill/>
        </p:spPr>
        <p:txBody>
          <a:bodyPr wrap="square" rtlCol="0">
            <a:spAutoFit/>
          </a:bodyPr>
          <a:lstStyle/>
          <a:p>
            <a:pPr marL="342900" indent="-342900">
              <a:lnSpc>
                <a:spcPct val="100000"/>
              </a:lnSpc>
              <a:buFont typeface="Wingdings" panose="05000000000000000000" pitchFamily="2" charset="2"/>
              <a:buChar char="ü"/>
            </a:pPr>
            <a:r>
              <a:rPr lang="en-US" sz="2200" dirty="0">
                <a:solidFill>
                  <a:srgbClr val="479A3C"/>
                </a:solidFill>
                <a:latin typeface="National" panose="02000503000000020004" pitchFamily="50" charset="0"/>
                <a:ea typeface="National" panose="02000503000000020004" pitchFamily="50" charset="0"/>
              </a:rPr>
              <a:t>Schedule the interview</a:t>
            </a:r>
          </a:p>
          <a:p>
            <a:pPr marL="285750" indent="-285750">
              <a:lnSpc>
                <a:spcPct val="100000"/>
              </a:lnSpc>
              <a:buFont typeface="Wingdings" panose="05000000000000000000" pitchFamily="2" charset="2"/>
              <a:buChar char="ü"/>
            </a:pPr>
            <a:r>
              <a:rPr lang="en-US" sz="2200" dirty="0">
                <a:solidFill>
                  <a:srgbClr val="479A3C"/>
                </a:solidFill>
                <a:latin typeface="National" panose="02000503000000020004" pitchFamily="50" charset="0"/>
                <a:ea typeface="National" panose="02000503000000020004" pitchFamily="50" charset="0"/>
              </a:rPr>
              <a:t>Prepare</a:t>
            </a:r>
          </a:p>
          <a:p>
            <a:pPr marL="285750" indent="-285750">
              <a:lnSpc>
                <a:spcPct val="100000"/>
              </a:lnSpc>
              <a:buFont typeface="Wingdings" panose="05000000000000000000" pitchFamily="2" charset="2"/>
              <a:buChar char="ü"/>
            </a:pPr>
            <a:r>
              <a:rPr lang="en-US" sz="2200" dirty="0">
                <a:solidFill>
                  <a:srgbClr val="479A3C"/>
                </a:solidFill>
                <a:latin typeface="National" panose="02000503000000020004" pitchFamily="50" charset="0"/>
                <a:ea typeface="National" panose="02000503000000020004" pitchFamily="50" charset="0"/>
              </a:rPr>
              <a:t>Gather YFU interview tools</a:t>
            </a:r>
          </a:p>
        </p:txBody>
      </p:sp>
      <p:sp>
        <p:nvSpPr>
          <p:cNvPr id="20" name="Rectangle 19"/>
          <p:cNvSpPr/>
          <p:nvPr/>
        </p:nvSpPr>
        <p:spPr>
          <a:xfrm>
            <a:off x="3521128" y="3402389"/>
            <a:ext cx="5393478" cy="1446550"/>
          </a:xfrm>
          <a:prstGeom prst="rect">
            <a:avLst/>
          </a:prstGeom>
        </p:spPr>
        <p:txBody>
          <a:bodyPr wrap="square" anchor="t">
            <a:spAutoFit/>
          </a:bodyPr>
          <a:lstStyle/>
          <a:p>
            <a:pPr marL="342900" indent="-342900">
              <a:lnSpc>
                <a:spcPct val="100000"/>
              </a:lnSpc>
              <a:buFont typeface="Wingdings" panose="05000000000000000000" pitchFamily="2" charset="2"/>
              <a:buChar char="ü"/>
            </a:pPr>
            <a:r>
              <a:rPr lang="en-US" sz="2200" dirty="0">
                <a:solidFill>
                  <a:srgbClr val="05A9BF"/>
                </a:solidFill>
                <a:latin typeface="National" panose="02000503000000020004" pitchFamily="50" charset="0"/>
                <a:ea typeface="National" panose="02000503000000020004" pitchFamily="50" charset="0"/>
              </a:rPr>
              <a:t>Know your </a:t>
            </a:r>
            <a:r>
              <a:rPr lang="en-US" sz="2200" dirty="0" smtClean="0">
                <a:solidFill>
                  <a:srgbClr val="05A9BF"/>
                </a:solidFill>
                <a:latin typeface="National" panose="02000503000000020004" pitchFamily="50" charset="0"/>
                <a:ea typeface="National" panose="02000503000000020004" pitchFamily="50" charset="0"/>
              </a:rPr>
              <a:t>responsibilities &amp;</a:t>
            </a:r>
            <a:endParaRPr lang="en-US" sz="2200" dirty="0">
              <a:solidFill>
                <a:srgbClr val="05A9BF"/>
              </a:solidFill>
              <a:latin typeface="National" panose="02000503000000020004" pitchFamily="50" charset="0"/>
              <a:ea typeface="National" panose="02000503000000020004" pitchFamily="50" charset="0"/>
            </a:endParaRPr>
          </a:p>
          <a:p>
            <a:pPr>
              <a:lnSpc>
                <a:spcPct val="100000"/>
              </a:lnSpc>
            </a:pPr>
            <a:r>
              <a:rPr lang="en-US" sz="2200" dirty="0">
                <a:solidFill>
                  <a:srgbClr val="05A9BF"/>
                </a:solidFill>
                <a:latin typeface="National" panose="02000503000000020004" pitchFamily="50" charset="0"/>
                <a:ea typeface="National" panose="02000503000000020004" pitchFamily="50" charset="0"/>
              </a:rPr>
              <a:t>o</a:t>
            </a:r>
            <a:r>
              <a:rPr lang="en-US" sz="2200" dirty="0" smtClean="0">
                <a:solidFill>
                  <a:srgbClr val="05A9BF"/>
                </a:solidFill>
                <a:latin typeface="National" panose="02000503000000020004" pitchFamily="50" charset="0"/>
                <a:ea typeface="National" panose="02000503000000020004" pitchFamily="50" charset="0"/>
              </a:rPr>
              <a:t>btain </a:t>
            </a:r>
            <a:r>
              <a:rPr lang="en-US" sz="2200" dirty="0">
                <a:solidFill>
                  <a:srgbClr val="05A9BF"/>
                </a:solidFill>
                <a:latin typeface="National" panose="02000503000000020004" pitchFamily="50" charset="0"/>
                <a:ea typeface="National" panose="02000503000000020004" pitchFamily="50" charset="0"/>
              </a:rPr>
              <a:t>necessary </a:t>
            </a:r>
            <a:r>
              <a:rPr lang="en-US" sz="2200" dirty="0" smtClean="0">
                <a:solidFill>
                  <a:srgbClr val="05A9BF"/>
                </a:solidFill>
                <a:latin typeface="National" panose="02000503000000020004" pitchFamily="50" charset="0"/>
                <a:ea typeface="National" panose="02000503000000020004" pitchFamily="50" charset="0"/>
              </a:rPr>
              <a:t>information</a:t>
            </a:r>
            <a:endParaRPr lang="en-US" sz="2200" dirty="0">
              <a:solidFill>
                <a:srgbClr val="05A9BF"/>
              </a:solidFill>
              <a:latin typeface="National" panose="02000503000000020004" pitchFamily="50" charset="0"/>
              <a:ea typeface="National" panose="02000503000000020004" pitchFamily="50" charset="0"/>
            </a:endParaRPr>
          </a:p>
          <a:p>
            <a:pPr marL="342900" indent="-342900">
              <a:buFont typeface="Wingdings" panose="05000000000000000000" pitchFamily="2" charset="2"/>
              <a:buChar char="ü"/>
            </a:pPr>
            <a:r>
              <a:rPr lang="en-US" sz="2200" dirty="0">
                <a:solidFill>
                  <a:srgbClr val="05A9BF"/>
                </a:solidFill>
                <a:latin typeface="National" panose="02000503000000020004" pitchFamily="50" charset="0"/>
                <a:ea typeface="National" panose="02000503000000020004" pitchFamily="50" charset="0"/>
              </a:rPr>
              <a:t>Be attentive in order to submit a meaningful</a:t>
            </a:r>
            <a:r>
              <a:rPr lang="en-US" sz="2200" dirty="0">
                <a:solidFill>
                  <a:srgbClr val="05A9BF"/>
                </a:solidFill>
                <a:latin typeface="National" panose="02000503000000020004" pitchFamily="50" charset="0"/>
                <a:ea typeface="National" panose="02000503000000020004" pitchFamily="50" charset="0"/>
                <a:cs typeface="Calibri"/>
              </a:rPr>
              <a:t> report</a:t>
            </a:r>
          </a:p>
        </p:txBody>
      </p:sp>
      <p:sp>
        <p:nvSpPr>
          <p:cNvPr id="21" name="Rectangle 20"/>
          <p:cNvSpPr/>
          <p:nvPr/>
        </p:nvSpPr>
        <p:spPr>
          <a:xfrm>
            <a:off x="3499759" y="5436082"/>
            <a:ext cx="5185453" cy="769441"/>
          </a:xfrm>
          <a:prstGeom prst="rect">
            <a:avLst/>
          </a:prstGeom>
        </p:spPr>
        <p:txBody>
          <a:bodyPr wrap="square">
            <a:spAutoFit/>
          </a:bodyPr>
          <a:lstStyle/>
          <a:p>
            <a:pPr marL="342900" indent="-342900">
              <a:lnSpc>
                <a:spcPct val="100000"/>
              </a:lnSpc>
              <a:buFont typeface="Wingdings" panose="05000000000000000000" pitchFamily="2" charset="2"/>
              <a:buChar char="ü"/>
            </a:pPr>
            <a:r>
              <a:rPr lang="en-US" sz="2200" dirty="0" smtClean="0">
                <a:solidFill>
                  <a:srgbClr val="C22C77"/>
                </a:solidFill>
                <a:latin typeface="National" panose="02000503000000020004" pitchFamily="50" charset="0"/>
                <a:ea typeface="National" panose="02000503000000020004" pitchFamily="50" charset="0"/>
              </a:rPr>
              <a:t>Submit the </a:t>
            </a:r>
            <a:r>
              <a:rPr lang="en-US" sz="2200" dirty="0" err="1" smtClean="0">
                <a:solidFill>
                  <a:srgbClr val="C22C77"/>
                </a:solidFill>
                <a:latin typeface="National" panose="02000503000000020004" pitchFamily="50" charset="0"/>
                <a:ea typeface="National" panose="02000503000000020004" pitchFamily="50" charset="0"/>
              </a:rPr>
              <a:t>HF</a:t>
            </a:r>
            <a:r>
              <a:rPr lang="en-US" sz="2200" dirty="0" smtClean="0">
                <a:solidFill>
                  <a:srgbClr val="C22C77"/>
                </a:solidFill>
                <a:latin typeface="National" panose="02000503000000020004" pitchFamily="50" charset="0"/>
                <a:ea typeface="National" panose="02000503000000020004" pitchFamily="50" charset="0"/>
              </a:rPr>
              <a:t> interview report</a:t>
            </a:r>
            <a:endParaRPr lang="en-US" sz="2200" dirty="0">
              <a:solidFill>
                <a:srgbClr val="C22C77"/>
              </a:solidFill>
              <a:latin typeface="National" panose="02000503000000020004" pitchFamily="50" charset="0"/>
              <a:ea typeface="National" panose="02000503000000020004" pitchFamily="50" charset="0"/>
            </a:endParaRPr>
          </a:p>
          <a:p>
            <a:pPr marL="342900" indent="-342900">
              <a:lnSpc>
                <a:spcPct val="100000"/>
              </a:lnSpc>
              <a:buFont typeface="Wingdings" panose="05000000000000000000" pitchFamily="2" charset="2"/>
              <a:buChar char="ü"/>
            </a:pPr>
            <a:r>
              <a:rPr lang="en-US" sz="2200" dirty="0">
                <a:solidFill>
                  <a:srgbClr val="C22C77"/>
                </a:solidFill>
                <a:latin typeface="National" panose="02000503000000020004" pitchFamily="50" charset="0"/>
                <a:ea typeface="National" panose="02000503000000020004" pitchFamily="50" charset="0"/>
              </a:rPr>
              <a:t>Compliant forms maintain YFU integrity</a:t>
            </a:r>
          </a:p>
        </p:txBody>
      </p:sp>
      <p:sp>
        <p:nvSpPr>
          <p:cNvPr id="22" name="TextBox 21"/>
          <p:cNvSpPr txBox="1"/>
          <p:nvPr/>
        </p:nvSpPr>
        <p:spPr>
          <a:xfrm>
            <a:off x="338452" y="2077186"/>
            <a:ext cx="2811148" cy="461665"/>
          </a:xfrm>
          <a:prstGeom prst="rect">
            <a:avLst/>
          </a:prstGeom>
          <a:noFill/>
        </p:spPr>
        <p:txBody>
          <a:bodyPr wrap="square" rtlCol="0">
            <a:spAutoFit/>
          </a:bodyPr>
          <a:lstStyle/>
          <a:p>
            <a:pPr algn="ctr"/>
            <a:r>
              <a:rPr lang="en-US" sz="2400" b="1" dirty="0">
                <a:solidFill>
                  <a:srgbClr val="2B8536"/>
                </a:solidFill>
              </a:rPr>
              <a:t>Before the Interview</a:t>
            </a:r>
          </a:p>
        </p:txBody>
      </p:sp>
      <p:sp>
        <p:nvSpPr>
          <p:cNvPr id="23" name="TextBox 22"/>
          <p:cNvSpPr txBox="1"/>
          <p:nvPr/>
        </p:nvSpPr>
        <p:spPr>
          <a:xfrm>
            <a:off x="446088" y="3715659"/>
            <a:ext cx="2601912" cy="461665"/>
          </a:xfrm>
          <a:prstGeom prst="rect">
            <a:avLst/>
          </a:prstGeom>
          <a:noFill/>
        </p:spPr>
        <p:txBody>
          <a:bodyPr wrap="square" rtlCol="0">
            <a:spAutoFit/>
          </a:bodyPr>
          <a:lstStyle/>
          <a:p>
            <a:pPr algn="ctr"/>
            <a:r>
              <a:rPr lang="en-US" sz="2400" b="1" dirty="0">
                <a:solidFill>
                  <a:srgbClr val="049CB0"/>
                </a:solidFill>
              </a:rPr>
              <a:t>At the Interview</a:t>
            </a:r>
          </a:p>
        </p:txBody>
      </p:sp>
      <p:sp>
        <p:nvSpPr>
          <p:cNvPr id="24" name="TextBox 23"/>
          <p:cNvSpPr txBox="1"/>
          <p:nvPr/>
        </p:nvSpPr>
        <p:spPr>
          <a:xfrm>
            <a:off x="317453" y="5331219"/>
            <a:ext cx="2975795" cy="446276"/>
          </a:xfrm>
          <a:prstGeom prst="rect">
            <a:avLst/>
          </a:prstGeom>
          <a:noFill/>
        </p:spPr>
        <p:txBody>
          <a:bodyPr wrap="square" rtlCol="0">
            <a:spAutoFit/>
          </a:bodyPr>
          <a:lstStyle/>
          <a:p>
            <a:pPr algn="ctr"/>
            <a:r>
              <a:rPr lang="en-US" sz="2300" b="1" dirty="0" smtClean="0">
                <a:solidFill>
                  <a:srgbClr val="AF217C"/>
                </a:solidFill>
              </a:rPr>
              <a:t>Submitting the </a:t>
            </a:r>
            <a:r>
              <a:rPr lang="en-US" sz="2300" b="1" dirty="0">
                <a:solidFill>
                  <a:srgbClr val="AF217C"/>
                </a:solidFill>
              </a:rPr>
              <a:t>Forms</a:t>
            </a:r>
          </a:p>
        </p:txBody>
      </p:sp>
    </p:spTree>
    <p:extLst>
      <p:ext uri="{BB962C8B-B14F-4D97-AF65-F5344CB8AC3E}">
        <p14:creationId xmlns:p14="http://schemas.microsoft.com/office/powerpoint/2010/main" val="16779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2AB7A0-B7B8-4CA4-9A9F-DA0431D76BA1}" type="slidenum">
              <a:rPr lang="en-US" altLang="en-US" smtClean="0"/>
              <a:pPr/>
              <a:t>6</a:t>
            </a:fld>
            <a:endParaRPr lang="en-US" altLang="en-US"/>
          </a:p>
        </p:txBody>
      </p:sp>
      <p:pic>
        <p:nvPicPr>
          <p:cNvPr id="10" name="Picture 2" descr="http://thumbs.dreamstime.com/z/vector-banners-telephone-email-home-forum-16055017.jpg"/>
          <p:cNvPicPr>
            <a:picLocks noChangeAspect="1" noChangeArrowheads="1"/>
          </p:cNvPicPr>
          <p:nvPr/>
        </p:nvPicPr>
        <p:blipFill rotWithShape="1">
          <a:blip r:embed="rId3">
            <a:extLst>
              <a:ext uri="{28A0092B-C50C-407E-A947-70E740481C1C}">
                <a14:useLocalDpi xmlns:a14="http://schemas.microsoft.com/office/drawing/2010/main" val="0"/>
              </a:ext>
            </a:extLst>
          </a:blip>
          <a:srcRect r="51546" b="69218"/>
          <a:stretch/>
        </p:blipFill>
        <p:spPr bwMode="auto">
          <a:xfrm>
            <a:off x="287629" y="2367219"/>
            <a:ext cx="2243801" cy="15606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2.ftcdn.net/jpg/00/42/93/81/400_F_42938110_D5WLsSPRMjqcLQe4VWhaXmIfnks83SW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139" y="2176342"/>
            <a:ext cx="1817470" cy="181747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bwMode="auto">
          <a:xfrm>
            <a:off x="1242018" y="1226912"/>
            <a:ext cx="1104900" cy="1106424"/>
          </a:xfrm>
          <a:prstGeom prst="ellipse">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solidFill>
                  <a:schemeClr val="bg1"/>
                </a:solidFill>
                <a:latin typeface="Futura Std Book" panose="020B0502020204020303" pitchFamily="34" charset="0"/>
                <a:cs typeface="Arial" panose="020B0604020202020204" pitchFamily="34" charset="0"/>
              </a:rPr>
              <a:t>STEP </a:t>
            </a:r>
            <a:r>
              <a:rPr lang="en-US" sz="2400" dirty="0">
                <a:solidFill>
                  <a:schemeClr val="bg1"/>
                </a:solidFill>
                <a:latin typeface="Futura Std Book" panose="020B0502020204020303" pitchFamily="34" charset="0"/>
                <a:cs typeface="Arial" panose="020B0604020202020204" pitchFamily="34" charset="0"/>
              </a:rPr>
              <a:t>1</a:t>
            </a:r>
            <a:endParaRPr kumimoji="0" lang="en-US" sz="2400" b="0" i="0" u="none" strike="noStrike" cap="none" normalizeH="0" baseline="0" dirty="0">
              <a:ln>
                <a:noFill/>
              </a:ln>
              <a:solidFill>
                <a:schemeClr val="bg1"/>
              </a:solidFill>
              <a:effectLst/>
              <a:latin typeface="Futura Std Book" panose="020B0502020204020303" pitchFamily="34" charset="0"/>
              <a:cs typeface="Arial" panose="020B0604020202020204" pitchFamily="34" charset="0"/>
            </a:endParaRPr>
          </a:p>
        </p:txBody>
      </p:sp>
      <p:sp>
        <p:nvSpPr>
          <p:cNvPr id="7" name="TextBox 6"/>
          <p:cNvSpPr txBox="1"/>
          <p:nvPr/>
        </p:nvSpPr>
        <p:spPr>
          <a:xfrm>
            <a:off x="2770074" y="1328856"/>
            <a:ext cx="4487976" cy="523220"/>
          </a:xfrm>
          <a:prstGeom prst="rect">
            <a:avLst/>
          </a:prstGeom>
          <a:noFill/>
        </p:spPr>
        <p:txBody>
          <a:bodyPr wrap="square" rtlCol="0">
            <a:spAutoFit/>
          </a:bodyPr>
          <a:lstStyle/>
          <a:p>
            <a:r>
              <a:rPr lang="en-US" sz="2800" dirty="0">
                <a:latin typeface="National-Medium"/>
              </a:rPr>
              <a:t>Schedule the Interview</a:t>
            </a:r>
          </a:p>
        </p:txBody>
      </p:sp>
      <p:pic>
        <p:nvPicPr>
          <p:cNvPr id="8" name="Picture 7"/>
          <p:cNvPicPr>
            <a:picLocks noChangeAspect="1"/>
          </p:cNvPicPr>
          <p:nvPr/>
        </p:nvPicPr>
        <p:blipFill>
          <a:blip r:embed="rId5"/>
          <a:stretch>
            <a:fillRect/>
          </a:stretch>
        </p:blipFill>
        <p:spPr>
          <a:xfrm>
            <a:off x="314341" y="258384"/>
            <a:ext cx="2883658" cy="743776"/>
          </a:xfrm>
          <a:prstGeom prst="rect">
            <a:avLst/>
          </a:prstGeom>
        </p:spPr>
      </p:pic>
      <p:sp>
        <p:nvSpPr>
          <p:cNvPr id="13" name="Rectangle 12"/>
          <p:cNvSpPr/>
          <p:nvPr/>
        </p:nvSpPr>
        <p:spPr>
          <a:xfrm>
            <a:off x="718950" y="445606"/>
            <a:ext cx="2151037" cy="369332"/>
          </a:xfrm>
          <a:prstGeom prst="rect">
            <a:avLst/>
          </a:prstGeom>
        </p:spPr>
        <p:txBody>
          <a:bodyPr wrap="none">
            <a:spAutoFit/>
          </a:bodyPr>
          <a:lstStyle/>
          <a:p>
            <a:pPr algn="ctr"/>
            <a:r>
              <a:rPr lang="en-US" b="1" dirty="0">
                <a:solidFill>
                  <a:srgbClr val="2B8536"/>
                </a:solidFill>
              </a:rPr>
              <a:t>Before the Interview</a:t>
            </a:r>
          </a:p>
        </p:txBody>
      </p:sp>
      <p:pic>
        <p:nvPicPr>
          <p:cNvPr id="14" name="Picture 13"/>
          <p:cNvPicPr>
            <a:picLocks noChangeAspect="1"/>
          </p:cNvPicPr>
          <p:nvPr/>
        </p:nvPicPr>
        <p:blipFill>
          <a:blip r:embed="rId6"/>
          <a:stretch>
            <a:fillRect/>
          </a:stretch>
        </p:blipFill>
        <p:spPr>
          <a:xfrm>
            <a:off x="1885950" y="5172075"/>
            <a:ext cx="1120705" cy="1085352"/>
          </a:xfrm>
          <a:prstGeom prst="rect">
            <a:avLst/>
          </a:prstGeom>
        </p:spPr>
      </p:pic>
      <p:sp>
        <p:nvSpPr>
          <p:cNvPr id="19" name="TextBox 18"/>
          <p:cNvSpPr txBox="1"/>
          <p:nvPr/>
        </p:nvSpPr>
        <p:spPr>
          <a:xfrm>
            <a:off x="3622932" y="4268675"/>
            <a:ext cx="5215056" cy="2215991"/>
          </a:xfrm>
          <a:prstGeom prst="rect">
            <a:avLst/>
          </a:prstGeom>
          <a:noFill/>
        </p:spPr>
        <p:txBody>
          <a:bodyPr wrap="square" rtlCol="0" anchor="t">
            <a:spAutoFit/>
          </a:bodyPr>
          <a:lstStyle/>
          <a:p>
            <a:r>
              <a:rPr lang="en-US" sz="2000" b="1" u="sng" dirty="0">
                <a:solidFill>
                  <a:srgbClr val="642869"/>
                </a:solidFill>
                <a:latin typeface="National-Medium"/>
                <a:ea typeface="+mj-ea"/>
                <a:cs typeface="National-Medium"/>
              </a:rPr>
              <a:t>Reminder from the experts</a:t>
            </a:r>
          </a:p>
          <a:p>
            <a:pPr marL="342900" indent="-342900">
              <a:buFont typeface="Arial" panose="020B0604020202020204" pitchFamily="34" charset="0"/>
              <a:buChar char="•"/>
            </a:pPr>
            <a:r>
              <a:rPr lang="en-US" sz="2000" i="1" dirty="0">
                <a:latin typeface="National-Medium"/>
              </a:rPr>
              <a:t>Everyone who lives in the home must be </a:t>
            </a:r>
            <a:r>
              <a:rPr lang="en-US" sz="2000" i="1" dirty="0" smtClean="0">
                <a:latin typeface="National-Medium"/>
              </a:rPr>
              <a:t>present*</a:t>
            </a:r>
            <a:endParaRPr lang="en-US" sz="2000" i="1" dirty="0">
              <a:latin typeface="National-Medium"/>
            </a:endParaRPr>
          </a:p>
          <a:p>
            <a:pPr marL="342900" indent="-342900">
              <a:buFont typeface="Arial" panose="020B0604020202020204" pitchFamily="34" charset="0"/>
              <a:buChar char="•"/>
            </a:pPr>
            <a:endParaRPr lang="en-US" sz="2000" i="1" dirty="0">
              <a:latin typeface="National-Medium"/>
            </a:endParaRPr>
          </a:p>
          <a:p>
            <a:pPr marL="342900" indent="-342900">
              <a:buFont typeface="Arial" panose="020B0604020202020204" pitchFamily="34" charset="0"/>
              <a:buChar char="•"/>
            </a:pPr>
            <a:r>
              <a:rPr lang="en-US" sz="2000" i="1" dirty="0">
                <a:latin typeface="National-Medium"/>
              </a:rPr>
              <a:t>Note the HF communications preferences</a:t>
            </a:r>
          </a:p>
          <a:p>
            <a:pPr marL="342900" indent="-342900">
              <a:buFont typeface="Arial" panose="020B0604020202020204" pitchFamily="34" charset="0"/>
              <a:buChar char="•"/>
            </a:pPr>
            <a:endParaRPr lang="en-US" sz="2000" i="1" dirty="0">
              <a:latin typeface="National-Medium"/>
            </a:endParaRPr>
          </a:p>
          <a:p>
            <a:endParaRPr lang="en-US" dirty="0"/>
          </a:p>
        </p:txBody>
      </p:sp>
      <p:pic>
        <p:nvPicPr>
          <p:cNvPr id="17" name="Picture 16"/>
          <p:cNvPicPr>
            <a:picLocks noChangeAspect="1"/>
          </p:cNvPicPr>
          <p:nvPr/>
        </p:nvPicPr>
        <p:blipFill>
          <a:blip r:embed="rId7"/>
          <a:stretch>
            <a:fillRect/>
          </a:stretch>
        </p:blipFill>
        <p:spPr>
          <a:xfrm>
            <a:off x="6230460" y="2050729"/>
            <a:ext cx="2913540" cy="1752921"/>
          </a:xfrm>
          <a:prstGeom prst="rect">
            <a:avLst/>
          </a:prstGeom>
        </p:spPr>
      </p:pic>
    </p:spTree>
    <p:extLst>
      <p:ext uri="{BB962C8B-B14F-4D97-AF65-F5344CB8AC3E}">
        <p14:creationId xmlns:p14="http://schemas.microsoft.com/office/powerpoint/2010/main" val="151813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355AA1D0-F6CB-49CA-B18D-79FF5659BE79}" type="slidenum">
              <a:rPr lang="en-US" altLang="en-US" sz="1000">
                <a:latin typeface="Arial" charset="0"/>
              </a:rPr>
              <a:pPr/>
              <a:t>7</a:t>
            </a:fld>
            <a:endParaRPr lang="en-US" altLang="en-US" sz="1000">
              <a:latin typeface="Arial" charset="0"/>
            </a:endParaRPr>
          </a:p>
        </p:txBody>
      </p:sp>
      <p:sp>
        <p:nvSpPr>
          <p:cNvPr id="19462" name="Rectangle 7"/>
          <p:cNvSpPr>
            <a:spLocks noChangeArrowheads="1"/>
          </p:cNvSpPr>
          <p:nvPr/>
        </p:nvSpPr>
        <p:spPr bwMode="auto">
          <a:xfrm>
            <a:off x="304800" y="-809625"/>
            <a:ext cx="26670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6" name="Oval 5"/>
          <p:cNvSpPr/>
          <p:nvPr/>
        </p:nvSpPr>
        <p:spPr bwMode="auto">
          <a:xfrm>
            <a:off x="522424" y="1049325"/>
            <a:ext cx="1115876" cy="1010627"/>
          </a:xfrm>
          <a:prstGeom prst="ellipse">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solidFill>
                  <a:schemeClr val="bg1"/>
                </a:solidFill>
                <a:latin typeface="Futura Std Book" panose="020B0502020204020303" pitchFamily="34" charset="0"/>
                <a:cs typeface="Arial" panose="020B0604020202020204" pitchFamily="34" charset="0"/>
              </a:rPr>
              <a:t>STEP 2</a:t>
            </a:r>
            <a:endParaRPr kumimoji="0" lang="en-US" sz="2200" b="0" i="0" u="none" strike="noStrike" cap="none" normalizeH="0" baseline="0" dirty="0">
              <a:ln>
                <a:noFill/>
              </a:ln>
              <a:solidFill>
                <a:schemeClr val="bg1"/>
              </a:solidFill>
              <a:effectLst/>
              <a:latin typeface="Futura Std Book" panose="020B0502020204020303" pitchFamily="34" charset="0"/>
              <a:cs typeface="Arial" panose="020B0604020202020204" pitchFamily="34" charset="0"/>
            </a:endParaRPr>
          </a:p>
        </p:txBody>
      </p:sp>
      <p:sp>
        <p:nvSpPr>
          <p:cNvPr id="12" name="Rectangle 3"/>
          <p:cNvSpPr txBox="1">
            <a:spLocks noChangeArrowheads="1"/>
          </p:cNvSpPr>
          <p:nvPr/>
        </p:nvSpPr>
        <p:spPr bwMode="auto">
          <a:xfrm>
            <a:off x="1906087" y="1214528"/>
            <a:ext cx="6976564" cy="86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spcBef>
                <a:spcPct val="0"/>
              </a:spcBef>
              <a:spcAft>
                <a:spcPts val="1200"/>
              </a:spcAft>
              <a:buFontTx/>
              <a:buNone/>
            </a:pPr>
            <a:r>
              <a:rPr lang="en-US" altLang="en-US" dirty="0">
                <a:latin typeface="National-Medium"/>
              </a:rPr>
              <a:t>Prepare- Read the host family application</a:t>
            </a:r>
          </a:p>
        </p:txBody>
      </p:sp>
      <p:sp>
        <p:nvSpPr>
          <p:cNvPr id="13" name="Rectangle 12"/>
          <p:cNvSpPr/>
          <p:nvPr/>
        </p:nvSpPr>
        <p:spPr>
          <a:xfrm>
            <a:off x="2502403" y="2138342"/>
            <a:ext cx="4150624" cy="707886"/>
          </a:xfrm>
          <a:prstGeom prst="rect">
            <a:avLst/>
          </a:prstGeom>
          <a:noFill/>
        </p:spPr>
        <p:txBody>
          <a:bodyPr wrap="none" lIns="91440" tIns="45720" rIns="91440" bIns="45720">
            <a:spAutoFit/>
          </a:bodyPr>
          <a:lstStyle/>
          <a:p>
            <a:pPr algn="ctr"/>
            <a:r>
              <a:rPr lang="en-US" sz="4000" dirty="0">
                <a:solidFill>
                  <a:srgbClr val="048DA0"/>
                </a:solidFill>
              </a:rPr>
              <a:t>Log into my.yfu.org</a:t>
            </a:r>
          </a:p>
        </p:txBody>
      </p:sp>
      <p:pic>
        <p:nvPicPr>
          <p:cNvPr id="14" name="Picture 13"/>
          <p:cNvPicPr>
            <a:picLocks noChangeAspect="1"/>
          </p:cNvPicPr>
          <p:nvPr/>
        </p:nvPicPr>
        <p:blipFill rotWithShape="1">
          <a:blip r:embed="rId3"/>
          <a:srcRect l="15508" t="7937" r="23754" b="72674"/>
          <a:stretch/>
        </p:blipFill>
        <p:spPr bwMode="auto">
          <a:xfrm>
            <a:off x="1139326" y="2979925"/>
            <a:ext cx="6815954" cy="1740329"/>
          </a:xfrm>
          <a:prstGeom prst="rect">
            <a:avLst/>
          </a:prstGeom>
          <a:ln>
            <a:noFill/>
          </a:ln>
          <a:extLst>
            <a:ext uri="{53640926-AAD7-44D8-BBD7-CCE9431645EC}">
              <a14:shadowObscured xmlns:a14="http://schemas.microsoft.com/office/drawing/2010/main"/>
            </a:ext>
          </a:extLst>
        </p:spPr>
      </p:pic>
      <p:sp>
        <p:nvSpPr>
          <p:cNvPr id="8" name="Oval 7"/>
          <p:cNvSpPr/>
          <p:nvPr/>
        </p:nvSpPr>
        <p:spPr>
          <a:xfrm>
            <a:off x="5954603" y="3916402"/>
            <a:ext cx="1512769" cy="37787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954603" y="3265570"/>
            <a:ext cx="2061183" cy="224853"/>
          </a:xfrm>
          <a:prstGeom prst="rect">
            <a:avLst/>
          </a:prstGeom>
          <a:solidFill>
            <a:srgbClr val="2587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921946" y="5394364"/>
            <a:ext cx="434177" cy="781050"/>
          </a:xfrm>
          <a:prstGeom prst="roundRect">
            <a:avLst/>
          </a:prstGeom>
          <a:noFill/>
          <a:ln w="38100" cmpd="thinThick">
            <a:solidFill>
              <a:srgbClr val="0364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314341" y="258384"/>
            <a:ext cx="2883658" cy="743776"/>
          </a:xfrm>
          <a:prstGeom prst="rect">
            <a:avLst/>
          </a:prstGeom>
        </p:spPr>
      </p:pic>
      <p:sp>
        <p:nvSpPr>
          <p:cNvPr id="10" name="TextBox 9"/>
          <p:cNvSpPr txBox="1"/>
          <p:nvPr/>
        </p:nvSpPr>
        <p:spPr>
          <a:xfrm>
            <a:off x="707138" y="441108"/>
            <a:ext cx="2420759" cy="369332"/>
          </a:xfrm>
          <a:prstGeom prst="rect">
            <a:avLst/>
          </a:prstGeom>
          <a:noFill/>
        </p:spPr>
        <p:txBody>
          <a:bodyPr wrap="square" rtlCol="0">
            <a:spAutoFit/>
          </a:bodyPr>
          <a:lstStyle/>
          <a:p>
            <a:pPr algn="ctr"/>
            <a:r>
              <a:rPr lang="en-US" b="1" dirty="0">
                <a:solidFill>
                  <a:srgbClr val="2B8536"/>
                </a:solidFill>
              </a:rPr>
              <a:t>Before the Interview</a:t>
            </a:r>
          </a:p>
        </p:txBody>
      </p:sp>
      <p:pic>
        <p:nvPicPr>
          <p:cNvPr id="5" name="Picture 4">
            <a:extLst>
              <a:ext uri="{FF2B5EF4-FFF2-40B4-BE49-F238E27FC236}">
                <a16:creationId xmlns="" xmlns:a16="http://schemas.microsoft.com/office/drawing/2014/main" id="{B25E2C50-1350-4777-B35C-902D504EAFC7}"/>
              </a:ext>
            </a:extLst>
          </p:cNvPr>
          <p:cNvPicPr>
            <a:picLocks noChangeAspect="1"/>
          </p:cNvPicPr>
          <p:nvPr/>
        </p:nvPicPr>
        <p:blipFill>
          <a:blip r:embed="rId5"/>
          <a:stretch>
            <a:fillRect/>
          </a:stretch>
        </p:blipFill>
        <p:spPr>
          <a:xfrm>
            <a:off x="304800" y="5153025"/>
            <a:ext cx="1499437" cy="1455046"/>
          </a:xfrm>
          <a:prstGeom prst="rect">
            <a:avLst/>
          </a:prstGeom>
        </p:spPr>
      </p:pic>
      <p:sp>
        <p:nvSpPr>
          <p:cNvPr id="7" name="TextBox 6">
            <a:extLst>
              <a:ext uri="{FF2B5EF4-FFF2-40B4-BE49-F238E27FC236}">
                <a16:creationId xmlns="" xmlns:a16="http://schemas.microsoft.com/office/drawing/2014/main" id="{D0500CFC-A71C-42CF-AAFC-663E225EB21C}"/>
              </a:ext>
            </a:extLst>
          </p:cNvPr>
          <p:cNvSpPr txBox="1"/>
          <p:nvPr/>
        </p:nvSpPr>
        <p:spPr>
          <a:xfrm>
            <a:off x="2120900" y="5105400"/>
            <a:ext cx="5295822"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642869"/>
                </a:solidFill>
                <a:latin typeface="National-Medium"/>
              </a:rPr>
              <a:t>Reminder from the experts</a:t>
            </a:r>
            <a:r>
              <a:rPr lang="en-US" dirty="0" smtClean="0">
                <a:latin typeface="National-Medium"/>
                <a:ea typeface="National-Medium"/>
                <a:cs typeface="National-Medium"/>
              </a:rPr>
              <a:t>​</a:t>
            </a:r>
          </a:p>
          <a:p>
            <a:endParaRPr lang="en-US" dirty="0"/>
          </a:p>
          <a:p>
            <a:pPr marL="285750" indent="-285750" algn="ctr">
              <a:buFont typeface="Arial"/>
              <a:buChar char="•"/>
            </a:pPr>
            <a:r>
              <a:rPr lang="en-US" i="1" dirty="0">
                <a:latin typeface="National-Medium"/>
              </a:rPr>
              <a:t>Getting to know the family "on-paper" will help you have an interesting, relaxed conversation.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New Roman" charset="0"/>
                <a:cs typeface="Arial" charset="0"/>
              </a:defRPr>
            </a:lvl1pPr>
            <a:lvl2pPr marL="742950" indent="-285750">
              <a:defRPr sz="2400">
                <a:solidFill>
                  <a:schemeClr val="tx1"/>
                </a:solidFill>
                <a:latin typeface="Times New Roman" charset="0"/>
                <a:cs typeface="Arial" charset="0"/>
              </a:defRPr>
            </a:lvl2pPr>
            <a:lvl3pPr marL="1143000" indent="-228600">
              <a:defRPr sz="2400">
                <a:solidFill>
                  <a:schemeClr val="tx1"/>
                </a:solidFill>
                <a:latin typeface="Times New Roman" charset="0"/>
                <a:cs typeface="Arial" charset="0"/>
              </a:defRPr>
            </a:lvl3pPr>
            <a:lvl4pPr marL="1600200" indent="-228600">
              <a:defRPr sz="2400">
                <a:solidFill>
                  <a:schemeClr val="tx1"/>
                </a:solidFill>
                <a:latin typeface="Times New Roman" charset="0"/>
                <a:cs typeface="Arial" charset="0"/>
              </a:defRPr>
            </a:lvl4pPr>
            <a:lvl5pPr marL="2057400" indent="-228600">
              <a:defRPr sz="2400">
                <a:solidFill>
                  <a:schemeClr val="tx1"/>
                </a:solidFill>
                <a:latin typeface="Times New Roman" charset="0"/>
                <a:cs typeface="Arial" charset="0"/>
              </a:defRPr>
            </a:lvl5pPr>
            <a:lvl6pPr marL="2514600" indent="-228600" eaLnBrk="0" fontAlgn="base" hangingPunct="0">
              <a:spcBef>
                <a:spcPct val="0"/>
              </a:spcBef>
              <a:spcAft>
                <a:spcPct val="0"/>
              </a:spcAft>
              <a:defRPr sz="2400">
                <a:solidFill>
                  <a:schemeClr val="tx1"/>
                </a:solidFill>
                <a:latin typeface="Times New Roman" charset="0"/>
                <a:cs typeface="Arial" charset="0"/>
              </a:defRPr>
            </a:lvl6pPr>
            <a:lvl7pPr marL="2971800" indent="-228600" eaLnBrk="0" fontAlgn="base" hangingPunct="0">
              <a:spcBef>
                <a:spcPct val="0"/>
              </a:spcBef>
              <a:spcAft>
                <a:spcPct val="0"/>
              </a:spcAft>
              <a:defRPr sz="2400">
                <a:solidFill>
                  <a:schemeClr val="tx1"/>
                </a:solidFill>
                <a:latin typeface="Times New Roman" charset="0"/>
                <a:cs typeface="Arial" charset="0"/>
              </a:defRPr>
            </a:lvl7pPr>
            <a:lvl8pPr marL="3429000" indent="-228600" eaLnBrk="0" fontAlgn="base" hangingPunct="0">
              <a:spcBef>
                <a:spcPct val="0"/>
              </a:spcBef>
              <a:spcAft>
                <a:spcPct val="0"/>
              </a:spcAft>
              <a:defRPr sz="2400">
                <a:solidFill>
                  <a:schemeClr val="tx1"/>
                </a:solidFill>
                <a:latin typeface="Times New Roman" charset="0"/>
                <a:cs typeface="Arial" charset="0"/>
              </a:defRPr>
            </a:lvl8pPr>
            <a:lvl9pPr marL="3886200" indent="-228600" eaLnBrk="0" fontAlgn="base" hangingPunct="0">
              <a:spcBef>
                <a:spcPct val="0"/>
              </a:spcBef>
              <a:spcAft>
                <a:spcPct val="0"/>
              </a:spcAft>
              <a:defRPr sz="2400">
                <a:solidFill>
                  <a:schemeClr val="tx1"/>
                </a:solidFill>
                <a:latin typeface="Times New Roman" charset="0"/>
                <a:cs typeface="Arial" charset="0"/>
              </a:defRPr>
            </a:lvl9pPr>
          </a:lstStyle>
          <a:p>
            <a:fld id="{355AA1D0-F6CB-49CA-B18D-79FF5659BE79}" type="slidenum">
              <a:rPr lang="en-US" altLang="en-US" sz="1000">
                <a:latin typeface="Arial" charset="0"/>
              </a:rPr>
              <a:pPr/>
              <a:t>8</a:t>
            </a:fld>
            <a:endParaRPr lang="en-US" altLang="en-US" sz="1000">
              <a:latin typeface="Arial" charset="0"/>
            </a:endParaRPr>
          </a:p>
        </p:txBody>
      </p:sp>
      <p:sp>
        <p:nvSpPr>
          <p:cNvPr id="19462" name="Rectangle 7"/>
          <p:cNvSpPr>
            <a:spLocks noChangeArrowheads="1"/>
          </p:cNvSpPr>
          <p:nvPr/>
        </p:nvSpPr>
        <p:spPr bwMode="auto">
          <a:xfrm>
            <a:off x="304800" y="-809625"/>
            <a:ext cx="2667000" cy="7985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spcAft>
                <a:spcPct val="25000"/>
              </a:spcAft>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ct val="0"/>
              </a:spcAft>
              <a:buFontTx/>
              <a:buNone/>
            </a:pPr>
            <a:endParaRPr lang="en-US" altLang="en-US" sz="2400">
              <a:latin typeface="Times New Roman" charset="0"/>
            </a:endParaRPr>
          </a:p>
        </p:txBody>
      </p:sp>
      <p:sp>
        <p:nvSpPr>
          <p:cNvPr id="9" name="TextBox 8"/>
          <p:cNvSpPr txBox="1"/>
          <p:nvPr/>
        </p:nvSpPr>
        <p:spPr>
          <a:xfrm>
            <a:off x="2212220" y="5346615"/>
            <a:ext cx="5039168" cy="400110"/>
          </a:xfrm>
          <a:prstGeom prst="rect">
            <a:avLst/>
          </a:prstGeom>
          <a:noFill/>
        </p:spPr>
        <p:txBody>
          <a:bodyPr wrap="square" rtlCol="0">
            <a:spAutoFit/>
          </a:bodyPr>
          <a:lstStyle/>
          <a:p>
            <a:r>
              <a:rPr lang="en-US" altLang="en-US" sz="2000" dirty="0">
                <a:solidFill>
                  <a:srgbClr val="036471"/>
                </a:solidFill>
                <a:latin typeface="Arial" panose="020B0604020202020204" pitchFamily="34" charset="0"/>
                <a:cs typeface="Arial" panose="020B0604020202020204" pitchFamily="34" charset="0"/>
              </a:rPr>
              <a:t>►</a:t>
            </a:r>
            <a:r>
              <a:rPr lang="en-US" altLang="en-US" sz="2000" dirty="0">
                <a:solidFill>
                  <a:srgbClr val="036471"/>
                </a:solidFill>
              </a:rPr>
              <a:t>Use </a:t>
            </a:r>
            <a:r>
              <a:rPr lang="en-US" altLang="en-US" sz="2000" b="1" dirty="0">
                <a:solidFill>
                  <a:srgbClr val="036471"/>
                </a:solidFill>
              </a:rPr>
              <a:t>Control + F </a:t>
            </a:r>
            <a:r>
              <a:rPr lang="en-US" altLang="en-US" sz="2000" dirty="0">
                <a:solidFill>
                  <a:srgbClr val="036471"/>
                </a:solidFill>
              </a:rPr>
              <a:t>and type in the family name </a:t>
            </a:r>
            <a:endParaRPr lang="en-US" sz="2000" dirty="0">
              <a:solidFill>
                <a:srgbClr val="036471"/>
              </a:solidFill>
            </a:endParaRPr>
          </a:p>
        </p:txBody>
      </p:sp>
      <p:sp>
        <p:nvSpPr>
          <p:cNvPr id="10" name="Rectangle 9"/>
          <p:cNvSpPr/>
          <p:nvPr/>
        </p:nvSpPr>
        <p:spPr>
          <a:xfrm>
            <a:off x="613020" y="5763090"/>
            <a:ext cx="8058617" cy="646331"/>
          </a:xfrm>
          <a:prstGeom prst="rect">
            <a:avLst/>
          </a:prstGeom>
          <a:noFill/>
          <a:effectLst/>
        </p:spPr>
        <p:txBody>
          <a:bodyPr wrap="none" lIns="91440" tIns="45720" rIns="91440" bIns="45720">
            <a:spAutoFit/>
          </a:bodyPr>
          <a:lstStyle/>
          <a:p>
            <a:pPr algn="ctr"/>
            <a:r>
              <a:rPr lang="en-US" sz="3600" dirty="0">
                <a:solidFill>
                  <a:srgbClr val="048DA0"/>
                </a:solidFill>
                <a:latin typeface="National-Medium"/>
              </a:rPr>
              <a:t>Click to highlight family name in yellow</a:t>
            </a:r>
          </a:p>
        </p:txBody>
      </p:sp>
      <p:pic>
        <p:nvPicPr>
          <p:cNvPr id="2" name="Picture 1"/>
          <p:cNvPicPr>
            <a:picLocks noChangeAspect="1"/>
          </p:cNvPicPr>
          <p:nvPr/>
        </p:nvPicPr>
        <p:blipFill>
          <a:blip r:embed="rId3"/>
          <a:stretch>
            <a:fillRect/>
          </a:stretch>
        </p:blipFill>
        <p:spPr>
          <a:xfrm>
            <a:off x="739178" y="470626"/>
            <a:ext cx="2883658" cy="743776"/>
          </a:xfrm>
          <a:prstGeom prst="rect">
            <a:avLst/>
          </a:prstGeom>
        </p:spPr>
      </p:pic>
      <p:sp>
        <p:nvSpPr>
          <p:cNvPr id="3" name="TextBox 2"/>
          <p:cNvSpPr txBox="1"/>
          <p:nvPr/>
        </p:nvSpPr>
        <p:spPr>
          <a:xfrm>
            <a:off x="1074420" y="628650"/>
            <a:ext cx="2183130" cy="369332"/>
          </a:xfrm>
          <a:prstGeom prst="rect">
            <a:avLst/>
          </a:prstGeom>
          <a:noFill/>
        </p:spPr>
        <p:txBody>
          <a:bodyPr wrap="square" rtlCol="0">
            <a:spAutoFit/>
          </a:bodyPr>
          <a:lstStyle/>
          <a:p>
            <a:pPr algn="ctr"/>
            <a:r>
              <a:rPr lang="en-US" b="1" dirty="0">
                <a:solidFill>
                  <a:srgbClr val="2B8536"/>
                </a:solidFill>
              </a:rPr>
              <a:t>Before the Interview</a:t>
            </a:r>
          </a:p>
        </p:txBody>
      </p:sp>
      <p:pic>
        <p:nvPicPr>
          <p:cNvPr id="7" name="Picture 6"/>
          <p:cNvPicPr>
            <a:picLocks noChangeAspect="1"/>
          </p:cNvPicPr>
          <p:nvPr/>
        </p:nvPicPr>
        <p:blipFill rotWithShape="1">
          <a:blip r:embed="rId4"/>
          <a:srcRect t="9674"/>
          <a:stretch/>
        </p:blipFill>
        <p:spPr>
          <a:xfrm>
            <a:off x="970604" y="1364672"/>
            <a:ext cx="7768667" cy="3965578"/>
          </a:xfrm>
          <a:prstGeom prst="rect">
            <a:avLst/>
          </a:prstGeom>
        </p:spPr>
      </p:pic>
    </p:spTree>
    <p:extLst>
      <p:ext uri="{BB962C8B-B14F-4D97-AF65-F5344CB8AC3E}">
        <p14:creationId xmlns:p14="http://schemas.microsoft.com/office/powerpoint/2010/main" val="20010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2AB7A0-B7B8-4CA4-9A9F-DA0431D76BA1}" type="slidenum">
              <a:rPr lang="en-US" altLang="en-US" smtClean="0"/>
              <a:pPr/>
              <a:t>9</a:t>
            </a:fld>
            <a:endParaRPr lang="en-US" altLang="en-US"/>
          </a:p>
        </p:txBody>
      </p:sp>
      <p:sp>
        <p:nvSpPr>
          <p:cNvPr id="6" name="Oval 5"/>
          <p:cNvSpPr/>
          <p:nvPr/>
        </p:nvSpPr>
        <p:spPr bwMode="auto">
          <a:xfrm>
            <a:off x="412955" y="1174303"/>
            <a:ext cx="1104900" cy="1106424"/>
          </a:xfrm>
          <a:prstGeom prst="ellipse">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solidFill>
                  <a:schemeClr val="bg1"/>
                </a:solidFill>
                <a:latin typeface="Futura Std Book" panose="020B0502020204020303" pitchFamily="34" charset="0"/>
                <a:cs typeface="Arial" panose="020B0604020202020204" pitchFamily="34" charset="0"/>
              </a:rPr>
              <a:t>STEP 2</a:t>
            </a:r>
            <a:endParaRPr kumimoji="0" lang="en-US" sz="2200" b="0" i="0" u="none" strike="noStrike" cap="none" normalizeH="0" baseline="0" dirty="0">
              <a:ln>
                <a:noFill/>
              </a:ln>
              <a:solidFill>
                <a:schemeClr val="bg1"/>
              </a:solidFill>
              <a:effectLst/>
              <a:latin typeface="Futura Std Book" panose="020B0502020204020303" pitchFamily="34" charset="0"/>
              <a:cs typeface="Arial" panose="020B0604020202020204" pitchFamily="34" charset="0"/>
            </a:endParaRPr>
          </a:p>
        </p:txBody>
      </p:sp>
      <p:sp>
        <p:nvSpPr>
          <p:cNvPr id="7" name="Rectangle 3"/>
          <p:cNvSpPr txBox="1">
            <a:spLocks noChangeArrowheads="1"/>
          </p:cNvSpPr>
          <p:nvPr/>
        </p:nvSpPr>
        <p:spPr bwMode="auto">
          <a:xfrm>
            <a:off x="1753849" y="1081199"/>
            <a:ext cx="6802411"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spcBef>
                <a:spcPct val="0"/>
              </a:spcBef>
              <a:spcAft>
                <a:spcPts val="1200"/>
              </a:spcAft>
              <a:buNone/>
            </a:pPr>
            <a:r>
              <a:rPr lang="en-US" altLang="en-US" dirty="0">
                <a:latin typeface="National-Medium"/>
              </a:rPr>
              <a:t>More preparations…….</a:t>
            </a:r>
          </a:p>
          <a:p>
            <a:pPr marL="0" indent="0" eaLnBrk="1" hangingPunct="1">
              <a:lnSpc>
                <a:spcPct val="90000"/>
              </a:lnSpc>
              <a:spcBef>
                <a:spcPct val="0"/>
              </a:spcBef>
              <a:spcAft>
                <a:spcPts val="1200"/>
              </a:spcAft>
              <a:buNone/>
            </a:pPr>
            <a:r>
              <a:rPr lang="en-US" altLang="en-US" dirty="0">
                <a:latin typeface="National-Medium"/>
              </a:rPr>
              <a:t>Where is the family in the application process?</a:t>
            </a:r>
          </a:p>
        </p:txBody>
      </p:sp>
      <p:pic>
        <p:nvPicPr>
          <p:cNvPr id="13" name="Picture 12"/>
          <p:cNvPicPr>
            <a:picLocks noChangeAspect="1"/>
          </p:cNvPicPr>
          <p:nvPr/>
        </p:nvPicPr>
        <p:blipFill rotWithShape="1">
          <a:blip r:embed="rId3"/>
          <a:srcRect l="9806" t="34758" r="56040" b="38405"/>
          <a:stretch/>
        </p:blipFill>
        <p:spPr bwMode="auto">
          <a:xfrm>
            <a:off x="134911" y="2630640"/>
            <a:ext cx="4650828" cy="2923082"/>
          </a:xfrm>
          <a:prstGeom prst="rect">
            <a:avLst/>
          </a:prstGeom>
          <a:ln>
            <a:noFill/>
          </a:ln>
          <a:extLst>
            <a:ext uri="{53640926-AAD7-44D8-BBD7-CCE9431645EC}">
              <a14:shadowObscured xmlns:a14="http://schemas.microsoft.com/office/drawing/2010/main"/>
            </a:ext>
          </a:extLst>
        </p:spPr>
      </p:pic>
      <p:sp>
        <p:nvSpPr>
          <p:cNvPr id="2" name="Oval 1"/>
          <p:cNvSpPr/>
          <p:nvPr/>
        </p:nvSpPr>
        <p:spPr>
          <a:xfrm>
            <a:off x="304800" y="3097846"/>
            <a:ext cx="1884389" cy="46469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a:srcRect l="-14594" t="35525" r="46164" b="53030"/>
          <a:stretch/>
        </p:blipFill>
        <p:spPr bwMode="auto">
          <a:xfrm>
            <a:off x="-2717454" y="4463937"/>
            <a:ext cx="11619434" cy="1554480"/>
          </a:xfrm>
          <a:prstGeom prst="rect">
            <a:avLst/>
          </a:prstGeom>
          <a:ln>
            <a:noFill/>
          </a:ln>
          <a:extLst>
            <a:ext uri="{53640926-AAD7-44D8-BBD7-CCE9431645EC}">
              <a14:shadowObscured xmlns:a14="http://schemas.microsoft.com/office/drawing/2010/main"/>
            </a:ext>
          </a:extLst>
        </p:spPr>
      </p:pic>
      <p:cxnSp>
        <p:nvCxnSpPr>
          <p:cNvPr id="17" name="Straight Connector 16"/>
          <p:cNvCxnSpPr/>
          <p:nvPr/>
        </p:nvCxnSpPr>
        <p:spPr>
          <a:xfrm>
            <a:off x="1753849" y="3562541"/>
            <a:ext cx="706476" cy="180393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stretch>
            <a:fillRect/>
          </a:stretch>
        </p:blipFill>
        <p:spPr>
          <a:xfrm>
            <a:off x="213675" y="246990"/>
            <a:ext cx="2883658" cy="743776"/>
          </a:xfrm>
          <a:prstGeom prst="rect">
            <a:avLst/>
          </a:prstGeom>
        </p:spPr>
      </p:pic>
      <p:pic>
        <p:nvPicPr>
          <p:cNvPr id="8" name="Picture 7"/>
          <p:cNvPicPr>
            <a:picLocks noChangeAspect="1"/>
          </p:cNvPicPr>
          <p:nvPr/>
        </p:nvPicPr>
        <p:blipFill>
          <a:blip r:embed="rId6"/>
          <a:stretch>
            <a:fillRect/>
          </a:stretch>
        </p:blipFill>
        <p:spPr>
          <a:xfrm>
            <a:off x="629039" y="359639"/>
            <a:ext cx="2249619" cy="493819"/>
          </a:xfrm>
          <a:prstGeom prst="rect">
            <a:avLst/>
          </a:prstGeom>
        </p:spPr>
      </p:pic>
      <p:sp>
        <p:nvSpPr>
          <p:cNvPr id="5" name="Rectangle 4">
            <a:extLst>
              <a:ext uri="{FF2B5EF4-FFF2-40B4-BE49-F238E27FC236}">
                <a16:creationId xmlns="" xmlns:a16="http://schemas.microsoft.com/office/drawing/2014/main" id="{4BFC6345-652B-484E-8511-E935D2706F25}"/>
              </a:ext>
            </a:extLst>
          </p:cNvPr>
          <p:cNvSpPr/>
          <p:nvPr/>
        </p:nvSpPr>
        <p:spPr>
          <a:xfrm>
            <a:off x="6305550" y="5095041"/>
            <a:ext cx="1433307" cy="29686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666912"/>
      </p:ext>
    </p:extLst>
  </p:cSld>
  <p:clrMapOvr>
    <a:masterClrMapping/>
  </p:clrMapOvr>
</p:sld>
</file>

<file path=ppt/theme/theme1.xml><?xml version="1.0" encoding="utf-8"?>
<a:theme xmlns:a="http://schemas.openxmlformats.org/drawingml/2006/main" name="Office Theme">
  <a:themeElements>
    <a:clrScheme name="Global Rebranding 2015">
      <a:dk1>
        <a:srgbClr val="3C3C3B"/>
      </a:dk1>
      <a:lt1>
        <a:sysClr val="window" lastClr="FFFFFF"/>
      </a:lt1>
      <a:dk2>
        <a:srgbClr val="461E50"/>
      </a:dk2>
      <a:lt2>
        <a:srgbClr val="8A4D89"/>
      </a:lt2>
      <a:accent1>
        <a:srgbClr val="2EA8A0"/>
      </a:accent1>
      <a:accent2>
        <a:srgbClr val="E47823"/>
      </a:accent2>
      <a:accent3>
        <a:srgbClr val="CD003F"/>
      </a:accent3>
      <a:accent4>
        <a:srgbClr val="2797C9"/>
      </a:accent4>
      <a:accent5>
        <a:srgbClr val="9CC63E"/>
      </a:accent5>
      <a:accent6>
        <a:srgbClr val="004662"/>
      </a:accent6>
      <a:hlink>
        <a:srgbClr val="C61B78"/>
      </a:hlink>
      <a:folHlink>
        <a:srgbClr val="C61B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2015.potx [Read-Only]" id="{E28EB5F4-6465-4E15-8F77-0166A7B7718F}" vid="{CE51570D-8D5B-4FA6-ACD7-8905567C42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HVIPowerpoint2015</Template>
  <TotalTime>11867</TotalTime>
  <Words>5778</Words>
  <Application>Microsoft Office PowerPoint</Application>
  <PresentationFormat>On-screen Show (4:3)</PresentationFormat>
  <Paragraphs>568</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Futura Std Book</vt:lpstr>
      <vt:lpstr>Futura Std Light</vt:lpstr>
      <vt:lpstr>National</vt:lpstr>
      <vt:lpstr>National-Book</vt:lpstr>
      <vt:lpstr>National-Medium</vt:lpstr>
      <vt:lpstr>Tahoma</vt:lpstr>
      <vt:lpstr>Times New Roman</vt:lpstr>
      <vt:lpstr>Wingdings</vt:lpstr>
      <vt:lpstr>Office Theme</vt:lpstr>
      <vt:lpstr>Host Family Interview Training</vt:lpstr>
      <vt:lpstr>PowerPoint Presentation</vt:lpstr>
      <vt:lpstr>Welcome &amp; Thank You</vt:lpstr>
      <vt:lpstr>PowerPoint Presentation</vt:lpstr>
      <vt:lpstr>3 KEY STAGES  for a successful host family interview   </vt:lpstr>
      <vt:lpstr>PowerPoint Presentation</vt:lpstr>
      <vt:lpstr>PowerPoint Presentation</vt:lpstr>
      <vt:lpstr>PowerPoint Presentation</vt:lpstr>
      <vt:lpstr>PowerPoint Presentation</vt:lpstr>
      <vt:lpstr>Department of State regulations  for the Host Family Interview    </vt:lpstr>
      <vt:lpstr>PowerPoint Presentation</vt:lpstr>
      <vt:lpstr>PowerPoint Presentation</vt:lpstr>
      <vt:lpstr>Host Family Interview Report</vt:lpstr>
      <vt:lpstr>PowerPoint Presentation</vt:lpstr>
      <vt:lpstr>3 KEY STAGES  for a successful host family interview   </vt:lpstr>
      <vt:lpstr>PowerPoint Presentation</vt:lpstr>
      <vt:lpstr>PowerPoint Presentation</vt:lpstr>
      <vt:lpstr>Conduct Your Interview</vt:lpstr>
      <vt:lpstr>Sample questions to SPARK conversations</vt:lpstr>
      <vt:lpstr>Is the family a good fit for hosting?  Warning Indicators may fall into several categories:   1.  Family Relationships and Communication  2.  Motivation for Hosting  3.  Community/School Connection   4.  Cross-Cultural Awareness  5.  Organizational Commitment   6.  Previous Hosting Problems 7. Safety Issues Within the Home Conditionally recommend*   </vt:lpstr>
      <vt:lpstr>PowerPoint Presentation</vt:lpstr>
      <vt:lpstr>Be mindful of personal preferences, the focus is safety</vt:lpstr>
      <vt:lpstr>PowerPoint Presentation</vt:lpstr>
      <vt:lpstr>PowerPoint Presentation</vt:lpstr>
      <vt:lpstr>3 KEY STAGES  for a successful host family interview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 Family Interview Training</dc:title>
  <dc:creator>Kristie Rotz</dc:creator>
  <cp:lastModifiedBy>Sandra Holmberg</cp:lastModifiedBy>
  <cp:revision>466</cp:revision>
  <cp:lastPrinted>2018-03-16T16:25:46Z</cp:lastPrinted>
  <dcterms:created xsi:type="dcterms:W3CDTF">2015-06-03T16:08:56Z</dcterms:created>
  <dcterms:modified xsi:type="dcterms:W3CDTF">2018-04-05T18:56:55Z</dcterms:modified>
</cp:coreProperties>
</file>