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05" r:id="rId2"/>
    <p:sldId id="290" r:id="rId3"/>
    <p:sldId id="291" r:id="rId4"/>
    <p:sldId id="259" r:id="rId5"/>
    <p:sldId id="316" r:id="rId6"/>
    <p:sldId id="261" r:id="rId7"/>
    <p:sldId id="307" r:id="rId8"/>
    <p:sldId id="317" r:id="rId9"/>
    <p:sldId id="293" r:id="rId10"/>
    <p:sldId id="302" r:id="rId11"/>
    <p:sldId id="284" r:id="rId12"/>
    <p:sldId id="281" r:id="rId13"/>
    <p:sldId id="298" r:id="rId14"/>
    <p:sldId id="297" r:id="rId15"/>
    <p:sldId id="299" r:id="rId16"/>
    <p:sldId id="311" r:id="rId17"/>
    <p:sldId id="313" r:id="rId18"/>
    <p:sldId id="318" r:id="rId19"/>
    <p:sldId id="314" r:id="rId20"/>
    <p:sldId id="319" r:id="rId21"/>
    <p:sldId id="312" r:id="rId22"/>
    <p:sldId id="315" r:id="rId23"/>
  </p:sldIdLst>
  <p:sldSz cx="9144000" cy="6858000" type="screen4x3"/>
  <p:notesSz cx="6858000" cy="9107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Holmberg" initials="SH"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F74"/>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80" autoAdjust="0"/>
  </p:normalViewPr>
  <p:slideViewPr>
    <p:cSldViewPr>
      <p:cViewPr varScale="1">
        <p:scale>
          <a:sx n="52" d="100"/>
          <a:sy n="52" d="100"/>
        </p:scale>
        <p:origin x="1926"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54772"/>
          </a:xfrm>
          <a:prstGeom prst="rect">
            <a:avLst/>
          </a:prstGeom>
        </p:spPr>
        <p:txBody>
          <a:bodyPr vert="horz" lIns="86279" tIns="43139" rIns="86279" bIns="43139" rtlCol="0"/>
          <a:lstStyle>
            <a:lvl1pPr algn="l">
              <a:defRPr sz="1100"/>
            </a:lvl1pPr>
          </a:lstStyle>
          <a:p>
            <a:endParaRPr lang="en-US"/>
          </a:p>
        </p:txBody>
      </p:sp>
      <p:sp>
        <p:nvSpPr>
          <p:cNvPr id="3" name="Date Placeholder 2"/>
          <p:cNvSpPr>
            <a:spLocks noGrp="1"/>
          </p:cNvSpPr>
          <p:nvPr>
            <p:ph type="dt" sz="quarter" idx="1"/>
          </p:nvPr>
        </p:nvSpPr>
        <p:spPr>
          <a:xfrm>
            <a:off x="3884414" y="1"/>
            <a:ext cx="2972098" cy="454772"/>
          </a:xfrm>
          <a:prstGeom prst="rect">
            <a:avLst/>
          </a:prstGeom>
        </p:spPr>
        <p:txBody>
          <a:bodyPr vert="horz" lIns="86279" tIns="43139" rIns="86279" bIns="43139" rtlCol="0"/>
          <a:lstStyle>
            <a:lvl1pPr algn="r">
              <a:defRPr sz="1100"/>
            </a:lvl1pPr>
          </a:lstStyle>
          <a:p>
            <a:fld id="{AB94941B-FEE0-4D3D-ACF8-6CA4F8915E2F}" type="datetimeFigureOut">
              <a:rPr lang="en-US" smtClean="0"/>
              <a:t>11/30/2017</a:t>
            </a:fld>
            <a:endParaRPr lang="en-US"/>
          </a:p>
        </p:txBody>
      </p:sp>
      <p:sp>
        <p:nvSpPr>
          <p:cNvPr id="4" name="Footer Placeholder 3"/>
          <p:cNvSpPr>
            <a:spLocks noGrp="1"/>
          </p:cNvSpPr>
          <p:nvPr>
            <p:ph type="ftr" sz="quarter" idx="2"/>
          </p:nvPr>
        </p:nvSpPr>
        <p:spPr>
          <a:xfrm>
            <a:off x="0" y="8651211"/>
            <a:ext cx="2972098" cy="454772"/>
          </a:xfrm>
          <a:prstGeom prst="rect">
            <a:avLst/>
          </a:prstGeom>
        </p:spPr>
        <p:txBody>
          <a:bodyPr vert="horz" lIns="86279" tIns="43139" rIns="86279" bIns="43139"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651211"/>
            <a:ext cx="2972098" cy="454772"/>
          </a:xfrm>
          <a:prstGeom prst="rect">
            <a:avLst/>
          </a:prstGeom>
        </p:spPr>
        <p:txBody>
          <a:bodyPr vert="horz" lIns="86279" tIns="43139" rIns="86279" bIns="43139" rtlCol="0" anchor="b"/>
          <a:lstStyle>
            <a:lvl1pPr algn="r">
              <a:defRPr sz="1100"/>
            </a:lvl1pPr>
          </a:lstStyle>
          <a:p>
            <a:fld id="{91BFE832-EC5F-4487-98D7-F92F05587C36}" type="slidenum">
              <a:rPr lang="en-US" smtClean="0"/>
              <a:t>‹#›</a:t>
            </a:fld>
            <a:endParaRPr lang="en-US"/>
          </a:p>
        </p:txBody>
      </p:sp>
    </p:spTree>
    <p:extLst>
      <p:ext uri="{BB962C8B-B14F-4D97-AF65-F5344CB8AC3E}">
        <p14:creationId xmlns:p14="http://schemas.microsoft.com/office/powerpoint/2010/main" val="150659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fld id="{AA75D573-E791-4B82-96BF-0D4BDB6368C1}" type="datetimeFigureOut">
              <a:rPr lang="en-US" smtClean="0"/>
              <a:t>11/30/2017</a:t>
            </a:fld>
            <a:endParaRPr lang="en-US"/>
          </a:p>
        </p:txBody>
      </p:sp>
      <p:sp>
        <p:nvSpPr>
          <p:cNvPr id="4" name="Slide Image Placeholder 3"/>
          <p:cNvSpPr>
            <a:spLocks noGrp="1" noRot="1" noChangeAspect="1"/>
          </p:cNvSpPr>
          <p:nvPr>
            <p:ph type="sldImg" idx="2"/>
          </p:nvPr>
        </p:nvSpPr>
        <p:spPr>
          <a:xfrm>
            <a:off x="1150938" y="682625"/>
            <a:ext cx="4556125" cy="3416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25938"/>
            <a:ext cx="5486400" cy="40989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0288"/>
            <a:ext cx="2971800" cy="4556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0288"/>
            <a:ext cx="2971800" cy="455612"/>
          </a:xfrm>
          <a:prstGeom prst="rect">
            <a:avLst/>
          </a:prstGeom>
        </p:spPr>
        <p:txBody>
          <a:bodyPr vert="horz" lIns="91440" tIns="45720" rIns="91440" bIns="45720" rtlCol="0" anchor="b"/>
          <a:lstStyle>
            <a:lvl1pPr algn="r">
              <a:defRPr sz="1200"/>
            </a:lvl1pPr>
          </a:lstStyle>
          <a:p>
            <a:fld id="{EFF99D3A-CAB3-4CC8-8C0F-51AD823237C3}" type="slidenum">
              <a:rPr lang="en-US" smtClean="0"/>
              <a:t>‹#›</a:t>
            </a:fld>
            <a:endParaRPr lang="en-US"/>
          </a:p>
        </p:txBody>
      </p:sp>
    </p:spTree>
    <p:extLst>
      <p:ext uri="{BB962C8B-B14F-4D97-AF65-F5344CB8AC3E}">
        <p14:creationId xmlns:p14="http://schemas.microsoft.com/office/powerpoint/2010/main" val="40736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participants to the session, introduce yourself</a:t>
            </a:r>
            <a:r>
              <a:rPr lang="en-US" baseline="0" dirty="0" smtClean="0"/>
              <a:t>. </a:t>
            </a:r>
          </a:p>
          <a:p>
            <a:r>
              <a:rPr lang="en-US" dirty="0" smtClean="0"/>
              <a:t>This session</a:t>
            </a:r>
            <a:r>
              <a:rPr lang="en-US" baseline="0" dirty="0" smtClean="0"/>
              <a:t> is about an hour, depending on if all the activities are carried out.</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1</a:t>
            </a:fld>
            <a:endParaRPr lang="en-US"/>
          </a:p>
        </p:txBody>
      </p:sp>
    </p:spTree>
    <p:extLst>
      <p:ext uri="{BB962C8B-B14F-4D97-AF65-F5344CB8AC3E}">
        <p14:creationId xmlns:p14="http://schemas.microsoft.com/office/powerpoint/2010/main" val="419195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budget</a:t>
            </a:r>
            <a:r>
              <a:rPr lang="en-US" baseline="0" dirty="0" smtClean="0"/>
              <a:t> parameters</a:t>
            </a:r>
          </a:p>
          <a:p>
            <a:r>
              <a:rPr lang="en-US" baseline="0" dirty="0" smtClean="0"/>
              <a:t>Ask for specific ideas on low cost space- libraries, churches, community buildings, banks, schools, condo meeting rooms</a:t>
            </a:r>
            <a:endParaRPr lang="en-US" dirty="0" smtClean="0"/>
          </a:p>
          <a:p>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10</a:t>
            </a:fld>
            <a:endParaRPr lang="en-US"/>
          </a:p>
        </p:txBody>
      </p:sp>
    </p:spTree>
    <p:extLst>
      <p:ext uri="{BB962C8B-B14F-4D97-AF65-F5344CB8AC3E}">
        <p14:creationId xmlns:p14="http://schemas.microsoft.com/office/powerpoint/2010/main" val="35209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Sign-in sheets</a:t>
            </a:r>
            <a:r>
              <a:rPr lang="en-US" baseline="0" dirty="0" smtClean="0"/>
              <a:t> are critical. These show participation and are used to </a:t>
            </a:r>
            <a:r>
              <a:rPr lang="en-US" baseline="0" dirty="0" smtClean="0"/>
              <a:t>track attendance across </a:t>
            </a:r>
            <a:r>
              <a:rPr lang="en-US" baseline="0" dirty="0" smtClean="0"/>
              <a:t>the nation. </a:t>
            </a:r>
          </a:p>
          <a:p>
            <a:endParaRPr lang="en-US" baseline="0" dirty="0" smtClean="0"/>
          </a:p>
          <a:p>
            <a:r>
              <a:rPr lang="en-US" baseline="0" dirty="0" smtClean="0"/>
              <a:t>They must be easy to read. It is best to pre-populate the sheet, typing student names in alphabetical order.  Email to </a:t>
            </a:r>
            <a:r>
              <a:rPr lang="en-US" baseline="0" dirty="0" err="1" smtClean="0"/>
              <a:t>orientations@yfu.org</a:t>
            </a:r>
            <a:r>
              <a:rPr lang="en-US" baseline="0" dirty="0" smtClean="0"/>
              <a:t> immediately. </a:t>
            </a:r>
          </a:p>
          <a:p>
            <a:r>
              <a:rPr lang="en-US" baseline="0" dirty="0" smtClean="0"/>
              <a:t>These documents are filed and then pulled for reports. If there is no signature, YFU is out of compliance. </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11</a:t>
            </a:fld>
            <a:endParaRPr lang="en-US"/>
          </a:p>
        </p:txBody>
      </p:sp>
    </p:spTree>
    <p:extLst>
      <p:ext uri="{BB962C8B-B14F-4D97-AF65-F5344CB8AC3E}">
        <p14:creationId xmlns:p14="http://schemas.microsoft.com/office/powerpoint/2010/main" val="248656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12</a:t>
            </a:fld>
            <a:endParaRPr lang="en-US"/>
          </a:p>
        </p:txBody>
      </p:sp>
    </p:spTree>
    <p:extLst>
      <p:ext uri="{BB962C8B-B14F-4D97-AF65-F5344CB8AC3E}">
        <p14:creationId xmlns:p14="http://schemas.microsoft.com/office/powerpoint/2010/main" val="906775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Expense report form: https://</a:t>
            </a:r>
            <a:r>
              <a:rPr lang="en-US" dirty="0" err="1" smtClean="0"/>
              <a:t>www.dropbox.com</a:t>
            </a:r>
            <a:r>
              <a:rPr lang="en-US" dirty="0" smtClean="0"/>
              <a:t>/s/</a:t>
            </a:r>
            <a:r>
              <a:rPr lang="en-US" dirty="0" err="1" smtClean="0"/>
              <a:t>d5myt0z9mzkwg3a</a:t>
            </a:r>
            <a:r>
              <a:rPr lang="en-US" dirty="0" smtClean="0"/>
              <a:t>/</a:t>
            </a:r>
            <a:r>
              <a:rPr lang="en-US" dirty="0" err="1" smtClean="0"/>
              <a:t>2017%20Final%20Volunteer%20Expense%20Report.xlsx?dl</a:t>
            </a:r>
            <a:r>
              <a:rPr lang="en-US" dirty="0" smtClean="0"/>
              <a:t>=0</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13</a:t>
            </a:fld>
            <a:endParaRPr lang="en-US"/>
          </a:p>
        </p:txBody>
      </p:sp>
    </p:spTree>
    <p:extLst>
      <p:ext uri="{BB962C8B-B14F-4D97-AF65-F5344CB8AC3E}">
        <p14:creationId xmlns:p14="http://schemas.microsoft.com/office/powerpoint/2010/main" val="296717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questions: Where does one find the Individual Orientation</a:t>
            </a:r>
            <a:r>
              <a:rPr lang="en-US" baseline="0" dirty="0" smtClean="0"/>
              <a:t> reporting form for the Orientations?  The link is on every Orientation page on my.yfu.org….Pre Arrival, Post Arrival, Mid Year and Re Entry.  </a:t>
            </a:r>
          </a:p>
          <a:p>
            <a:endParaRPr lang="en-US" baseline="0" dirty="0" smtClean="0"/>
          </a:p>
          <a:p>
            <a:r>
              <a:rPr lang="en-US" baseline="0" dirty="0" smtClean="0"/>
              <a:t>Are make-ups necessary for Mid-Year and Re-Entry?  Makeups are necessary per YFU standards. </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15</a:t>
            </a:fld>
            <a:endParaRPr lang="en-US"/>
          </a:p>
        </p:txBody>
      </p:sp>
    </p:spTree>
    <p:extLst>
      <p:ext uri="{BB962C8B-B14F-4D97-AF65-F5344CB8AC3E}">
        <p14:creationId xmlns:p14="http://schemas.microsoft.com/office/powerpoint/2010/main" val="2010673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on</a:t>
            </a:r>
            <a:r>
              <a:rPr lang="en-US" baseline="0" dirty="0" smtClean="0"/>
              <a:t> to the last objective of this session- facilitation and best practices</a:t>
            </a:r>
            <a:endParaRPr lang="en-US" dirty="0"/>
          </a:p>
        </p:txBody>
      </p:sp>
      <p:sp>
        <p:nvSpPr>
          <p:cNvPr id="4" name="Slide Number Placeholder 3"/>
          <p:cNvSpPr>
            <a:spLocks noGrp="1"/>
          </p:cNvSpPr>
          <p:nvPr>
            <p:ph type="sldNum" sz="quarter" idx="10"/>
          </p:nvPr>
        </p:nvSpPr>
        <p:spPr/>
        <p:txBody>
          <a:bodyPr/>
          <a:lstStyle/>
          <a:p>
            <a:fld id="{A39EA270-56AC-4B01-8047-C763EC88C092}" type="slidenum">
              <a:rPr lang="en-US" smtClean="0"/>
              <a:t>16</a:t>
            </a:fld>
            <a:endParaRPr lang="en-US"/>
          </a:p>
        </p:txBody>
      </p:sp>
    </p:spTree>
    <p:extLst>
      <p:ext uri="{BB962C8B-B14F-4D97-AF65-F5344CB8AC3E}">
        <p14:creationId xmlns:p14="http://schemas.microsoft.com/office/powerpoint/2010/main" val="1477752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someone to read- why is this relevant</a:t>
            </a:r>
            <a:r>
              <a:rPr lang="en-US" baseline="0" dirty="0" smtClean="0"/>
              <a:t> regarding facilitation with students and families?</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17</a:t>
            </a:fld>
            <a:endParaRPr lang="en-US"/>
          </a:p>
        </p:txBody>
      </p:sp>
    </p:spTree>
    <p:extLst>
      <p:ext uri="{BB962C8B-B14F-4D97-AF65-F5344CB8AC3E}">
        <p14:creationId xmlns:p14="http://schemas.microsoft.com/office/powerpoint/2010/main" val="642162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do this independently</a:t>
            </a:r>
            <a:r>
              <a:rPr lang="en-US" baseline="0" dirty="0" smtClean="0"/>
              <a:t> for just 3 minutes, then click to the next slide to show them think-pair-share</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18</a:t>
            </a:fld>
            <a:endParaRPr lang="en-US"/>
          </a:p>
        </p:txBody>
      </p:sp>
    </p:spTree>
    <p:extLst>
      <p:ext uri="{BB962C8B-B14F-4D97-AF65-F5344CB8AC3E}">
        <p14:creationId xmlns:p14="http://schemas.microsoft.com/office/powerpoint/2010/main" val="169313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 Think-Pair-Share strategy to engage participants.</a:t>
            </a:r>
            <a:r>
              <a:rPr lang="en-US" baseline="0" dirty="0" smtClean="0"/>
              <a:t> Explain that they just completed the independent think, next – pair with a partner and share your ideas.</a:t>
            </a:r>
          </a:p>
          <a:p>
            <a:endParaRPr lang="en-US" baseline="0" dirty="0" smtClean="0"/>
          </a:p>
          <a:p>
            <a:r>
              <a:rPr lang="en-US" baseline="0" dirty="0" smtClean="0"/>
              <a:t>Let partners share for 3 minutes.</a:t>
            </a:r>
          </a:p>
          <a:p>
            <a:r>
              <a:rPr lang="en-US" baseline="0" dirty="0" smtClean="0"/>
              <a:t>Then ask teams to share- briefly.</a:t>
            </a:r>
          </a:p>
          <a:p>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19</a:t>
            </a:fld>
            <a:endParaRPr lang="en-US"/>
          </a:p>
        </p:txBody>
      </p:sp>
    </p:spTree>
    <p:extLst>
      <p:ext uri="{BB962C8B-B14F-4D97-AF65-F5344CB8AC3E}">
        <p14:creationId xmlns:p14="http://schemas.microsoft.com/office/powerpoint/2010/main" val="2437466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Show</a:t>
            </a:r>
            <a:r>
              <a:rPr lang="en-US" baseline="0" dirty="0" smtClean="0"/>
              <a:t> the  slide and ask participants to take a look for a few minutes. Ask participants to share which of these resonates with them and why.</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Remind the groups that the orientations</a:t>
            </a:r>
            <a:r>
              <a:rPr lang="en-US" baseline="0" dirty="0" smtClean="0"/>
              <a:t> are supposed to be </a:t>
            </a:r>
            <a:r>
              <a:rPr lang="en-US" baseline="0" dirty="0" smtClean="0"/>
              <a:t>fun </a:t>
            </a:r>
            <a:r>
              <a:rPr lang="en-US" baseline="0" dirty="0" smtClean="0"/>
              <a:t>for the students, if students seem bored, that means they need more engagement from the facilitators.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Click on the links to share the additional resources.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dirty="0" smtClean="0"/>
              <a:t>Energizers: https://</a:t>
            </a:r>
            <a:r>
              <a:rPr lang="en-US" dirty="0" err="1" smtClean="0"/>
              <a:t>www.slideshare.net</a:t>
            </a:r>
            <a:r>
              <a:rPr lang="en-US" dirty="0" smtClean="0"/>
              <a:t>/</a:t>
            </a:r>
            <a:r>
              <a:rPr lang="en-US" dirty="0" err="1" smtClean="0"/>
              <a:t>vickthorr</a:t>
            </a:r>
            <a:r>
              <a:rPr lang="en-US" dirty="0" smtClean="0"/>
              <a:t>/100-energizers </a:t>
            </a:r>
          </a:p>
          <a:p>
            <a:pPr marL="0" indent="0">
              <a:buFont typeface="Arial" panose="020B0604020202020204" pitchFamily="34" charset="0"/>
              <a:buNone/>
            </a:pPr>
            <a:r>
              <a:rPr lang="en-US" dirty="0" smtClean="0"/>
              <a:t>Brain teasers: https://</a:t>
            </a:r>
            <a:r>
              <a:rPr lang="en-US" dirty="0" err="1" smtClean="0"/>
              <a:t>www.slideshare.net</a:t>
            </a:r>
            <a:r>
              <a:rPr lang="en-US" dirty="0" smtClean="0"/>
              <a:t>/</a:t>
            </a:r>
            <a:r>
              <a:rPr lang="en-US" dirty="0" err="1" smtClean="0"/>
              <a:t>anupriyagv</a:t>
            </a:r>
            <a:r>
              <a:rPr lang="en-US" dirty="0" smtClean="0"/>
              <a:t>/ice-breaker-brain-teasers </a:t>
            </a:r>
          </a:p>
          <a:p>
            <a:pPr marL="0" indent="0">
              <a:buFont typeface="Arial" panose="020B0604020202020204" pitchFamily="34" charset="0"/>
              <a:buNone/>
            </a:pPr>
            <a:r>
              <a:rPr lang="en-US" dirty="0" smtClean="0"/>
              <a:t>Puzzles/riddles: https://</a:t>
            </a:r>
            <a:r>
              <a:rPr lang="en-US" dirty="0" err="1" smtClean="0"/>
              <a:t>www.slideshare.net</a:t>
            </a:r>
            <a:r>
              <a:rPr lang="en-US" dirty="0" smtClean="0"/>
              <a:t>/</a:t>
            </a:r>
            <a:r>
              <a:rPr lang="en-US" dirty="0" err="1" smtClean="0"/>
              <a:t>ohteikbin</a:t>
            </a:r>
            <a:r>
              <a:rPr lang="en-US" dirty="0" smtClean="0"/>
              <a:t>/10-creative-thinking-puzzles-presentation</a:t>
            </a:r>
            <a:endParaRPr lang="en-US" baseline="0" dirty="0" smtClean="0"/>
          </a:p>
        </p:txBody>
      </p:sp>
      <p:sp>
        <p:nvSpPr>
          <p:cNvPr id="4" name="Slide Number Placeholder 3"/>
          <p:cNvSpPr>
            <a:spLocks noGrp="1"/>
          </p:cNvSpPr>
          <p:nvPr>
            <p:ph type="sldNum" sz="quarter" idx="10"/>
          </p:nvPr>
        </p:nvSpPr>
        <p:spPr/>
        <p:txBody>
          <a:bodyPr/>
          <a:lstStyle/>
          <a:p>
            <a:fld id="{EFF99D3A-CAB3-4CC8-8C0F-51AD823237C3}" type="slidenum">
              <a:rPr lang="en-US" smtClean="0"/>
              <a:t>20</a:t>
            </a:fld>
            <a:endParaRPr lang="en-US"/>
          </a:p>
        </p:txBody>
      </p:sp>
    </p:spTree>
    <p:extLst>
      <p:ext uri="{BB962C8B-B14F-4D97-AF65-F5344CB8AC3E}">
        <p14:creationId xmlns:p14="http://schemas.microsoft.com/office/powerpoint/2010/main" val="236275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a participant to read the objectives.  Elaborate on the objectives and provide some insight using personal experiences.</a:t>
            </a:r>
          </a:p>
          <a:p>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2</a:t>
            </a:fld>
            <a:endParaRPr lang="en-US"/>
          </a:p>
        </p:txBody>
      </p:sp>
    </p:spTree>
    <p:extLst>
      <p:ext uri="{BB962C8B-B14F-4D97-AF65-F5344CB8AC3E}">
        <p14:creationId xmlns:p14="http://schemas.microsoft.com/office/powerpoint/2010/main" val="3324736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these additional best practices-</a:t>
            </a:r>
            <a:r>
              <a:rPr lang="en-US" baseline="0" dirty="0" smtClean="0"/>
              <a:t> as needed explain talk time and the goal of participants sharing and learning from one another, rather than the facilitator dominating the conversation. </a:t>
            </a:r>
            <a:endParaRPr lang="en-US" dirty="0"/>
          </a:p>
        </p:txBody>
      </p:sp>
      <p:sp>
        <p:nvSpPr>
          <p:cNvPr id="4" name="Slide Number Placeholder 3"/>
          <p:cNvSpPr>
            <a:spLocks noGrp="1"/>
          </p:cNvSpPr>
          <p:nvPr>
            <p:ph type="sldNum" sz="quarter" idx="10"/>
          </p:nvPr>
        </p:nvSpPr>
        <p:spPr/>
        <p:txBody>
          <a:bodyPr/>
          <a:lstStyle/>
          <a:p>
            <a:fld id="{A39EA270-56AC-4B01-8047-C763EC88C092}" type="slidenum">
              <a:rPr lang="en-US" smtClean="0"/>
              <a:t>21</a:t>
            </a:fld>
            <a:endParaRPr lang="en-US"/>
          </a:p>
        </p:txBody>
      </p:sp>
    </p:spTree>
    <p:extLst>
      <p:ext uri="{BB962C8B-B14F-4D97-AF65-F5344CB8AC3E}">
        <p14:creationId xmlns:p14="http://schemas.microsoft.com/office/powerpoint/2010/main" val="2747076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provide examples of ideas they learned relating to each objective.</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22</a:t>
            </a:fld>
            <a:endParaRPr lang="en-US"/>
          </a:p>
        </p:txBody>
      </p:sp>
    </p:spTree>
    <p:extLst>
      <p:ext uri="{BB962C8B-B14F-4D97-AF65-F5344CB8AC3E}">
        <p14:creationId xmlns:p14="http://schemas.microsoft.com/office/powerpoint/2010/main" val="346752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National" panose="02000503000000020004" pitchFamily="50" charset="0"/>
                <a:ea typeface="National" panose="02000503000000020004" pitchFamily="50" charset="0"/>
                <a:cs typeface="Arial" panose="020B0604020202020204" pitchFamily="34" charset="0"/>
              </a:rPr>
              <a:t>Ask participants: What kinds of themes</a:t>
            </a:r>
            <a:r>
              <a:rPr lang="en-US" baseline="0" dirty="0" smtClean="0">
                <a:latin typeface="National" panose="02000503000000020004" pitchFamily="50" charset="0"/>
                <a:ea typeface="National" panose="02000503000000020004" pitchFamily="50" charset="0"/>
                <a:cs typeface="Arial" panose="020B0604020202020204" pitchFamily="34" charset="0"/>
              </a:rPr>
              <a:t> are included in all orientations?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ational" panose="02000503000000020004" pitchFamily="50" charset="0"/>
              <a:ea typeface="National" panose="02000503000000020004" pitchFamily="50"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National" panose="02000503000000020004" pitchFamily="50" charset="0"/>
                <a:ea typeface="National" panose="02000503000000020004" pitchFamily="50" charset="0"/>
                <a:cs typeface="Arial" panose="020B0604020202020204" pitchFamily="34" charset="0"/>
              </a:rPr>
              <a:t>Review the theme from </a:t>
            </a:r>
            <a:r>
              <a:rPr lang="en-US" i="1" dirty="0" smtClean="0">
                <a:latin typeface="National" panose="02000503000000020004" pitchFamily="50" charset="0"/>
                <a:ea typeface="National" panose="02000503000000020004" pitchFamily="50" charset="0"/>
                <a:cs typeface="Arial" panose="020B0604020202020204" pitchFamily="34" charset="0"/>
              </a:rPr>
              <a:t>visiting to belonging- YFU goal is</a:t>
            </a:r>
            <a:r>
              <a:rPr lang="en-US" i="1" baseline="0" dirty="0" smtClean="0">
                <a:latin typeface="National" panose="02000503000000020004" pitchFamily="50" charset="0"/>
                <a:ea typeface="National" panose="02000503000000020004" pitchFamily="50" charset="0"/>
                <a:cs typeface="Arial" panose="020B0604020202020204" pitchFamily="34" charset="0"/>
              </a:rPr>
              <a:t> that while students may initially feel like visitors in the home, over time the student will feel like they “belong” in the home with their host family. </a:t>
            </a:r>
            <a:endParaRPr lang="en-US" i="1" dirty="0" smtClean="0">
              <a:latin typeface="National" panose="02000503000000020004" pitchFamily="50" charset="0"/>
              <a:ea typeface="National" panose="02000503000000020004" pitchFamily="50"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National" panose="02000503000000020004" pitchFamily="50" charset="0"/>
                <a:ea typeface="National" panose="02000503000000020004" pitchFamily="50" charset="0"/>
                <a:cs typeface="Arial" panose="020B0604020202020204" pitchFamily="34" charset="0"/>
              </a:rPr>
              <a:t>Explain the relevance of this theme and how the orientations</a:t>
            </a:r>
            <a:r>
              <a:rPr lang="en-US" baseline="0" dirty="0" smtClean="0">
                <a:latin typeface="National" panose="02000503000000020004" pitchFamily="50" charset="0"/>
                <a:ea typeface="National" panose="02000503000000020004" pitchFamily="50" charset="0"/>
                <a:cs typeface="Arial" panose="020B0604020202020204" pitchFamily="34" charset="0"/>
              </a:rPr>
              <a:t> are meant to guide students and families through their experiences.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National" panose="02000503000000020004" pitchFamily="50" charset="0"/>
              <a:ea typeface="National" panose="02000503000000020004" pitchFamily="50"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National" panose="02000503000000020004" pitchFamily="50" charset="0"/>
                <a:ea typeface="National" panose="02000503000000020004" pitchFamily="50" charset="0"/>
                <a:cs typeface="Arial" panose="020B0604020202020204" pitchFamily="34" charset="0"/>
              </a:rPr>
              <a:t>Ask participants to  note the different orientations and when these occur during the exchange. Ask them to share some of their ideas regarding the main goals of the different orientations and how these correspond to the student’s adjustment.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National" panose="02000503000000020004" pitchFamily="50" charset="0"/>
              <a:ea typeface="National" panose="02000503000000020004" pitchFamily="50" charset="0"/>
            </a:endParaRPr>
          </a:p>
        </p:txBody>
      </p:sp>
      <p:sp>
        <p:nvSpPr>
          <p:cNvPr id="4" name="Slide Number Placeholder 3"/>
          <p:cNvSpPr>
            <a:spLocks noGrp="1"/>
          </p:cNvSpPr>
          <p:nvPr>
            <p:ph type="sldNum" sz="quarter" idx="10"/>
          </p:nvPr>
        </p:nvSpPr>
        <p:spPr/>
        <p:txBody>
          <a:bodyPr/>
          <a:lstStyle/>
          <a:p>
            <a:fld id="{EFF99D3A-CAB3-4CC8-8C0F-51AD823237C3}" type="slidenum">
              <a:rPr lang="en-US" smtClean="0"/>
              <a:t>3</a:t>
            </a:fld>
            <a:endParaRPr lang="en-US"/>
          </a:p>
        </p:txBody>
      </p:sp>
    </p:spTree>
    <p:extLst>
      <p:ext uri="{BB962C8B-B14F-4D97-AF65-F5344CB8AC3E}">
        <p14:creationId xmlns:p14="http://schemas.microsoft.com/office/powerpoint/2010/main" val="189469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National" panose="02000503000000020004" pitchFamily="50" charset="0"/>
                <a:ea typeface="National" panose="02000503000000020004" pitchFamily="50" charset="0"/>
              </a:rPr>
              <a:t>Explain why orientations</a:t>
            </a:r>
            <a:r>
              <a:rPr lang="en-US" baseline="0" dirty="0" smtClean="0">
                <a:latin typeface="National" panose="02000503000000020004" pitchFamily="50" charset="0"/>
                <a:ea typeface="National" panose="02000503000000020004" pitchFamily="50" charset="0"/>
              </a:rPr>
              <a:t> are so important to our mission and our compliance.</a:t>
            </a:r>
          </a:p>
          <a:p>
            <a:pPr marL="171450" indent="-171450">
              <a:buFont typeface="Arial" panose="020B0604020202020204" pitchFamily="34" charset="0"/>
              <a:buChar char="•"/>
            </a:pPr>
            <a:endParaRPr lang="en-US" dirty="0" smtClean="0">
              <a:latin typeface="National" panose="02000503000000020004" pitchFamily="50" charset="0"/>
              <a:ea typeface="National" panose="02000503000000020004" pitchFamily="50" charset="0"/>
            </a:endParaRPr>
          </a:p>
          <a:p>
            <a:pPr marL="171450" indent="-171450">
              <a:buFont typeface="Arial" panose="020B0604020202020204" pitchFamily="34" charset="0"/>
              <a:buChar char="•"/>
            </a:pPr>
            <a:r>
              <a:rPr lang="en-US" dirty="0" smtClean="0">
                <a:latin typeface="National" panose="02000503000000020004" pitchFamily="50" charset="0"/>
                <a:ea typeface="National" panose="02000503000000020004" pitchFamily="50" charset="0"/>
              </a:rPr>
              <a:t>DOS allows</a:t>
            </a:r>
            <a:r>
              <a:rPr lang="en-US" baseline="0" dirty="0" smtClean="0">
                <a:latin typeface="National" panose="02000503000000020004" pitchFamily="50" charset="0"/>
                <a:ea typeface="National" panose="02000503000000020004" pitchFamily="50" charset="0"/>
              </a:rPr>
              <a:t> our students to get visas, we have to follow their rules.  </a:t>
            </a:r>
            <a:r>
              <a:rPr lang="en-US" baseline="0" dirty="0" err="1" smtClean="0">
                <a:latin typeface="National" panose="02000503000000020004" pitchFamily="50" charset="0"/>
                <a:ea typeface="National" panose="02000503000000020004" pitchFamily="50" charset="0"/>
              </a:rPr>
              <a:t>DoS</a:t>
            </a:r>
            <a:r>
              <a:rPr lang="en-US" baseline="0" dirty="0" smtClean="0">
                <a:latin typeface="National" panose="02000503000000020004" pitchFamily="50" charset="0"/>
                <a:ea typeface="National" panose="02000503000000020004" pitchFamily="50" charset="0"/>
              </a:rPr>
              <a:t> audits YFU for attendance at </a:t>
            </a:r>
            <a:r>
              <a:rPr lang="en-US" baseline="0" dirty="0" smtClean="0">
                <a:latin typeface="National" panose="02000503000000020004" pitchFamily="50" charset="0"/>
                <a:ea typeface="National" panose="02000503000000020004" pitchFamily="50" charset="0"/>
              </a:rPr>
              <a:t>orientations.</a:t>
            </a:r>
            <a:endParaRPr lang="en-US" baseline="0" dirty="0" smtClean="0">
              <a:latin typeface="National" panose="02000503000000020004" pitchFamily="50" charset="0"/>
              <a:ea typeface="National" panose="02000503000000020004" pitchFamily="50" charset="0"/>
            </a:endParaRPr>
          </a:p>
          <a:p>
            <a:pPr marL="171450" indent="-171450">
              <a:buFont typeface="Arial" panose="020B0604020202020204" pitchFamily="34" charset="0"/>
              <a:buChar char="•"/>
            </a:pPr>
            <a:r>
              <a:rPr lang="en-US" baseline="0" dirty="0" err="1" smtClean="0">
                <a:latin typeface="National" panose="02000503000000020004" pitchFamily="50" charset="0"/>
                <a:ea typeface="National" panose="02000503000000020004" pitchFamily="50" charset="0"/>
              </a:rPr>
              <a:t>CSIET</a:t>
            </a:r>
            <a:r>
              <a:rPr lang="en-US" baseline="0" dirty="0" smtClean="0">
                <a:latin typeface="National" panose="02000503000000020004" pitchFamily="50" charset="0"/>
                <a:ea typeface="National" panose="02000503000000020004" pitchFamily="50" charset="0"/>
              </a:rPr>
              <a:t> accredits exchange programs,  Many schools won’t accept students unless their program is on the CSIET lists. To be accredited, programs have to follow their guidelines- which </a:t>
            </a:r>
            <a:r>
              <a:rPr lang="en-US" baseline="0" dirty="0" smtClean="0">
                <a:latin typeface="National" panose="02000503000000020004" pitchFamily="50" charset="0"/>
                <a:ea typeface="National" panose="02000503000000020004" pitchFamily="50" charset="0"/>
              </a:rPr>
              <a:t>includes </a:t>
            </a:r>
            <a:r>
              <a:rPr lang="en-US" baseline="0" dirty="0" smtClean="0">
                <a:latin typeface="National" panose="02000503000000020004" pitchFamily="50" charset="0"/>
                <a:ea typeface="National" panose="02000503000000020004" pitchFamily="50" charset="0"/>
              </a:rPr>
              <a:t>orientations.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latin typeface="National" panose="02000503000000020004" pitchFamily="50" charset="0"/>
              <a:ea typeface="National" panose="02000503000000020004" pitchFamily="50"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National" panose="02000503000000020004" pitchFamily="50" charset="0"/>
                <a:ea typeface="National" panose="02000503000000020004" pitchFamily="50" charset="0"/>
              </a:rPr>
              <a:t>YFU has the most extensive list of expectations regarding orientations.  The YFU global network has standards in place that relate to orientations.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National" panose="02000503000000020004" pitchFamily="50" charset="0"/>
                <a:ea typeface="National" panose="02000503000000020004" pitchFamily="50" charset="0"/>
              </a:rPr>
              <a:t>Pre-</a:t>
            </a:r>
            <a:r>
              <a:rPr lang="en-US" baseline="0" dirty="0" err="1" smtClean="0">
                <a:latin typeface="National" panose="02000503000000020004" pitchFamily="50" charset="0"/>
                <a:ea typeface="National" panose="02000503000000020004" pitchFamily="50" charset="0"/>
              </a:rPr>
              <a:t>Dep</a:t>
            </a:r>
            <a:r>
              <a:rPr lang="en-US" baseline="0" dirty="0" smtClean="0">
                <a:latin typeface="National" panose="02000503000000020004" pitchFamily="50" charset="0"/>
                <a:ea typeface="National" panose="02000503000000020004" pitchFamily="50" charset="0"/>
              </a:rPr>
              <a:t>, Pre-</a:t>
            </a:r>
            <a:r>
              <a:rPr lang="en-US" baseline="0" dirty="0" err="1" smtClean="0">
                <a:latin typeface="National" panose="02000503000000020004" pitchFamily="50" charset="0"/>
                <a:ea typeface="National" panose="02000503000000020004" pitchFamily="50" charset="0"/>
              </a:rPr>
              <a:t>Arr</a:t>
            </a:r>
            <a:r>
              <a:rPr lang="en-US" baseline="0" dirty="0" smtClean="0">
                <a:latin typeface="National" panose="02000503000000020004" pitchFamily="50" charset="0"/>
                <a:ea typeface="National" panose="02000503000000020004" pitchFamily="50" charset="0"/>
              </a:rPr>
              <a:t>, Post-</a:t>
            </a:r>
            <a:r>
              <a:rPr lang="en-US" baseline="0" dirty="0" err="1" smtClean="0">
                <a:latin typeface="National" panose="02000503000000020004" pitchFamily="50" charset="0"/>
                <a:ea typeface="National" panose="02000503000000020004" pitchFamily="50" charset="0"/>
              </a:rPr>
              <a:t>Arr</a:t>
            </a:r>
            <a:r>
              <a:rPr lang="en-US" baseline="0" dirty="0" smtClean="0">
                <a:latin typeface="National" panose="02000503000000020004" pitchFamily="50" charset="0"/>
                <a:ea typeface="National" panose="02000503000000020004" pitchFamily="50" charset="0"/>
              </a:rPr>
              <a:t>, Mid-Year, Re-Entry. These YFU guidelines are stated in the </a:t>
            </a:r>
            <a:r>
              <a:rPr lang="en-US" baseline="0" dirty="0" err="1" smtClean="0">
                <a:latin typeface="National" panose="02000503000000020004" pitchFamily="50" charset="0"/>
                <a:ea typeface="National" panose="02000503000000020004" pitchFamily="50" charset="0"/>
              </a:rPr>
              <a:t>LOOPs</a:t>
            </a:r>
            <a:r>
              <a:rPr lang="en-US" baseline="0" dirty="0" smtClean="0">
                <a:latin typeface="National" panose="02000503000000020004" pitchFamily="50" charset="0"/>
                <a:ea typeface="National" panose="02000503000000020004" pitchFamily="50" charset="0"/>
              </a:rPr>
              <a:t>-  </a:t>
            </a:r>
            <a:r>
              <a:rPr lang="en-US" b="1" u="sng" dirty="0" smtClean="0">
                <a:latin typeface="National" panose="02000503000000020004" pitchFamily="50" charset="0"/>
                <a:ea typeface="National" panose="02000503000000020004" pitchFamily="50" charset="0"/>
                <a:cs typeface="Arial" panose="020B0604020202020204" pitchFamily="34" charset="0"/>
              </a:rPr>
              <a:t>L</a:t>
            </a:r>
            <a:r>
              <a:rPr lang="en-US" dirty="0" smtClean="0">
                <a:latin typeface="National" panose="02000503000000020004" pitchFamily="50" charset="0"/>
                <a:ea typeface="National" panose="02000503000000020004" pitchFamily="50" charset="0"/>
                <a:cs typeface="Arial" panose="020B0604020202020204" pitchFamily="34" charset="0"/>
              </a:rPr>
              <a:t>earning </a:t>
            </a:r>
            <a:r>
              <a:rPr lang="en-US" b="1" u="sng" dirty="0" smtClean="0">
                <a:latin typeface="National" panose="02000503000000020004" pitchFamily="50" charset="0"/>
                <a:ea typeface="National" panose="02000503000000020004" pitchFamily="50" charset="0"/>
                <a:cs typeface="Arial" panose="020B0604020202020204" pitchFamily="34" charset="0"/>
              </a:rPr>
              <a:t>O</a:t>
            </a:r>
            <a:r>
              <a:rPr lang="en-US" dirty="0" smtClean="0">
                <a:latin typeface="National" panose="02000503000000020004" pitchFamily="50" charset="0"/>
                <a:ea typeface="National" panose="02000503000000020004" pitchFamily="50" charset="0"/>
                <a:cs typeface="Arial" panose="020B0604020202020204" pitchFamily="34" charset="0"/>
              </a:rPr>
              <a:t>utcomes for YFU </a:t>
            </a:r>
            <a:r>
              <a:rPr lang="en-US" b="1" u="sng" dirty="0" smtClean="0">
                <a:latin typeface="National" panose="02000503000000020004" pitchFamily="50" charset="0"/>
                <a:ea typeface="National" panose="02000503000000020004" pitchFamily="50" charset="0"/>
                <a:cs typeface="Arial" panose="020B0604020202020204" pitchFamily="34" charset="0"/>
              </a:rPr>
              <a:t>O</a:t>
            </a:r>
            <a:r>
              <a:rPr lang="en-US" dirty="0" smtClean="0">
                <a:latin typeface="National" panose="02000503000000020004" pitchFamily="50" charset="0"/>
                <a:ea typeface="National" panose="02000503000000020004" pitchFamily="50" charset="0"/>
                <a:cs typeface="Arial" panose="020B0604020202020204" pitchFamily="34" charset="0"/>
              </a:rPr>
              <a:t>rientation </a:t>
            </a:r>
            <a:r>
              <a:rPr lang="en-US" b="1" u="sng" dirty="0" smtClean="0">
                <a:latin typeface="National" panose="02000503000000020004" pitchFamily="50" charset="0"/>
                <a:ea typeface="National" panose="02000503000000020004" pitchFamily="50" charset="0"/>
                <a:cs typeface="Arial" panose="020B0604020202020204" pitchFamily="34" charset="0"/>
              </a:rPr>
              <a:t>P</a:t>
            </a:r>
            <a:r>
              <a:rPr lang="en-US" dirty="0" smtClean="0">
                <a:latin typeface="National" panose="02000503000000020004" pitchFamily="50" charset="0"/>
                <a:ea typeface="National" panose="02000503000000020004" pitchFamily="50" charset="0"/>
                <a:cs typeface="Arial" panose="020B0604020202020204" pitchFamily="34" charset="0"/>
              </a:rPr>
              <a:t>rograms (LOOP) for all orientations</a:t>
            </a:r>
            <a:r>
              <a:rPr lang="en-US" baseline="0" dirty="0" smtClean="0">
                <a:latin typeface="National" panose="02000503000000020004" pitchFamily="50" charset="0"/>
                <a:ea typeface="National" panose="02000503000000020004" pitchFamily="50" charset="0"/>
                <a:cs typeface="Arial" panose="020B0604020202020204" pitchFamily="34" charset="0"/>
              </a:rPr>
              <a:t> that are being incorporated by every YFU partner country worldwide.</a:t>
            </a:r>
            <a:r>
              <a:rPr lang="en-US" dirty="0" smtClean="0">
                <a:latin typeface="National" panose="02000503000000020004" pitchFamily="50" charset="0"/>
                <a:ea typeface="National" panose="02000503000000020004" pitchFamily="50" charset="0"/>
                <a:cs typeface="Arial" panose="020B060402020202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latin typeface="National" panose="02000503000000020004" pitchFamily="50" charset="0"/>
              <a:ea typeface="National" panose="02000503000000020004" pitchFamily="50"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National" panose="02000503000000020004" pitchFamily="50" charset="0"/>
                <a:ea typeface="National" panose="02000503000000020004" pitchFamily="50" charset="0"/>
                <a:cs typeface="Arial" panose="020B0604020202020204" pitchFamily="34" charset="0"/>
              </a:rPr>
              <a:t>Most importantly, YFU cares</a:t>
            </a:r>
            <a:r>
              <a:rPr lang="en-US" baseline="0" dirty="0" smtClean="0">
                <a:latin typeface="National" panose="02000503000000020004" pitchFamily="50" charset="0"/>
                <a:ea typeface="National" panose="02000503000000020004" pitchFamily="50" charset="0"/>
                <a:cs typeface="Arial" panose="020B0604020202020204" pitchFamily="34" charset="0"/>
              </a:rPr>
              <a:t> about our students and families. Orientations provide an opportunity to connect with students and families, check-in on how the exchange is going and provide tips for adjustment and cultural learning.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latin typeface="National" panose="02000503000000020004" pitchFamily="50" charset="0"/>
              <a:ea typeface="National" panose="02000503000000020004" pitchFamily="50" charset="0"/>
              <a:cs typeface="Arial" panose="020B0604020202020204" pitchFamily="34" charset="0"/>
            </a:endParaRPr>
          </a:p>
          <a:p>
            <a:pPr marL="171450" indent="-171450">
              <a:buFont typeface="Arial" panose="020B0604020202020204" pitchFamily="34" charset="0"/>
              <a:buChar char="•"/>
            </a:pPr>
            <a:endParaRPr lang="en-US" dirty="0">
              <a:latin typeface="National" panose="02000503000000020004" pitchFamily="50" charset="0"/>
              <a:ea typeface="National" panose="02000503000000020004" pitchFamily="50" charset="0"/>
            </a:endParaRPr>
          </a:p>
        </p:txBody>
      </p:sp>
      <p:sp>
        <p:nvSpPr>
          <p:cNvPr id="4" name="Slide Number Placeholder 3"/>
          <p:cNvSpPr>
            <a:spLocks noGrp="1"/>
          </p:cNvSpPr>
          <p:nvPr>
            <p:ph type="sldNum" sz="quarter" idx="10"/>
          </p:nvPr>
        </p:nvSpPr>
        <p:spPr/>
        <p:txBody>
          <a:bodyPr/>
          <a:lstStyle/>
          <a:p>
            <a:fld id="{EFF99D3A-CAB3-4CC8-8C0F-51AD823237C3}" type="slidenum">
              <a:rPr lang="en-US" smtClean="0"/>
              <a:t>4</a:t>
            </a:fld>
            <a:endParaRPr lang="en-US"/>
          </a:p>
        </p:txBody>
      </p:sp>
    </p:spTree>
    <p:extLst>
      <p:ext uri="{BB962C8B-B14F-4D97-AF65-F5344CB8AC3E}">
        <p14:creationId xmlns:p14="http://schemas.microsoft.com/office/powerpoint/2010/main" val="372497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National" panose="02000503000000020004" pitchFamily="50" charset="0"/>
                <a:ea typeface="National" panose="02000503000000020004" pitchFamily="50" charset="0"/>
              </a:rPr>
              <a:t>Activity-</a:t>
            </a:r>
            <a:r>
              <a:rPr lang="en-US" dirty="0" smtClean="0">
                <a:latin typeface="National" panose="02000503000000020004" pitchFamily="50" charset="0"/>
                <a:ea typeface="National" panose="02000503000000020004" pitchFamily="50" charset="0"/>
              </a:rPr>
              <a:t> in a small groups</a:t>
            </a:r>
            <a:r>
              <a:rPr lang="en-US" baseline="0" dirty="0" smtClean="0">
                <a:latin typeface="National" panose="02000503000000020004" pitchFamily="50" charset="0"/>
                <a:ea typeface="National" panose="02000503000000020004" pitchFamily="50" charset="0"/>
              </a:rPr>
              <a:t> using flip chart paper, </a:t>
            </a:r>
            <a:r>
              <a:rPr lang="en-US" dirty="0" smtClean="0">
                <a:latin typeface="National" panose="02000503000000020004" pitchFamily="50" charset="0"/>
                <a:ea typeface="National" panose="02000503000000020004" pitchFamily="50" charset="0"/>
              </a:rPr>
              <a:t>brainstorm</a:t>
            </a:r>
            <a:r>
              <a:rPr lang="en-US" baseline="0" dirty="0" smtClean="0">
                <a:latin typeface="National" panose="02000503000000020004" pitchFamily="50" charset="0"/>
                <a:ea typeface="National" panose="02000503000000020004" pitchFamily="50" charset="0"/>
              </a:rPr>
              <a:t> the main tasks related to organizing an orientation and tips and best practices for accomplishing that task and/ or the timing.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National" panose="02000503000000020004" pitchFamily="50" charset="0"/>
                <a:ea typeface="National" panose="02000503000000020004" pitchFamily="50" charset="0"/>
              </a:rPr>
              <a:t>For example- </a:t>
            </a:r>
          </a:p>
          <a:p>
            <a:r>
              <a:rPr lang="en-US" baseline="0" dirty="0" smtClean="0">
                <a:latin typeface="National" panose="02000503000000020004" pitchFamily="50" charset="0"/>
                <a:ea typeface="National" panose="02000503000000020004" pitchFamily="50" charset="0"/>
              </a:rPr>
              <a:t>Provide groups with 10 minutes to work together.</a:t>
            </a:r>
          </a:p>
          <a:p>
            <a:endParaRPr lang="en-US" baseline="0" dirty="0" smtClean="0">
              <a:latin typeface="National" panose="02000503000000020004" pitchFamily="50" charset="0"/>
              <a:ea typeface="National" panose="02000503000000020004" pitchFamily="50" charset="0"/>
            </a:endParaRPr>
          </a:p>
          <a:p>
            <a:r>
              <a:rPr lang="en-US" baseline="0" dirty="0" smtClean="0">
                <a:latin typeface="National" panose="02000503000000020004" pitchFamily="50" charset="0"/>
                <a:ea typeface="National" panose="02000503000000020004" pitchFamily="50" charset="0"/>
              </a:rPr>
              <a:t>Ask groups to quickly report out and note similarities between the lists. Hang the lists on the wall. Pay special attention to the tasks that are listed as difficult. </a:t>
            </a:r>
          </a:p>
          <a:p>
            <a:r>
              <a:rPr lang="en-US" baseline="0" dirty="0" smtClean="0">
                <a:latin typeface="National" panose="02000503000000020004" pitchFamily="50" charset="0"/>
                <a:ea typeface="National" panose="02000503000000020004" pitchFamily="50" charset="0"/>
              </a:rPr>
              <a:t>Highlight the tips and best practices and encourage people to share more suggestions.</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5</a:t>
            </a:fld>
            <a:endParaRPr lang="en-US"/>
          </a:p>
        </p:txBody>
      </p:sp>
    </p:spTree>
    <p:extLst>
      <p:ext uri="{BB962C8B-B14F-4D97-AF65-F5344CB8AC3E}">
        <p14:creationId xmlns:p14="http://schemas.microsoft.com/office/powerpoint/2010/main" val="45148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National" panose="02000503000000020004" pitchFamily="50" charset="0"/>
                <a:ea typeface="National" panose="02000503000000020004" pitchFamily="50" charset="0"/>
              </a:rPr>
              <a:t>Animated slide, </a:t>
            </a:r>
          </a:p>
          <a:p>
            <a:r>
              <a:rPr lang="en-US" dirty="0" smtClean="0">
                <a:latin typeface="National" panose="02000503000000020004" pitchFamily="50" charset="0"/>
                <a:ea typeface="National" panose="02000503000000020004" pitchFamily="50" charset="0"/>
              </a:rPr>
              <a:t>Round out</a:t>
            </a:r>
            <a:r>
              <a:rPr lang="en-US" baseline="0" dirty="0" smtClean="0">
                <a:latin typeface="National" panose="02000503000000020004" pitchFamily="50" charset="0"/>
                <a:ea typeface="National" panose="02000503000000020004" pitchFamily="50" charset="0"/>
              </a:rPr>
              <a:t> the discussion by going through the primary role of Coordinator. Explain that it is important that someone takes charge. In some cases this role might be assigned by the FD.</a:t>
            </a:r>
            <a:endParaRPr lang="en-US" dirty="0" smtClean="0">
              <a:latin typeface="National" panose="02000503000000020004" pitchFamily="50" charset="0"/>
              <a:ea typeface="National" panose="02000503000000020004" pitchFamily="50" charset="0"/>
            </a:endParaRPr>
          </a:p>
          <a:p>
            <a:endParaRPr lang="en-US" baseline="0" dirty="0" smtClean="0">
              <a:latin typeface="National" panose="02000503000000020004" pitchFamily="50" charset="0"/>
              <a:ea typeface="National" panose="02000503000000020004" pitchFamily="50" charset="0"/>
            </a:endParaRPr>
          </a:p>
          <a:p>
            <a:r>
              <a:rPr lang="en-US" dirty="0" smtClean="0">
                <a:latin typeface="National" panose="02000503000000020004" pitchFamily="50" charset="0"/>
                <a:ea typeface="National" panose="02000503000000020004" pitchFamily="50" charset="0"/>
              </a:rPr>
              <a:t>The coordinator</a:t>
            </a:r>
            <a:r>
              <a:rPr lang="en-US" baseline="0" dirty="0" smtClean="0">
                <a:latin typeface="National" panose="02000503000000020004" pitchFamily="50" charset="0"/>
                <a:ea typeface="National" panose="02000503000000020004" pitchFamily="50" charset="0"/>
              </a:rPr>
              <a:t> is ultimately responsible to ensure that all tasks are completed, either by doing them personally or by </a:t>
            </a:r>
            <a:r>
              <a:rPr lang="en-US" b="1" u="sng" baseline="0" dirty="0" smtClean="0">
                <a:latin typeface="National" panose="02000503000000020004" pitchFamily="50" charset="0"/>
                <a:ea typeface="National" panose="02000503000000020004" pitchFamily="50" charset="0"/>
              </a:rPr>
              <a:t>delegating</a:t>
            </a:r>
            <a:r>
              <a:rPr lang="en-US" baseline="0" dirty="0" smtClean="0">
                <a:latin typeface="National" panose="02000503000000020004" pitchFamily="50" charset="0"/>
                <a:ea typeface="National" panose="02000503000000020004" pitchFamily="50" charset="0"/>
              </a:rPr>
              <a:t> tasks to others.</a:t>
            </a:r>
            <a:endParaRPr lang="en-US" dirty="0">
              <a:latin typeface="National" panose="02000503000000020004" pitchFamily="50" charset="0"/>
              <a:ea typeface="National" panose="02000503000000020004" pitchFamily="50" charset="0"/>
            </a:endParaRPr>
          </a:p>
        </p:txBody>
      </p:sp>
      <p:sp>
        <p:nvSpPr>
          <p:cNvPr id="4" name="Slide Number Placeholder 3"/>
          <p:cNvSpPr>
            <a:spLocks noGrp="1"/>
          </p:cNvSpPr>
          <p:nvPr>
            <p:ph type="sldNum" sz="quarter" idx="10"/>
          </p:nvPr>
        </p:nvSpPr>
        <p:spPr/>
        <p:txBody>
          <a:bodyPr/>
          <a:lstStyle/>
          <a:p>
            <a:fld id="{EFF99D3A-CAB3-4CC8-8C0F-51AD823237C3}" type="slidenum">
              <a:rPr lang="en-US" smtClean="0"/>
              <a:t>6</a:t>
            </a:fld>
            <a:endParaRPr lang="en-US"/>
          </a:p>
        </p:txBody>
      </p:sp>
    </p:spTree>
    <p:extLst>
      <p:ext uri="{BB962C8B-B14F-4D97-AF65-F5344CB8AC3E}">
        <p14:creationId xmlns:p14="http://schemas.microsoft.com/office/powerpoint/2010/main" val="329557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different roles</a:t>
            </a:r>
          </a:p>
          <a:p>
            <a:r>
              <a:rPr lang="en-US" dirty="0" smtClean="0"/>
              <a:t>Emphasize</a:t>
            </a:r>
            <a:r>
              <a:rPr lang="en-US" baseline="0" dirty="0" smtClean="0"/>
              <a:t> that volunteers can take on more than one role. For example, one person can take on a Facilitation Role and still also help with food.</a:t>
            </a:r>
          </a:p>
          <a:p>
            <a:r>
              <a:rPr lang="en-US" baseline="0" dirty="0" smtClean="0"/>
              <a:t>Most importantly, the Orientation Coordinator needs to ask specific people to help with specific things. </a:t>
            </a:r>
          </a:p>
        </p:txBody>
      </p:sp>
      <p:sp>
        <p:nvSpPr>
          <p:cNvPr id="4" name="Slide Number Placeholder 3"/>
          <p:cNvSpPr>
            <a:spLocks noGrp="1"/>
          </p:cNvSpPr>
          <p:nvPr>
            <p:ph type="sldNum" sz="quarter" idx="10"/>
          </p:nvPr>
        </p:nvSpPr>
        <p:spPr/>
        <p:txBody>
          <a:bodyPr/>
          <a:lstStyle/>
          <a:p>
            <a:fld id="{EFF99D3A-CAB3-4CC8-8C0F-51AD823237C3}" type="slidenum">
              <a:rPr lang="en-US" smtClean="0"/>
              <a:t>7</a:t>
            </a:fld>
            <a:endParaRPr lang="en-US"/>
          </a:p>
        </p:txBody>
      </p:sp>
    </p:spTree>
    <p:extLst>
      <p:ext uri="{BB962C8B-B14F-4D97-AF65-F5344CB8AC3E}">
        <p14:creationId xmlns:p14="http://schemas.microsoft.com/office/powerpoint/2010/main" val="368294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is internet</a:t>
            </a:r>
            <a:r>
              <a:rPr lang="en-US" baseline="0" dirty="0" smtClean="0"/>
              <a:t> access, show participants how easy it is to use any of these tools.  Explain that these tools allow you to list out your needs, the date, and the details and send to other </a:t>
            </a:r>
            <a:r>
              <a:rPr lang="en-US" baseline="0" dirty="0" smtClean="0"/>
              <a:t>volunteers. </a:t>
            </a:r>
            <a:r>
              <a:rPr lang="en-US" baseline="0" dirty="0" smtClean="0"/>
              <a:t>Volunteers can then sign-up for what they would like to do. </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8</a:t>
            </a:fld>
            <a:endParaRPr lang="en-US"/>
          </a:p>
        </p:txBody>
      </p:sp>
    </p:spTree>
    <p:extLst>
      <p:ext uri="{BB962C8B-B14F-4D97-AF65-F5344CB8AC3E}">
        <p14:creationId xmlns:p14="http://schemas.microsoft.com/office/powerpoint/2010/main" val="38997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participants</a:t>
            </a:r>
            <a:r>
              <a:rPr lang="en-US" baseline="0" dirty="0" smtClean="0"/>
              <a:t> where to find materials. Note that each orientation page includes curriculum, handouts and admin forms, </a:t>
            </a:r>
          </a:p>
          <a:p>
            <a:r>
              <a:rPr lang="en-US" baseline="0" dirty="0" smtClean="0"/>
              <a:t>SHOW </a:t>
            </a:r>
          </a:p>
          <a:p>
            <a:r>
              <a:rPr lang="en-US" baseline="0" dirty="0" smtClean="0"/>
              <a:t>where to find the advance form (on the specific orientation webpage)</a:t>
            </a:r>
          </a:p>
          <a:p>
            <a:r>
              <a:rPr lang="en-US" dirty="0" smtClean="0"/>
              <a:t>Main Orientation page showing how to find orientation curriculum</a:t>
            </a:r>
            <a:r>
              <a:rPr lang="en-US" baseline="0" dirty="0" smtClean="0"/>
              <a:t> materials for all YFU orientations</a:t>
            </a:r>
          </a:p>
          <a:p>
            <a:r>
              <a:rPr lang="en-US" baseline="0" dirty="0" smtClean="0"/>
              <a:t>Note the Coordinator Handbook.</a:t>
            </a:r>
            <a:endParaRPr lang="en-US" dirty="0"/>
          </a:p>
        </p:txBody>
      </p:sp>
      <p:sp>
        <p:nvSpPr>
          <p:cNvPr id="4" name="Slide Number Placeholder 3"/>
          <p:cNvSpPr>
            <a:spLocks noGrp="1"/>
          </p:cNvSpPr>
          <p:nvPr>
            <p:ph type="sldNum" sz="quarter" idx="10"/>
          </p:nvPr>
        </p:nvSpPr>
        <p:spPr/>
        <p:txBody>
          <a:bodyPr/>
          <a:lstStyle/>
          <a:p>
            <a:fld id="{EFF99D3A-CAB3-4CC8-8C0F-51AD823237C3}" type="slidenum">
              <a:rPr lang="en-US" smtClean="0"/>
              <a:t>9</a:t>
            </a:fld>
            <a:endParaRPr lang="en-US"/>
          </a:p>
        </p:txBody>
      </p:sp>
    </p:spTree>
    <p:extLst>
      <p:ext uri="{BB962C8B-B14F-4D97-AF65-F5344CB8AC3E}">
        <p14:creationId xmlns:p14="http://schemas.microsoft.com/office/powerpoint/2010/main" val="172721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rgbClr val="64286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2074224"/>
            <a:ext cx="7306200" cy="1470025"/>
          </a:xfrm>
        </p:spPr>
        <p:txBody>
          <a:bodyPr>
            <a:noAutofit/>
          </a:bodyPr>
          <a:lstStyle>
            <a:lvl1pPr algn="l">
              <a:defRPr sz="5000" b="1">
                <a:solidFill>
                  <a:schemeClr val="bg1"/>
                </a:solidFill>
                <a:latin typeface="National-Medium"/>
                <a:cs typeface="National-Medium"/>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FFFFFF"/>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Bild 6" descr="YFU_Landscape_Logo_Name_white_rgb_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600000" cy="1336133"/>
          </a:xfrm>
          <a:prstGeom prst="rect">
            <a:avLst/>
          </a:prstGeom>
        </p:spPr>
      </p:pic>
      <p:sp>
        <p:nvSpPr>
          <p:cNvPr id="8" name="Datumsplatzhalter 3"/>
          <p:cNvSpPr txBox="1">
            <a:spLocks/>
          </p:cNvSpPr>
          <p:nvPr/>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FFFFFF"/>
                </a:solidFill>
                <a:latin typeface="National-Book"/>
                <a:cs typeface="National-Book"/>
              </a:rPr>
              <a:pPr algn="r"/>
              <a:t>30.11.2017</a:t>
            </a:fld>
            <a:endParaRPr lang="de-DE" b="0" i="0" dirty="0">
              <a:solidFill>
                <a:srgbClr val="FFFFFF"/>
              </a:solidFill>
              <a:latin typeface="National-Book"/>
              <a:cs typeface="National-Book"/>
            </a:endParaRPr>
          </a:p>
        </p:txBody>
      </p:sp>
    </p:spTree>
    <p:extLst>
      <p:ext uri="{BB962C8B-B14F-4D97-AF65-F5344CB8AC3E}">
        <p14:creationId xmlns:p14="http://schemas.microsoft.com/office/powerpoint/2010/main" val="692485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BB598-ECAC-409B-A72E-F12A3E94CC0F}" type="datetimeFigureOut">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3F6C9-5735-4A56-93BA-E1B09CF646D2}" type="slidenum">
              <a:rPr lang="en-US" smtClean="0"/>
              <a:t>‹#›</a:t>
            </a:fld>
            <a:endParaRPr lang="en-US"/>
          </a:p>
        </p:txBody>
      </p:sp>
    </p:spTree>
    <p:extLst>
      <p:ext uri="{BB962C8B-B14F-4D97-AF65-F5344CB8AC3E}">
        <p14:creationId xmlns:p14="http://schemas.microsoft.com/office/powerpoint/2010/main" val="127779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BB598-ECAC-409B-A72E-F12A3E94CC0F}"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3F6C9-5735-4A56-93BA-E1B09CF646D2}" type="slidenum">
              <a:rPr lang="en-US" smtClean="0"/>
              <a:t>‹#›</a:t>
            </a:fld>
            <a:endParaRPr lang="en-US"/>
          </a:p>
        </p:txBody>
      </p:sp>
    </p:spTree>
    <p:extLst>
      <p:ext uri="{BB962C8B-B14F-4D97-AF65-F5344CB8AC3E}">
        <p14:creationId xmlns:p14="http://schemas.microsoft.com/office/powerpoint/2010/main" val="1242525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pic>
        <p:nvPicPr>
          <p:cNvPr id="7" name="Bild 6" descr="YFU_Landscape_Logo_Name_rgb_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600000" cy="1336133"/>
          </a:xfrm>
          <a:prstGeom prst="rect">
            <a:avLst/>
          </a:prstGeom>
        </p:spPr>
      </p:pic>
      <p:sp>
        <p:nvSpPr>
          <p:cNvPr id="8" name="Title 1"/>
          <p:cNvSpPr>
            <a:spLocks noGrp="1"/>
          </p:cNvSpPr>
          <p:nvPr>
            <p:ph type="ctrTitle" hasCustomPrompt="1"/>
          </p:nvPr>
        </p:nvSpPr>
        <p:spPr>
          <a:xfrm>
            <a:off x="1152000" y="2074224"/>
            <a:ext cx="7306200" cy="1470025"/>
          </a:xfrm>
        </p:spPr>
        <p:txBody>
          <a:bodyPr>
            <a:noAutofit/>
          </a:bodyPr>
          <a:lstStyle>
            <a:lvl1pPr algn="l">
              <a:defRPr sz="5000" b="1">
                <a:solidFill>
                  <a:srgbClr val="642869"/>
                </a:solidFill>
                <a:latin typeface="National-Medium"/>
                <a:cs typeface="National-Medium"/>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535556"/>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umsplatzhalter 3"/>
          <p:cNvSpPr txBox="1">
            <a:spLocks/>
          </p:cNvSpPr>
          <p:nvPr/>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555555"/>
                </a:solidFill>
                <a:latin typeface="National-Book"/>
                <a:cs typeface="National-Book"/>
              </a:rPr>
              <a:pPr algn="r"/>
              <a:t>30.11.2017</a:t>
            </a:fld>
            <a:endParaRPr lang="de-DE" b="0" i="0" dirty="0">
              <a:solidFill>
                <a:srgbClr val="555555"/>
              </a:solidFill>
              <a:latin typeface="National-Book"/>
              <a:cs typeface="National-Book"/>
            </a:endParaRPr>
          </a:p>
        </p:txBody>
      </p:sp>
    </p:spTree>
    <p:extLst>
      <p:ext uri="{BB962C8B-B14F-4D97-AF65-F5344CB8AC3E}">
        <p14:creationId xmlns:p14="http://schemas.microsoft.com/office/powerpoint/2010/main" val="247936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smtClean="0"/>
              <a:t>Click to edit Master title style</a:t>
            </a:r>
            <a:endParaRPr lang="en-US" dirty="0"/>
          </a:p>
        </p:txBody>
      </p:sp>
      <p:sp>
        <p:nvSpPr>
          <p:cNvPr id="3" name="Text Placeholder 2"/>
          <p:cNvSpPr>
            <a:spLocks noGrp="1"/>
          </p:cNvSpPr>
          <p:nvPr>
            <p:ph type="body" idx="1"/>
          </p:nvPr>
        </p:nvSpPr>
        <p:spPr>
          <a:xfrm>
            <a:off x="810307" y="1809393"/>
            <a:ext cx="7772400" cy="4091120"/>
          </a:xfrm>
        </p:spPr>
        <p:txBody>
          <a:bodyPr anchor="t">
            <a:norm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baseline="0" dirty="0" smtClean="0">
                <a:solidFill>
                  <a:srgbClr val="535556"/>
                </a:solidFill>
                <a:latin typeface="National-Medium"/>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a:solidFill>
                  <a:srgbClr val="535556"/>
                </a:solidFill>
                <a:latin typeface="National-Book"/>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a:solidFill>
                  <a:srgbClr val="535556"/>
                </a:solidFill>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a:solidFill>
                  <a:srgbClr val="535556"/>
                </a:solidFill>
              </a:defRPr>
            </a:lvl4pPr>
            <a:lvl5pPr marL="0" marR="0" indent="0" algn="l" defTabSz="457200" rtl="0" eaLnBrk="1" fontAlgn="auto" latinLnBrk="0" hangingPunct="1">
              <a:lnSpc>
                <a:spcPts val="1400"/>
              </a:lnSpc>
              <a:spcBef>
                <a:spcPts val="500"/>
              </a:spcBef>
              <a:spcAft>
                <a:spcPts val="0"/>
              </a:spcAft>
              <a:buClrTx/>
              <a:buSzTx/>
              <a:buFontTx/>
              <a:buNone/>
              <a:tabLst/>
              <a:defRPr sz="1400" baseline="0">
                <a:solidFill>
                  <a:srgbClr val="535556"/>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8" name="TextBox 17"/>
          <p:cNvSpPr txBox="1"/>
          <p:nvPr/>
        </p:nvSpPr>
        <p:spPr>
          <a:xfrm>
            <a:off x="3133627" y="3758857"/>
            <a:ext cx="184666" cy="369332"/>
          </a:xfrm>
          <a:prstGeom prst="rect">
            <a:avLst/>
          </a:prstGeom>
          <a:noFill/>
        </p:spPr>
        <p:txBody>
          <a:bodyPr wrap="none" rtlCol="0">
            <a:spAutoFit/>
          </a:bodyPr>
          <a:lstStyle/>
          <a:p>
            <a:endParaRPr lang="en-US" dirty="0"/>
          </a:p>
        </p:txBody>
      </p:sp>
      <p:pic>
        <p:nvPicPr>
          <p:cNvPr id="25" name="Bild 5" descr="YFU_Landscape_Logo_Name_rgb_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6"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BBFBB598-ECAC-409B-A72E-F12A3E94CC0F}" type="datetimeFigureOut">
              <a:rPr lang="en-US" smtClean="0"/>
              <a:t>11/30/2017</a:t>
            </a:fld>
            <a:endParaRPr lang="en-US"/>
          </a:p>
        </p:txBody>
      </p:sp>
      <p:sp>
        <p:nvSpPr>
          <p:cNvPr id="27"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28"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9623F6C9-5735-4A56-93BA-E1B09CF646D2}" type="slidenum">
              <a:rPr lang="en-US" smtClean="0"/>
              <a:t>‹#›</a:t>
            </a:fld>
            <a:endParaRPr lang="en-US"/>
          </a:p>
        </p:txBody>
      </p:sp>
    </p:spTree>
    <p:extLst>
      <p:ext uri="{BB962C8B-B14F-4D97-AF65-F5344CB8AC3E}">
        <p14:creationId xmlns:p14="http://schemas.microsoft.com/office/powerpoint/2010/main" val="163877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2 Columns">
    <p:spTree>
      <p:nvGrpSpPr>
        <p:cNvPr id="1" name=""/>
        <p:cNvGrpSpPr/>
        <p:nvPr/>
      </p:nvGrpSpPr>
      <p:grpSpPr>
        <a:xfrm>
          <a:off x="0" y="0"/>
          <a:ext cx="0" cy="0"/>
          <a:chOff x="0" y="0"/>
          <a:chExt cx="0" cy="0"/>
        </a:xfrm>
      </p:grpSpPr>
      <p:sp>
        <p:nvSpPr>
          <p:cNvPr id="9"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smtClean="0"/>
              <a:t>Click to edit Master title style</a:t>
            </a:r>
            <a:endParaRPr lang="en-US" dirty="0"/>
          </a:p>
        </p:txBody>
      </p:sp>
      <p:sp>
        <p:nvSpPr>
          <p:cNvPr id="10" name="Textplatzhalter 9"/>
          <p:cNvSpPr>
            <a:spLocks noGrp="1"/>
          </p:cNvSpPr>
          <p:nvPr>
            <p:ph type="body" sz="quarter" idx="13"/>
          </p:nvPr>
        </p:nvSpPr>
        <p:spPr>
          <a:xfrm>
            <a:off x="792163"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baseline="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3" name="Textplatzhalter 9"/>
          <p:cNvSpPr>
            <a:spLocks noGrp="1"/>
          </p:cNvSpPr>
          <p:nvPr>
            <p:ph type="body" sz="quarter" idx="15" hasCustomPrompt="1"/>
          </p:nvPr>
        </p:nvSpPr>
        <p:spPr>
          <a:xfrm>
            <a:off x="4680000"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de-DE" dirty="0" smtClean="0"/>
              <a:t>Mastertextformat bearbeiten</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pic>
        <p:nvPicPr>
          <p:cNvPr id="17" name="Bild 5" descr="YFU_Landscape_Logo_Name_rgb_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8"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BBFBB598-ECAC-409B-A72E-F12A3E94CC0F}" type="datetimeFigureOut">
              <a:rPr lang="en-US" smtClean="0"/>
              <a:t>11/30/2017</a:t>
            </a:fld>
            <a:endParaRPr lang="en-US"/>
          </a:p>
        </p:txBody>
      </p:sp>
      <p:sp>
        <p:nvSpPr>
          <p:cNvPr id="19"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20"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9623F6C9-5735-4A56-93BA-E1B09CF646D2}" type="slidenum">
              <a:rPr lang="en-US" smtClean="0"/>
              <a:t>‹#›</a:t>
            </a:fld>
            <a:endParaRPr lang="en-US"/>
          </a:p>
        </p:txBody>
      </p:sp>
    </p:spTree>
    <p:extLst>
      <p:ext uri="{BB962C8B-B14F-4D97-AF65-F5344CB8AC3E}">
        <p14:creationId xmlns:p14="http://schemas.microsoft.com/office/powerpoint/2010/main" val="386236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4000" cy="5821363"/>
          </a:xfrm>
        </p:spPr>
        <p:txBody>
          <a:bodyPr/>
          <a:lstStyle/>
          <a:p>
            <a:r>
              <a:rPr lang="en-US" smtClean="0"/>
              <a:t>Click icon to add picture</a:t>
            </a:r>
            <a:endParaRPr lang="en-US" dirty="0"/>
          </a:p>
        </p:txBody>
      </p:sp>
      <p:pic>
        <p:nvPicPr>
          <p:cNvPr id="19" name="Bild 5" descr="YFU_Landscape_Logo_Name_rgb_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0"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BBFBB598-ECAC-409B-A72E-F12A3E94CC0F}" type="datetimeFigureOut">
              <a:rPr lang="en-US" smtClean="0"/>
              <a:t>11/30/2017</a:t>
            </a:fld>
            <a:endParaRPr lang="en-US"/>
          </a:p>
        </p:txBody>
      </p:sp>
      <p:sp>
        <p:nvSpPr>
          <p:cNvPr id="21"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22"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9623F6C9-5735-4A56-93BA-E1B09CF646D2}" type="slidenum">
              <a:rPr lang="en-US" smtClean="0"/>
              <a:t>‹#›</a:t>
            </a:fld>
            <a:endParaRPr lang="en-US"/>
          </a:p>
        </p:txBody>
      </p:sp>
    </p:spTree>
    <p:extLst>
      <p:ext uri="{BB962C8B-B14F-4D97-AF65-F5344CB8AC3E}">
        <p14:creationId xmlns:p14="http://schemas.microsoft.com/office/powerpoint/2010/main" val="44706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6" name="Titel 1"/>
          <p:cNvSpPr>
            <a:spLocks noGrp="1"/>
          </p:cNvSpPr>
          <p:nvPr>
            <p:ph type="title"/>
          </p:nvPr>
        </p:nvSpPr>
        <p:spPr>
          <a:xfrm>
            <a:off x="792164" y="1080000"/>
            <a:ext cx="7947108" cy="615553"/>
          </a:xfrm>
        </p:spPr>
        <p:txBody>
          <a:bodyPr/>
          <a:lstStyle>
            <a:lvl1pPr algn="l">
              <a:defRPr b="1" i="0" baseline="0">
                <a:solidFill>
                  <a:srgbClr val="642869"/>
                </a:solidFill>
                <a:latin typeface="National-Medium"/>
                <a:cs typeface="National-Medium"/>
              </a:defRPr>
            </a:lvl1pPr>
          </a:lstStyle>
          <a:p>
            <a:r>
              <a:rPr lang="en-US" smtClean="0"/>
              <a:t>Click to edit Master title style</a:t>
            </a:r>
            <a:endParaRPr lang="de-DE" dirty="0"/>
          </a:p>
        </p:txBody>
      </p:sp>
      <p:sp>
        <p:nvSpPr>
          <p:cNvPr id="7" name="Bildplatzhalter 9"/>
          <p:cNvSpPr>
            <a:spLocks noGrp="1"/>
          </p:cNvSpPr>
          <p:nvPr>
            <p:ph type="pic" sz="quarter" idx="15"/>
          </p:nvPr>
        </p:nvSpPr>
        <p:spPr>
          <a:xfrm>
            <a:off x="792164" y="1910665"/>
            <a:ext cx="2520000" cy="3600000"/>
          </a:xfrm>
        </p:spPr>
        <p:txBody>
          <a:bodyPr/>
          <a:lstStyle/>
          <a:p>
            <a:r>
              <a:rPr lang="en-US" smtClean="0"/>
              <a:t>Click icon to add picture</a:t>
            </a:r>
            <a:endParaRPr lang="de-DE"/>
          </a:p>
        </p:txBody>
      </p:sp>
      <p:sp>
        <p:nvSpPr>
          <p:cNvPr id="8" name="Bildplatzhalter 9"/>
          <p:cNvSpPr>
            <a:spLocks noGrp="1"/>
          </p:cNvSpPr>
          <p:nvPr>
            <p:ph type="pic" sz="quarter" idx="16"/>
          </p:nvPr>
        </p:nvSpPr>
        <p:spPr>
          <a:xfrm>
            <a:off x="3503997" y="1910665"/>
            <a:ext cx="2520000" cy="3600000"/>
          </a:xfrm>
        </p:spPr>
        <p:txBody>
          <a:bodyPr/>
          <a:lstStyle/>
          <a:p>
            <a:r>
              <a:rPr lang="en-US" smtClean="0"/>
              <a:t>Click icon to add picture</a:t>
            </a:r>
            <a:endParaRPr lang="de-DE"/>
          </a:p>
        </p:txBody>
      </p:sp>
      <p:sp>
        <p:nvSpPr>
          <p:cNvPr id="9" name="Bildplatzhalter 9"/>
          <p:cNvSpPr>
            <a:spLocks noGrp="1"/>
          </p:cNvSpPr>
          <p:nvPr>
            <p:ph type="pic" sz="quarter" idx="17"/>
          </p:nvPr>
        </p:nvSpPr>
        <p:spPr>
          <a:xfrm>
            <a:off x="6219271" y="1910665"/>
            <a:ext cx="2520000" cy="3600000"/>
          </a:xfrm>
        </p:spPr>
        <p:txBody>
          <a:bodyPr/>
          <a:lstStyle/>
          <a:p>
            <a:r>
              <a:rPr lang="en-US" smtClean="0"/>
              <a:t>Click icon to add picture</a:t>
            </a:r>
            <a:endParaRPr lang="de-DE"/>
          </a:p>
        </p:txBody>
      </p:sp>
      <p:sp>
        <p:nvSpPr>
          <p:cNvPr id="10" name="Textplatzhalter 7"/>
          <p:cNvSpPr>
            <a:spLocks noGrp="1"/>
          </p:cNvSpPr>
          <p:nvPr>
            <p:ph type="body" sz="quarter" idx="18" hasCustomPrompt="1"/>
          </p:nvPr>
        </p:nvSpPr>
        <p:spPr>
          <a:xfrm>
            <a:off x="792165"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smtClean="0"/>
              <a:t>Caption</a:t>
            </a:r>
            <a:endParaRPr lang="de-DE" dirty="0"/>
          </a:p>
        </p:txBody>
      </p:sp>
      <p:sp>
        <p:nvSpPr>
          <p:cNvPr id="11" name="Textplatzhalter 7"/>
          <p:cNvSpPr>
            <a:spLocks noGrp="1"/>
          </p:cNvSpPr>
          <p:nvPr>
            <p:ph type="body" sz="quarter" idx="19" hasCustomPrompt="1"/>
          </p:nvPr>
        </p:nvSpPr>
        <p:spPr>
          <a:xfrm>
            <a:off x="3503997"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marL="0" marR="0" lvl="0" indent="0" algn="l" defTabSz="457200" rtl="0" eaLnBrk="1" fontAlgn="auto" latinLnBrk="0" hangingPunct="1">
              <a:lnSpc>
                <a:spcPts val="1400"/>
              </a:lnSpc>
              <a:spcBef>
                <a:spcPts val="0"/>
              </a:spcBef>
              <a:spcAft>
                <a:spcPts val="0"/>
              </a:spcAft>
              <a:buClrTx/>
              <a:buSzTx/>
              <a:buFontTx/>
              <a:buNone/>
              <a:tabLst/>
              <a:defRPr/>
            </a:pPr>
            <a:r>
              <a:rPr lang="de-DE" dirty="0" smtClean="0"/>
              <a:t>Caption</a:t>
            </a:r>
            <a:endParaRPr lang="de-DE" dirty="0"/>
          </a:p>
        </p:txBody>
      </p:sp>
      <p:sp>
        <p:nvSpPr>
          <p:cNvPr id="12" name="Textplatzhalter 7"/>
          <p:cNvSpPr>
            <a:spLocks noGrp="1"/>
          </p:cNvSpPr>
          <p:nvPr>
            <p:ph type="body" sz="quarter" idx="20" hasCustomPrompt="1"/>
          </p:nvPr>
        </p:nvSpPr>
        <p:spPr>
          <a:xfrm>
            <a:off x="6219272"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smtClean="0"/>
              <a:t>Caption</a:t>
            </a:r>
            <a:endParaRPr lang="de-DE" dirty="0"/>
          </a:p>
        </p:txBody>
      </p:sp>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BBFBB598-ECAC-409B-A72E-F12A3E94CC0F}" type="datetimeFigureOut">
              <a:rPr lang="en-US" smtClean="0"/>
              <a:t>11/30/2017</a:t>
            </a:fld>
            <a:endParaRPr lang="en-US"/>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9623F6C9-5735-4A56-93BA-E1B09CF646D2}" type="slidenum">
              <a:rPr lang="en-US" smtClean="0"/>
              <a:t>‹#›</a:t>
            </a:fld>
            <a:endParaRPr lang="en-US"/>
          </a:p>
        </p:txBody>
      </p:sp>
      <p:pic>
        <p:nvPicPr>
          <p:cNvPr id="16" name="Bild 5" descr="YFU_Landscape_Logo_Name_rgb_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84294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Picture">
    <p:spTree>
      <p:nvGrpSpPr>
        <p:cNvPr id="1" name=""/>
        <p:cNvGrpSpPr/>
        <p:nvPr/>
      </p:nvGrpSpPr>
      <p:grpSpPr>
        <a:xfrm>
          <a:off x="0" y="0"/>
          <a:ext cx="0" cy="0"/>
          <a:chOff x="0" y="0"/>
          <a:chExt cx="0" cy="0"/>
        </a:xfrm>
      </p:grpSpPr>
      <p:sp>
        <p:nvSpPr>
          <p:cNvPr id="5" name="Titel 1"/>
          <p:cNvSpPr>
            <a:spLocks noGrp="1"/>
          </p:cNvSpPr>
          <p:nvPr>
            <p:ph type="title"/>
          </p:nvPr>
        </p:nvSpPr>
        <p:spPr>
          <a:xfrm>
            <a:off x="792164" y="1080000"/>
            <a:ext cx="7947108" cy="615553"/>
          </a:xfrm>
        </p:spPr>
        <p:txBody>
          <a:bodyPr/>
          <a:lstStyle>
            <a:lvl1pPr algn="l">
              <a:defRPr b="1" i="0">
                <a:solidFill>
                  <a:srgbClr val="642869"/>
                </a:solidFill>
                <a:latin typeface="National-Medium"/>
                <a:cs typeface="National-Medium"/>
              </a:defRPr>
            </a:lvl1pPr>
          </a:lstStyle>
          <a:p>
            <a:r>
              <a:rPr lang="en-US" smtClean="0"/>
              <a:t>Click to edit Master title style</a:t>
            </a:r>
            <a:endParaRPr lang="de-DE" dirty="0"/>
          </a:p>
        </p:txBody>
      </p:sp>
      <p:sp>
        <p:nvSpPr>
          <p:cNvPr id="6" name="Textplatzhalter 8"/>
          <p:cNvSpPr>
            <a:spLocks noGrp="1"/>
          </p:cNvSpPr>
          <p:nvPr>
            <p:ph type="body" sz="quarter" idx="15" hasCustomPrompt="1"/>
          </p:nvPr>
        </p:nvSpPr>
        <p:spPr>
          <a:xfrm>
            <a:off x="792163" y="1800225"/>
            <a:ext cx="5231834" cy="2986088"/>
          </a:xfrm>
        </p:spPr>
        <p:txBody>
          <a:bodyPr/>
          <a:lstStyle>
            <a:lvl1pPr>
              <a:defRPr sz="3000" b="1" i="0" baseline="0">
                <a:latin typeface="National-Medium"/>
                <a:cs typeface="National-Medium"/>
              </a:defRPr>
            </a:lvl1pPr>
            <a:lvl2pPr>
              <a:defRPr sz="3000">
                <a:latin typeface="National-Book"/>
                <a:cs typeface="National-Book"/>
              </a:defRPr>
            </a:lvl2pPr>
            <a:lvl3pPr>
              <a:defRPr sz="2400">
                <a:latin typeface="National-Book"/>
                <a:cs typeface="National-Book"/>
              </a:defRPr>
            </a:lvl3pPr>
            <a:lvl4pPr>
              <a:defRPr sz="2400">
                <a:latin typeface="National-Book"/>
                <a:cs typeface="National-Book"/>
              </a:defRPr>
            </a:lvl4pPr>
            <a:lvl5pPr>
              <a:defRPr sz="1200" i="1">
                <a:latin typeface="National-Book"/>
                <a:cs typeface="National-Book"/>
              </a:defRPr>
            </a:lvl5pPr>
          </a:lstStyle>
          <a:p>
            <a:pPr lvl="0"/>
            <a:r>
              <a:rPr lang="de-DE" dirty="0" smtClean="0"/>
              <a:t>Click </a:t>
            </a:r>
            <a:r>
              <a:rPr lang="de-DE" dirty="0" err="1" smtClean="0"/>
              <a:t>to</a:t>
            </a:r>
            <a:r>
              <a:rPr lang="de-DE" dirty="0" smtClean="0"/>
              <a:t> </a:t>
            </a:r>
            <a:r>
              <a:rPr lang="de-DE" dirty="0" err="1" smtClean="0"/>
              <a:t>edit</a:t>
            </a:r>
            <a:r>
              <a:rPr lang="de-DE" dirty="0" smtClean="0"/>
              <a:t> Master title style</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7" name="Textplatzhalter 7"/>
          <p:cNvSpPr>
            <a:spLocks noGrp="1"/>
          </p:cNvSpPr>
          <p:nvPr>
            <p:ph type="body" sz="quarter" idx="18" hasCustomPrompt="1"/>
          </p:nvPr>
        </p:nvSpPr>
        <p:spPr>
          <a:xfrm>
            <a:off x="6219271" y="5547241"/>
            <a:ext cx="2520001" cy="184666"/>
          </a:xfrm>
        </p:spPr>
        <p:txBody>
          <a:bodyPr/>
          <a:lstStyle>
            <a:lvl1pPr>
              <a:lnSpc>
                <a:spcPts val="1400"/>
              </a:lnSpc>
              <a:spcAft>
                <a:spcPts val="0"/>
              </a:spcAft>
              <a:defRPr sz="1400" b="0" i="1">
                <a:latin typeface="National-Book"/>
                <a:cs typeface="National-Book"/>
              </a:defRPr>
            </a:lvl1pPr>
          </a:lstStyle>
          <a:p>
            <a:pPr lvl="0"/>
            <a:r>
              <a:rPr lang="de-DE" dirty="0" smtClean="0"/>
              <a:t>Caption</a:t>
            </a:r>
            <a:endParaRPr lang="de-DE" dirty="0"/>
          </a:p>
        </p:txBody>
      </p:sp>
      <p:sp>
        <p:nvSpPr>
          <p:cNvPr id="8" name="Bildplatzhalter 9"/>
          <p:cNvSpPr>
            <a:spLocks noGrp="1"/>
          </p:cNvSpPr>
          <p:nvPr>
            <p:ph type="pic" sz="quarter" idx="17"/>
          </p:nvPr>
        </p:nvSpPr>
        <p:spPr>
          <a:xfrm>
            <a:off x="6219271" y="1800225"/>
            <a:ext cx="2520000" cy="3600000"/>
          </a:xfrm>
        </p:spPr>
        <p:txBody>
          <a:bodyPr/>
          <a:lstStyle/>
          <a:p>
            <a:r>
              <a:rPr lang="en-US" smtClean="0"/>
              <a:t>Click icon to add picture</a:t>
            </a:r>
            <a:endParaRPr lang="de-DE"/>
          </a:p>
        </p:txBody>
      </p:sp>
      <p:pic>
        <p:nvPicPr>
          <p:cNvPr id="12" name="Bild 5" descr="YFU_Landscape_Logo_Name_rgb_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BBFBB598-ECAC-409B-A72E-F12A3E94CC0F}" type="datetimeFigureOut">
              <a:rPr lang="en-US" smtClean="0"/>
              <a:t>11/30/2017</a:t>
            </a:fld>
            <a:endParaRPr lang="en-US"/>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9623F6C9-5735-4A56-93BA-E1B09CF646D2}" type="slidenum">
              <a:rPr lang="en-US" smtClean="0"/>
              <a:t>‹#›</a:t>
            </a:fld>
            <a:endParaRPr lang="en-US"/>
          </a:p>
        </p:txBody>
      </p:sp>
    </p:spTree>
    <p:extLst>
      <p:ext uri="{BB962C8B-B14F-4D97-AF65-F5344CB8AC3E}">
        <p14:creationId xmlns:p14="http://schemas.microsoft.com/office/powerpoint/2010/main" val="99645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General Title Slide">
    <p:spTree>
      <p:nvGrpSpPr>
        <p:cNvPr id="1" name=""/>
        <p:cNvGrpSpPr/>
        <p:nvPr/>
      </p:nvGrpSpPr>
      <p:grpSpPr>
        <a:xfrm>
          <a:off x="0" y="0"/>
          <a:ext cx="0" cy="0"/>
          <a:chOff x="0" y="0"/>
          <a:chExt cx="0" cy="0"/>
        </a:xfrm>
      </p:grpSpPr>
      <p:pic>
        <p:nvPicPr>
          <p:cNvPr id="7" name="Picture 6" descr="testGroup.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696" y="616661"/>
            <a:ext cx="10849158" cy="6509495"/>
          </a:xfrm>
          <a:prstGeom prst="rect">
            <a:avLst/>
          </a:prstGeom>
        </p:spPr>
      </p:pic>
      <p:sp>
        <p:nvSpPr>
          <p:cNvPr id="8" name="Rectangle 7"/>
          <p:cNvSpPr/>
          <p:nvPr/>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4546600" y="3403600"/>
            <a:ext cx="38100" cy="38100"/>
          </a:xfrm>
          <a:prstGeom prst="rect">
            <a:avLst/>
          </a:prstGeom>
        </p:spPr>
      </p:pic>
      <p:sp>
        <p:nvSpPr>
          <p:cNvPr id="11" name="Rectangle 10"/>
          <p:cNvSpPr/>
          <p:nvPr/>
        </p:nvSpPr>
        <p:spPr>
          <a:xfrm>
            <a:off x="-251696" y="-18308"/>
            <a:ext cx="9953051" cy="634969"/>
          </a:xfrm>
          <a:prstGeom prst="rect">
            <a:avLst/>
          </a:prstGeom>
          <a:solidFill>
            <a:srgbClr val="4AC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AC4D7"/>
              </a:solidFill>
            </a:endParaRPr>
          </a:p>
        </p:txBody>
      </p:sp>
      <p:sp>
        <p:nvSpPr>
          <p:cNvPr id="12" name="Title 1"/>
          <p:cNvSpPr>
            <a:spLocks noGrp="1"/>
          </p:cNvSpPr>
          <p:nvPr>
            <p:ph type="title" hasCustomPrompt="1"/>
          </p:nvPr>
        </p:nvSpPr>
        <p:spPr>
          <a:xfrm>
            <a:off x="551782" y="-112683"/>
            <a:ext cx="8229600" cy="749500"/>
          </a:xfrm>
        </p:spPr>
        <p:txBody>
          <a:bodyPr>
            <a:normAutofit/>
          </a:bodyPr>
          <a:lstStyle>
            <a:lvl1pPr>
              <a:defRPr sz="3700">
                <a:solidFill>
                  <a:srgbClr val="FFFFFF"/>
                </a:solidFill>
                <a:latin typeface="Century Gothic"/>
                <a:cs typeface="Century Gothic"/>
              </a:defRPr>
            </a:lvl1pPr>
          </a:lstStyle>
          <a:p>
            <a:r>
              <a:rPr lang="en-GB" dirty="0" smtClean="0"/>
              <a:t>PRESENTATION TITLE</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157" y="6280177"/>
            <a:ext cx="4955268" cy="423191"/>
          </a:xfrm>
          <a:prstGeom prst="rect">
            <a:avLst/>
          </a:prstGeom>
        </p:spPr>
      </p:pic>
      <p:sp>
        <p:nvSpPr>
          <p:cNvPr id="10" name="Rectangle 9"/>
          <p:cNvSpPr/>
          <p:nvPr/>
        </p:nvSpPr>
        <p:spPr>
          <a:xfrm>
            <a:off x="9216812" y="-358196"/>
            <a:ext cx="1889060" cy="80202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2291" y="6970491"/>
            <a:ext cx="9738859" cy="7093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74161" y="-630620"/>
            <a:ext cx="1228282" cy="80336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84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BB598-ECAC-409B-A72E-F12A3E94CC0F}"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3F6C9-5735-4A56-93BA-E1B09CF646D2}" type="slidenum">
              <a:rPr lang="en-US" smtClean="0"/>
              <a:t>‹#›</a:t>
            </a:fld>
            <a:endParaRPr lang="en-US"/>
          </a:p>
        </p:txBody>
      </p:sp>
    </p:spTree>
    <p:extLst>
      <p:ext uri="{BB962C8B-B14F-4D97-AF65-F5344CB8AC3E}">
        <p14:creationId xmlns:p14="http://schemas.microsoft.com/office/powerpoint/2010/main" val="63862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42322"/>
            <a:ext cx="8163866" cy="706334"/>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0000" y="1830387"/>
            <a:ext cx="8229600" cy="3922599"/>
          </a:xfrm>
          <a:prstGeom prst="rect">
            <a:avLst/>
          </a:prstGeom>
        </p:spPr>
        <p:txBody>
          <a:bodyPr vert="horz" lIns="91440" tIns="45720" rIns="91440" bIns="45720" rtlCol="0">
            <a:normAutofit/>
          </a:body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6" name="Datumsplatzhalter 2"/>
          <p:cNvSpPr>
            <a:spLocks noGrp="1"/>
          </p:cNvSpPr>
          <p:nvPr>
            <p:ph type="dt" sz="half" idx="2"/>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BBFBB598-ECAC-409B-A72E-F12A3E94CC0F}" type="datetimeFigureOut">
              <a:rPr lang="en-US" smtClean="0"/>
              <a:t>11/30/2017</a:t>
            </a:fld>
            <a:endParaRPr lang="en-US"/>
          </a:p>
        </p:txBody>
      </p:sp>
      <p:sp>
        <p:nvSpPr>
          <p:cNvPr id="17" name="Fußzeilenplatzhalter 3"/>
          <p:cNvSpPr>
            <a:spLocks noGrp="1"/>
          </p:cNvSpPr>
          <p:nvPr>
            <p:ph type="ftr" sz="quarter" idx="3"/>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en-US"/>
          </a:p>
        </p:txBody>
      </p:sp>
      <p:sp>
        <p:nvSpPr>
          <p:cNvPr id="18" name="Foliennummernplatzhalter 4"/>
          <p:cNvSpPr>
            <a:spLocks noGrp="1"/>
          </p:cNvSpPr>
          <p:nvPr>
            <p:ph type="sldNum" sz="quarter" idx="4"/>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9623F6C9-5735-4A56-93BA-E1B09CF646D2}" type="slidenum">
              <a:rPr lang="en-US" smtClean="0"/>
              <a:t>‹#›</a:t>
            </a:fld>
            <a:endParaRPr lang="en-US"/>
          </a:p>
        </p:txBody>
      </p:sp>
    </p:spTree>
    <p:extLst>
      <p:ext uri="{BB962C8B-B14F-4D97-AF65-F5344CB8AC3E}">
        <p14:creationId xmlns:p14="http://schemas.microsoft.com/office/powerpoint/2010/main" val="4007694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4000" b="1" i="0" kern="1200">
          <a:solidFill>
            <a:srgbClr val="642869"/>
          </a:solidFill>
          <a:latin typeface="National-Medium"/>
          <a:ea typeface="+mj-ea"/>
          <a:cs typeface="National-Medium"/>
        </a:defRPr>
      </a:lvl1pPr>
    </p:titleStyle>
    <p:bodyStyle>
      <a:lvl1pPr marL="0" marR="0" indent="0" algn="l" defTabSz="457200" rtl="0" eaLnBrk="1" fontAlgn="auto" latinLnBrk="0" hangingPunct="1">
        <a:lnSpc>
          <a:spcPts val="3400"/>
        </a:lnSpc>
        <a:spcBef>
          <a:spcPts val="0"/>
        </a:spcBef>
        <a:spcAft>
          <a:spcPts val="500"/>
        </a:spcAft>
        <a:buClrTx/>
        <a:buSzTx/>
        <a:buFontTx/>
        <a:buNone/>
        <a:tabLst/>
        <a:defRPr sz="3200" kern="1200">
          <a:solidFill>
            <a:srgbClr val="535556"/>
          </a:solidFill>
          <a:latin typeface="+mn-lt"/>
          <a:ea typeface="+mn-ea"/>
          <a:cs typeface="+mn-cs"/>
        </a:defRPr>
      </a:lvl1pPr>
      <a:lvl2pPr marL="0" marR="0" indent="0" algn="l" defTabSz="457200" rtl="0" eaLnBrk="1" fontAlgn="auto" latinLnBrk="0" hangingPunct="1">
        <a:lnSpc>
          <a:spcPts val="3400"/>
        </a:lnSpc>
        <a:spcBef>
          <a:spcPts val="0"/>
        </a:spcBef>
        <a:spcAft>
          <a:spcPts val="1000"/>
        </a:spcAft>
        <a:buClrTx/>
        <a:buSzPct val="100000"/>
        <a:buFontTx/>
        <a:buNone/>
        <a:tabLst/>
        <a:defRPr sz="2800" kern="1200">
          <a:solidFill>
            <a:srgbClr val="535556"/>
          </a:solidFill>
          <a:latin typeface="+mn-lt"/>
          <a:ea typeface="+mn-ea"/>
          <a:cs typeface="+mn-cs"/>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24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20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2000" kern="1200">
          <a:solidFill>
            <a:srgbClr val="5355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orientations@yfu.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orientations@yfu.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lideshare.net/vickthorr/100-energizer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static1.squarespace.com/static/56167d1de4b0141a0f9a9378/t/5a1f0311419202dca26f0bf8/1511981844084/Best+Practices+.pdf" TargetMode="External"/><Relationship Id="rId5" Type="http://schemas.openxmlformats.org/officeDocument/2006/relationships/hyperlink" Target="https://www.slideshare.net/ohteikbin/10-creative-thinking-puzzles-presentation" TargetMode="External"/><Relationship Id="rId4" Type="http://schemas.openxmlformats.org/officeDocument/2006/relationships/hyperlink" Target="https://www.slideshare.net/anupriyagv/ice-breaker-brain-teaser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306200" cy="1470025"/>
          </a:xfrm>
        </p:spPr>
        <p:txBody>
          <a:bodyPr/>
          <a:lstStyle/>
          <a:p>
            <a:pPr algn="ctr"/>
            <a:r>
              <a:rPr lang="en-US" sz="4800" dirty="0" smtClean="0">
                <a:latin typeface="National" panose="02000503000000020004" pitchFamily="50" charset="0"/>
                <a:ea typeface="National" panose="02000503000000020004" pitchFamily="50" charset="0"/>
                <a:cs typeface="Arial" panose="020B0604020202020204" pitchFamily="34" charset="0"/>
              </a:rPr>
              <a:t>Overview of Orientations</a:t>
            </a:r>
            <a:r>
              <a:rPr lang="en-US" sz="4800" dirty="0">
                <a:solidFill>
                  <a:srgbClr val="682F74"/>
                </a:solidFill>
                <a:latin typeface="National" panose="02000503000000020004" pitchFamily="50" charset="0"/>
                <a:ea typeface="National" panose="02000503000000020004" pitchFamily="50" charset="0"/>
                <a:cs typeface="Arial" panose="020B0604020202020204" pitchFamily="34" charset="0"/>
              </a:rPr>
              <a:t/>
            </a:r>
            <a:br>
              <a:rPr lang="en-US" sz="4800" dirty="0">
                <a:solidFill>
                  <a:srgbClr val="682F74"/>
                </a:solidFill>
                <a:latin typeface="National" panose="02000503000000020004" pitchFamily="50" charset="0"/>
                <a:ea typeface="National" panose="02000503000000020004" pitchFamily="50" charset="0"/>
                <a:cs typeface="Arial" panose="020B0604020202020204" pitchFamily="34" charset="0"/>
              </a:rPr>
            </a:br>
            <a:endParaRPr lang="en-US" dirty="0">
              <a:latin typeface="National" panose="02000503000000020004" pitchFamily="50" charset="0"/>
              <a:ea typeface="National" panose="02000503000000020004" pitchFamily="50" charset="0"/>
            </a:endParaRPr>
          </a:p>
        </p:txBody>
      </p:sp>
      <p:pic>
        <p:nvPicPr>
          <p:cNvPr id="4" name="Picture 3"/>
          <p:cNvPicPr>
            <a:picLocks noChangeAspect="1"/>
          </p:cNvPicPr>
          <p:nvPr/>
        </p:nvPicPr>
        <p:blipFill>
          <a:blip r:embed="rId3"/>
          <a:stretch>
            <a:fillRect/>
          </a:stretch>
        </p:blipFill>
        <p:spPr>
          <a:xfrm>
            <a:off x="2057400" y="2590800"/>
            <a:ext cx="4953000" cy="3714750"/>
          </a:xfrm>
          <a:prstGeom prst="rect">
            <a:avLst/>
          </a:prstGeom>
          <a:ln w="19050">
            <a:solidFill>
              <a:schemeClr val="accent1"/>
            </a:solidFill>
          </a:ln>
        </p:spPr>
      </p:pic>
    </p:spTree>
    <p:extLst>
      <p:ext uri="{BB962C8B-B14F-4D97-AF65-F5344CB8AC3E}">
        <p14:creationId xmlns:p14="http://schemas.microsoft.com/office/powerpoint/2010/main" val="293940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066800"/>
            <a:ext cx="3429000" cy="523220"/>
          </a:xfrm>
          <a:prstGeom prst="rect">
            <a:avLst/>
          </a:prstGeom>
          <a:noFill/>
        </p:spPr>
        <p:txBody>
          <a:bodyPr wrap="square" rtlCol="0">
            <a:spAutoFit/>
          </a:bodyPr>
          <a:lstStyle/>
          <a:p>
            <a:r>
              <a:rPr lang="en-US" sz="2800" b="1" dirty="0" smtClean="0">
                <a:solidFill>
                  <a:srgbClr val="682F74"/>
                </a:solidFill>
                <a:latin typeface="National" panose="02000503000000020004" pitchFamily="50" charset="0"/>
                <a:ea typeface="National" panose="02000503000000020004" pitchFamily="50" charset="0"/>
                <a:cs typeface="Arial" panose="020B0604020202020204" pitchFamily="34" charset="0"/>
              </a:rPr>
              <a:t>Orientation Budget</a:t>
            </a:r>
            <a:endParaRPr lang="en-US" sz="2800" b="1" dirty="0">
              <a:solidFill>
                <a:srgbClr val="682F74"/>
              </a:solidFill>
              <a:latin typeface="National" panose="02000503000000020004" pitchFamily="50" charset="0"/>
              <a:ea typeface="National" panose="02000503000000020004" pitchFamily="50" charset="0"/>
              <a:cs typeface="Arial" panose="020B0604020202020204" pitchFamily="34" charset="0"/>
            </a:endParaRPr>
          </a:p>
        </p:txBody>
      </p:sp>
      <p:sp>
        <p:nvSpPr>
          <p:cNvPr id="4" name="TextBox 3"/>
          <p:cNvSpPr txBox="1"/>
          <p:nvPr/>
        </p:nvSpPr>
        <p:spPr>
          <a:xfrm>
            <a:off x="743240" y="2057400"/>
            <a:ext cx="8095959"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cs typeface="Arial" panose="020B0604020202020204" pitchFamily="34" charset="0"/>
              </a:rPr>
              <a:t>Tight budget</a:t>
            </a:r>
          </a:p>
          <a:p>
            <a:pPr marL="285750" indent="-285750">
              <a:buFont typeface="Arial" panose="020B0604020202020204" pitchFamily="34" charset="0"/>
              <a:buChar char="•"/>
            </a:pPr>
            <a:endParaRPr lang="en-US" dirty="0" smtClean="0">
              <a:latin typeface="National" panose="02000503000000020004" pitchFamily="50" charset="0"/>
              <a:ea typeface="National" panose="02000503000000020004" pitchFamily="50" charset="0"/>
              <a:cs typeface="Arial" panose="020B0604020202020204" pitchFamily="34" charset="0"/>
            </a:endParaRP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cs typeface="Arial" panose="020B0604020202020204" pitchFamily="34" charset="0"/>
              </a:rPr>
              <a:t>$10 per student per orientation.</a:t>
            </a:r>
          </a:p>
          <a:p>
            <a:endParaRPr lang="en-US" dirty="0">
              <a:latin typeface="National" panose="02000503000000020004" pitchFamily="50" charset="0"/>
              <a:ea typeface="National" panose="02000503000000020004" pitchFamily="50" charset="0"/>
              <a:cs typeface="Arial" panose="020B0604020202020204" pitchFamily="34" charset="0"/>
            </a:endParaRP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cs typeface="Arial" panose="020B0604020202020204" pitchFamily="34" charset="0"/>
              </a:rPr>
              <a:t>$ 10 per student to cover </a:t>
            </a:r>
            <a:r>
              <a:rPr lang="en-US" dirty="0">
                <a:latin typeface="National" panose="02000503000000020004" pitchFamily="50" charset="0"/>
                <a:ea typeface="National" panose="02000503000000020004" pitchFamily="50" charset="0"/>
                <a:cs typeface="Arial" panose="020B0604020202020204" pitchFamily="34" charset="0"/>
              </a:rPr>
              <a:t>any site fee, food, and </a:t>
            </a:r>
            <a:r>
              <a:rPr lang="en-US" dirty="0" smtClean="0">
                <a:latin typeface="National" panose="02000503000000020004" pitchFamily="50" charset="0"/>
                <a:ea typeface="National" panose="02000503000000020004" pitchFamily="50" charset="0"/>
                <a:cs typeface="Arial" panose="020B0604020202020204" pitchFamily="34" charset="0"/>
              </a:rPr>
              <a:t>supplies- requesting a cash advance is available through your E &amp; T liaison</a:t>
            </a:r>
          </a:p>
          <a:p>
            <a:pPr marL="285750" indent="-285750">
              <a:buFont typeface="Arial" panose="020B0604020202020204" pitchFamily="34" charset="0"/>
              <a:buChar char="•"/>
            </a:pPr>
            <a:endParaRPr lang="en-US" dirty="0">
              <a:latin typeface="National" panose="02000503000000020004" pitchFamily="50" charset="0"/>
              <a:ea typeface="National" panose="02000503000000020004" pitchFamily="50" charset="0"/>
              <a:cs typeface="Arial" panose="020B0604020202020204" pitchFamily="34" charset="0"/>
            </a:endParaRP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cs typeface="Arial" panose="020B0604020202020204" pitchFamily="34" charset="0"/>
              </a:rPr>
              <a:t>Budget does not cover social activities, budget does cover venue fees- need to find low cost/free venues</a:t>
            </a:r>
          </a:p>
          <a:p>
            <a:endParaRPr lang="en-US" dirty="0">
              <a:latin typeface="National" panose="02000503000000020004" pitchFamily="50" charset="0"/>
              <a:ea typeface="National" panose="02000503000000020004" pitchFamily="50" charset="0"/>
              <a:cs typeface="Arial" panose="020B0604020202020204" pitchFamily="34" charset="0"/>
            </a:endParaRPr>
          </a:p>
          <a:p>
            <a:r>
              <a:rPr lang="en-US" dirty="0" smtClean="0">
                <a:latin typeface="National" panose="02000503000000020004" pitchFamily="50" charset="0"/>
                <a:ea typeface="National" panose="02000503000000020004" pitchFamily="50" charset="0"/>
                <a:cs typeface="Arial" panose="020B0604020202020204" pitchFamily="34" charset="0"/>
              </a:rPr>
              <a:t>If this amount does not sufficiently cover expenses, contact your Field Director.</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17590"/>
            <a:ext cx="3031671" cy="242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7-Point Star 1"/>
          <p:cNvSpPr/>
          <p:nvPr/>
        </p:nvSpPr>
        <p:spPr>
          <a:xfrm>
            <a:off x="303786" y="4802822"/>
            <a:ext cx="439454" cy="381000"/>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9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 calcmode="lin" valueType="num">
                                      <p:cBhvr>
                                        <p:cTn id="26" dur="500" fill="hold"/>
                                        <p:tgtEl>
                                          <p:spTgt spid="2051"/>
                                        </p:tgtEl>
                                        <p:attrNameLst>
                                          <p:attrName>ppt_w</p:attrName>
                                        </p:attrNameLst>
                                      </p:cBhvr>
                                      <p:tavLst>
                                        <p:tav tm="0">
                                          <p:val>
                                            <p:fltVal val="0"/>
                                          </p:val>
                                        </p:tav>
                                        <p:tav tm="100000">
                                          <p:val>
                                            <p:strVal val="#ppt_w"/>
                                          </p:val>
                                        </p:tav>
                                      </p:tavLst>
                                    </p:anim>
                                    <p:anim calcmode="lin" valueType="num">
                                      <p:cBhvr>
                                        <p:cTn id="27" dur="500" fill="hold"/>
                                        <p:tgtEl>
                                          <p:spTgt spid="2051"/>
                                        </p:tgtEl>
                                        <p:attrNameLst>
                                          <p:attrName>ppt_h</p:attrName>
                                        </p:attrNameLst>
                                      </p:cBhvr>
                                      <p:tavLst>
                                        <p:tav tm="0">
                                          <p:val>
                                            <p:fltVal val="0"/>
                                          </p:val>
                                        </p:tav>
                                        <p:tav tm="100000">
                                          <p:val>
                                            <p:strVal val="#ppt_h"/>
                                          </p:val>
                                        </p:tav>
                                      </p:tavLst>
                                    </p:anim>
                                    <p:animEffect transition="in" filter="fade">
                                      <p:cBhvr>
                                        <p:cTn id="28" dur="5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518763"/>
            <a:ext cx="2590800" cy="954107"/>
          </a:xfrm>
          <a:prstGeom prst="rect">
            <a:avLst/>
          </a:prstGeom>
          <a:noFill/>
        </p:spPr>
        <p:txBody>
          <a:bodyPr wrap="square" rtlCol="0">
            <a:spAutoFit/>
          </a:bodyPr>
          <a:lstStyle/>
          <a:p>
            <a:r>
              <a:rPr lang="en-US" sz="2800" b="1" dirty="0">
                <a:solidFill>
                  <a:srgbClr val="682F74"/>
                </a:solidFill>
                <a:latin typeface="National" panose="02000503000000020004" pitchFamily="50" charset="0"/>
                <a:ea typeface="National" panose="02000503000000020004" pitchFamily="50" charset="0"/>
                <a:cs typeface="Arial" panose="020B0604020202020204" pitchFamily="34" charset="0"/>
              </a:rPr>
              <a:t>O</a:t>
            </a:r>
            <a:r>
              <a:rPr lang="en-US" sz="2800" b="1" dirty="0" smtClean="0">
                <a:solidFill>
                  <a:srgbClr val="682F74"/>
                </a:solidFill>
                <a:latin typeface="National" panose="02000503000000020004" pitchFamily="50" charset="0"/>
                <a:ea typeface="National" panose="02000503000000020004" pitchFamily="50" charset="0"/>
                <a:cs typeface="Arial" panose="020B0604020202020204" pitchFamily="34" charset="0"/>
              </a:rPr>
              <a:t>rientation</a:t>
            </a:r>
          </a:p>
          <a:p>
            <a:r>
              <a:rPr lang="en-US" sz="2800" b="1" dirty="0" smtClean="0">
                <a:solidFill>
                  <a:srgbClr val="682F74"/>
                </a:solidFill>
                <a:latin typeface="National" panose="02000503000000020004" pitchFamily="50" charset="0"/>
                <a:ea typeface="National" panose="02000503000000020004" pitchFamily="50" charset="0"/>
                <a:cs typeface="Arial" panose="020B0604020202020204" pitchFamily="34" charset="0"/>
              </a:rPr>
              <a:t>Sign-in Sheet</a:t>
            </a:r>
            <a:endParaRPr lang="en-US" sz="2800" b="1" dirty="0">
              <a:solidFill>
                <a:srgbClr val="682F74"/>
              </a:solidFill>
              <a:latin typeface="National" panose="02000503000000020004" pitchFamily="50" charset="0"/>
              <a:ea typeface="National" panose="02000503000000020004" pitchFamily="50" charset="0"/>
              <a:cs typeface="Arial" panose="020B0604020202020204" pitchFamily="34" charset="0"/>
            </a:endParaRPr>
          </a:p>
        </p:txBody>
      </p:sp>
      <p:sp>
        <p:nvSpPr>
          <p:cNvPr id="7" name="Rectangle 4"/>
          <p:cNvSpPr>
            <a:spLocks noChangeArrowheads="1"/>
          </p:cNvSpPr>
          <p:nvPr/>
        </p:nvSpPr>
        <p:spPr bwMode="auto">
          <a:xfrm>
            <a:off x="533401" y="1066800"/>
            <a:ext cx="594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rot="10800000" flipV="1">
            <a:off x="422910" y="1635255"/>
            <a:ext cx="5292090"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Futura Medium" charset="0"/>
                <a:ea typeface="Times New Roman" pitchFamily="18" charset="0"/>
                <a:cs typeface="Futura" charset="0"/>
              </a:rPr>
              <a:t>­</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660525"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utura Book" charset="0"/>
                <a:ea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6096001" y="1828800"/>
            <a:ext cx="2438400" cy="3416320"/>
          </a:xfrm>
          <a:prstGeom prst="rect">
            <a:avLst/>
          </a:prstGeom>
          <a:noFill/>
        </p:spPr>
        <p:txBody>
          <a:bodyPr wrap="square" rtlCol="0">
            <a:spAutoFit/>
          </a:bodyPr>
          <a:lstStyle/>
          <a:p>
            <a:r>
              <a:rPr lang="en-US" dirty="0" smtClean="0">
                <a:latin typeface="National" panose="02000503000000020004" pitchFamily="50" charset="0"/>
                <a:ea typeface="National" panose="02000503000000020004" pitchFamily="50" charset="0"/>
              </a:rPr>
              <a:t>Pre-populate form with names, alphabetically.</a:t>
            </a:r>
          </a:p>
          <a:p>
            <a:endParaRPr lang="en-US" dirty="0">
              <a:latin typeface="National" panose="02000503000000020004" pitchFamily="50" charset="0"/>
              <a:ea typeface="National" panose="02000503000000020004" pitchFamily="50" charset="0"/>
            </a:endParaRPr>
          </a:p>
          <a:p>
            <a:r>
              <a:rPr lang="en-US" dirty="0" smtClean="0">
                <a:latin typeface="National" panose="02000503000000020004" pitchFamily="50" charset="0"/>
                <a:ea typeface="National" panose="02000503000000020004" pitchFamily="50" charset="0"/>
              </a:rPr>
              <a:t>Create separate sheets for Students, </a:t>
            </a:r>
          </a:p>
          <a:p>
            <a:r>
              <a:rPr lang="en-US" dirty="0" smtClean="0">
                <a:latin typeface="National" panose="02000503000000020004" pitchFamily="50" charset="0"/>
                <a:ea typeface="National" panose="02000503000000020004" pitchFamily="50" charset="0"/>
              </a:rPr>
              <a:t>Host Families and Volunteers.</a:t>
            </a:r>
          </a:p>
          <a:p>
            <a:endParaRPr lang="en-US" dirty="0">
              <a:latin typeface="National" panose="02000503000000020004" pitchFamily="50" charset="0"/>
              <a:ea typeface="National" panose="02000503000000020004" pitchFamily="50" charset="0"/>
            </a:endParaRPr>
          </a:p>
          <a:p>
            <a:r>
              <a:rPr lang="en-US" dirty="0" smtClean="0">
                <a:latin typeface="National" panose="02000503000000020004" pitchFamily="50" charset="0"/>
                <a:ea typeface="National" panose="02000503000000020004" pitchFamily="50" charset="0"/>
              </a:rPr>
              <a:t>Completed sheets must be returned to YFU immediately after the orientation.</a:t>
            </a:r>
          </a:p>
        </p:txBody>
      </p:sp>
      <p:graphicFrame>
        <p:nvGraphicFramePr>
          <p:cNvPr id="2" name="Table 1"/>
          <p:cNvGraphicFramePr>
            <a:graphicFrameLocks noGrp="1"/>
          </p:cNvGraphicFramePr>
          <p:nvPr>
            <p:extLst>
              <p:ext uri="{D42A27DB-BD31-4B8C-83A1-F6EECF244321}">
                <p14:modId xmlns:p14="http://schemas.microsoft.com/office/powerpoint/2010/main" val="3756178336"/>
              </p:ext>
            </p:extLst>
          </p:nvPr>
        </p:nvGraphicFramePr>
        <p:xfrm>
          <a:off x="396240" y="2152412"/>
          <a:ext cx="5539740" cy="4483810"/>
        </p:xfrm>
        <a:graphic>
          <a:graphicData uri="http://schemas.openxmlformats.org/drawingml/2006/table">
            <a:tbl>
              <a:tblPr>
                <a:tableStyleId>{5C22544A-7EE6-4342-B048-85BDC9FD1C3A}</a:tableStyleId>
              </a:tblPr>
              <a:tblGrid>
                <a:gridCol w="2387950"/>
                <a:gridCol w="3151790"/>
              </a:tblGrid>
              <a:tr h="198896">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Student </a:t>
                      </a:r>
                      <a:r>
                        <a:rPr lang="en-US" sz="1100" dirty="0" smtClean="0">
                          <a:effectLst/>
                          <a:latin typeface="National" panose="02000503000000020004" pitchFamily="50" charset="0"/>
                          <a:ea typeface="National" panose="02000503000000020004" pitchFamily="50" charset="0"/>
                        </a:rPr>
                        <a:t>Name (print)</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baseline="0" dirty="0" smtClean="0">
                          <a:effectLst/>
                          <a:latin typeface="National" panose="02000503000000020004" pitchFamily="50" charset="0"/>
                          <a:ea typeface="National" panose="02000503000000020004" pitchFamily="50" charset="0"/>
                        </a:rPr>
                        <a:t>SIGNATURE</a:t>
                      </a:r>
                      <a:endParaRPr lang="en-US" sz="1100" dirty="0">
                        <a:effectLst/>
                        <a:latin typeface="National" panose="02000503000000020004" pitchFamily="50" charset="0"/>
                        <a:ea typeface="National" panose="02000503000000020004" pitchFamily="50" charset="0"/>
                      </a:endParaRPr>
                    </a:p>
                  </a:txBody>
                  <a:tcPr marL="65126" marR="65126" marT="0" marB="0" anchor="b"/>
                </a:tc>
              </a:tr>
              <a:tr h="327097">
                <a:tc>
                  <a:txBody>
                    <a:bodyPr/>
                    <a:lstStyle/>
                    <a:p>
                      <a:pPr marL="0" marR="0" algn="l">
                        <a:spcBef>
                          <a:spcPts val="0"/>
                        </a:spcBef>
                        <a:spcAft>
                          <a:spcPts val="0"/>
                        </a:spcAft>
                      </a:pPr>
                      <a:r>
                        <a:rPr lang="en-US" sz="1100" dirty="0">
                          <a:effectLst/>
                          <a:highlight>
                            <a:srgbClr val="FFFF00"/>
                          </a:highlight>
                          <a:latin typeface="National" panose="02000503000000020004" pitchFamily="50" charset="0"/>
                          <a:ea typeface="National" panose="02000503000000020004" pitchFamily="50" charset="0"/>
                        </a:rPr>
                        <a:t>Example- John Brown</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highlight>
                            <a:srgbClr val="FFFF00"/>
                          </a:highlight>
                          <a:latin typeface="National" panose="02000503000000020004" pitchFamily="50" charset="0"/>
                          <a:ea typeface="National" panose="02000503000000020004" pitchFamily="50" charset="0"/>
                        </a:rPr>
                        <a:t> </a:t>
                      </a:r>
                      <a:endParaRPr lang="en-US" sz="1100" dirty="0">
                        <a:effectLst/>
                        <a:latin typeface="National" panose="02000503000000020004" pitchFamily="50" charset="0"/>
                        <a:ea typeface="National" panose="02000503000000020004" pitchFamily="50" charset="0"/>
                      </a:endParaRPr>
                    </a:p>
                  </a:txBody>
                  <a:tcPr marL="65126" marR="65126" marT="0" marB="0" anchor="b"/>
                </a:tc>
              </a:tr>
              <a:tr h="278455">
                <a:tc>
                  <a:txBody>
                    <a:bodyPr/>
                    <a:lstStyle/>
                    <a:p>
                      <a:pPr marL="0" marR="0" algn="l">
                        <a:spcBef>
                          <a:spcPts val="0"/>
                        </a:spcBef>
                        <a:spcAft>
                          <a:spcPts val="0"/>
                        </a:spcAft>
                      </a:pPr>
                      <a:r>
                        <a:rPr lang="en-US" sz="1100" dirty="0" smtClean="0">
                          <a:effectLst/>
                          <a:latin typeface="National" panose="02000503000000020004" pitchFamily="50" charset="0"/>
                          <a:ea typeface="National" panose="02000503000000020004" pitchFamily="50" charset="0"/>
                        </a:rPr>
                        <a:t>Bae,</a:t>
                      </a:r>
                      <a:r>
                        <a:rPr lang="en-US" sz="1100" baseline="0" dirty="0" smtClean="0">
                          <a:effectLst/>
                          <a:latin typeface="National" panose="02000503000000020004" pitchFamily="50" charset="0"/>
                          <a:ea typeface="National" panose="02000503000000020004" pitchFamily="50" charset="0"/>
                        </a:rPr>
                        <a:t> Su-</a:t>
                      </a:r>
                      <a:r>
                        <a:rPr lang="en-US" sz="1100" baseline="0" dirty="0" err="1" smtClean="0">
                          <a:effectLst/>
                          <a:latin typeface="National" panose="02000503000000020004" pitchFamily="50" charset="0"/>
                          <a:ea typeface="National" panose="02000503000000020004" pitchFamily="50" charset="0"/>
                        </a:rPr>
                        <a:t>Hyeon</a:t>
                      </a:r>
                      <a:endParaRPr lang="en-US" sz="1100" dirty="0" smtClean="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smtClean="0">
                          <a:effectLst/>
                          <a:latin typeface="National" panose="02000503000000020004" pitchFamily="50" charset="0"/>
                          <a:ea typeface="National" panose="02000503000000020004" pitchFamily="50" charset="0"/>
                        </a:rPr>
                        <a:t>Brose, Anna</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337902">
                <a:tc>
                  <a:txBody>
                    <a:bodyPr/>
                    <a:lstStyle/>
                    <a:p>
                      <a:pPr marL="0" marR="0" algn="l">
                        <a:spcBef>
                          <a:spcPts val="0"/>
                        </a:spcBef>
                        <a:spcAft>
                          <a:spcPts val="0"/>
                        </a:spcAft>
                      </a:pPr>
                      <a:r>
                        <a:rPr lang="en-US" sz="1100" dirty="0" err="1" smtClean="0">
                          <a:effectLst/>
                          <a:latin typeface="National" panose="02000503000000020004" pitchFamily="50" charset="0"/>
                          <a:ea typeface="National" panose="02000503000000020004" pitchFamily="50" charset="0"/>
                        </a:rPr>
                        <a:t>Fathurahman</a:t>
                      </a:r>
                      <a:r>
                        <a:rPr lang="en-US" sz="1100" dirty="0" smtClean="0">
                          <a:effectLst/>
                          <a:latin typeface="National" panose="02000503000000020004" pitchFamily="50" charset="0"/>
                          <a:ea typeface="National" panose="02000503000000020004" pitchFamily="50" charset="0"/>
                        </a:rPr>
                        <a:t>, </a:t>
                      </a:r>
                      <a:r>
                        <a:rPr lang="en-US" sz="1100" dirty="0" err="1" smtClean="0">
                          <a:effectLst/>
                          <a:latin typeface="National" panose="02000503000000020004" pitchFamily="50" charset="0"/>
                          <a:ea typeface="National" panose="02000503000000020004" pitchFamily="50" charset="0"/>
                        </a:rPr>
                        <a:t>Aryo</a:t>
                      </a:r>
                      <a:endParaRPr lang="en-US" sz="1100" dirty="0" smtClean="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err="1" smtClean="0">
                          <a:effectLst/>
                          <a:latin typeface="National" panose="02000503000000020004" pitchFamily="50" charset="0"/>
                          <a:ea typeface="National" panose="02000503000000020004" pitchFamily="50" charset="0"/>
                        </a:rPr>
                        <a:t>Helwich</a:t>
                      </a:r>
                      <a:r>
                        <a:rPr lang="en-US" sz="1100" dirty="0" smtClean="0">
                          <a:effectLst/>
                          <a:latin typeface="National" panose="02000503000000020004" pitchFamily="50" charset="0"/>
                          <a:ea typeface="National" panose="02000503000000020004" pitchFamily="50" charset="0"/>
                        </a:rPr>
                        <a:t>, Maya</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err="1" smtClean="0">
                          <a:effectLst/>
                          <a:latin typeface="National" panose="02000503000000020004" pitchFamily="50" charset="0"/>
                          <a:ea typeface="National" panose="02000503000000020004" pitchFamily="50" charset="0"/>
                        </a:rPr>
                        <a:t>Kabe</a:t>
                      </a:r>
                      <a:r>
                        <a:rPr lang="en-US" sz="1100" dirty="0" smtClean="0">
                          <a:effectLst/>
                          <a:latin typeface="National" panose="02000503000000020004" pitchFamily="50" charset="0"/>
                          <a:ea typeface="National" panose="02000503000000020004" pitchFamily="50" charset="0"/>
                        </a:rPr>
                        <a:t>, Chiaki</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err="1" smtClean="0">
                          <a:effectLst/>
                          <a:latin typeface="National" panose="02000503000000020004" pitchFamily="50" charset="0"/>
                          <a:ea typeface="National" panose="02000503000000020004" pitchFamily="50" charset="0"/>
                        </a:rPr>
                        <a:t>Ögard</a:t>
                      </a:r>
                      <a:r>
                        <a:rPr lang="en-US" sz="1100" dirty="0" smtClean="0">
                          <a:effectLst/>
                          <a:latin typeface="National" panose="02000503000000020004" pitchFamily="50" charset="0"/>
                          <a:ea typeface="National" panose="02000503000000020004" pitchFamily="50" charset="0"/>
                        </a:rPr>
                        <a:t>,</a:t>
                      </a:r>
                      <a:r>
                        <a:rPr lang="en-US" sz="1100" baseline="0" dirty="0" smtClean="0">
                          <a:effectLst/>
                          <a:latin typeface="National" panose="02000503000000020004" pitchFamily="50" charset="0"/>
                          <a:ea typeface="National" panose="02000503000000020004" pitchFamily="50" charset="0"/>
                        </a:rPr>
                        <a:t> </a:t>
                      </a:r>
                      <a:r>
                        <a:rPr lang="en-US" sz="1100" baseline="0" dirty="0" err="1" smtClean="0">
                          <a:effectLst/>
                          <a:latin typeface="National" panose="02000503000000020004" pitchFamily="50" charset="0"/>
                          <a:ea typeface="National" panose="02000503000000020004" pitchFamily="50" charset="0"/>
                        </a:rPr>
                        <a:t>Joonatan</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err="1" smtClean="0">
                          <a:effectLst/>
                          <a:latin typeface="National" panose="02000503000000020004" pitchFamily="50" charset="0"/>
                          <a:ea typeface="National" panose="02000503000000020004" pitchFamily="50" charset="0"/>
                        </a:rPr>
                        <a:t>Sahawneh</a:t>
                      </a:r>
                      <a:r>
                        <a:rPr lang="en-US" sz="1100" dirty="0" smtClean="0">
                          <a:effectLst/>
                          <a:latin typeface="National" panose="02000503000000020004" pitchFamily="50" charset="0"/>
                          <a:ea typeface="National" panose="02000503000000020004" pitchFamily="50" charset="0"/>
                        </a:rPr>
                        <a:t>, </a:t>
                      </a:r>
                      <a:r>
                        <a:rPr lang="en-US" sz="1100" dirty="0" err="1" smtClean="0">
                          <a:effectLst/>
                          <a:latin typeface="National" panose="02000503000000020004" pitchFamily="50" charset="0"/>
                          <a:ea typeface="National" panose="02000503000000020004" pitchFamily="50" charset="0"/>
                        </a:rPr>
                        <a:t>Arar</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err="1" smtClean="0">
                          <a:effectLst/>
                          <a:latin typeface="National" panose="02000503000000020004" pitchFamily="50" charset="0"/>
                          <a:ea typeface="National" panose="02000503000000020004" pitchFamily="50" charset="0"/>
                        </a:rPr>
                        <a:t>Sörensen</a:t>
                      </a:r>
                      <a:r>
                        <a:rPr lang="en-US" sz="1100" dirty="0" smtClean="0">
                          <a:effectLst/>
                          <a:latin typeface="National" panose="02000503000000020004" pitchFamily="50" charset="0"/>
                          <a:ea typeface="National" panose="02000503000000020004" pitchFamily="50" charset="0"/>
                        </a:rPr>
                        <a:t>, Anna</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err="1" smtClean="0">
                          <a:effectLst/>
                          <a:latin typeface="National" panose="02000503000000020004" pitchFamily="50" charset="0"/>
                          <a:ea typeface="National" panose="02000503000000020004" pitchFamily="50" charset="0"/>
                        </a:rPr>
                        <a:t>Suebthawilkul</a:t>
                      </a:r>
                      <a:r>
                        <a:rPr lang="en-US" sz="1100" dirty="0" smtClean="0">
                          <a:effectLst/>
                          <a:latin typeface="National" panose="02000503000000020004" pitchFamily="50" charset="0"/>
                          <a:ea typeface="National" panose="02000503000000020004" pitchFamily="50" charset="0"/>
                        </a:rPr>
                        <a:t>,</a:t>
                      </a:r>
                      <a:r>
                        <a:rPr lang="en-US" sz="1100" baseline="0" dirty="0" smtClean="0">
                          <a:effectLst/>
                          <a:latin typeface="National" panose="02000503000000020004" pitchFamily="50" charset="0"/>
                          <a:ea typeface="National" panose="02000503000000020004" pitchFamily="50" charset="0"/>
                        </a:rPr>
                        <a:t> </a:t>
                      </a:r>
                      <a:r>
                        <a:rPr lang="en-US" sz="1100" baseline="0" dirty="0" err="1" smtClean="0">
                          <a:effectLst/>
                          <a:latin typeface="National" panose="02000503000000020004" pitchFamily="50" charset="0"/>
                          <a:ea typeface="National" panose="02000503000000020004" pitchFamily="50" charset="0"/>
                        </a:rPr>
                        <a:t>Korntita</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smtClean="0">
                          <a:effectLst/>
                          <a:latin typeface="National" panose="02000503000000020004" pitchFamily="50" charset="0"/>
                          <a:ea typeface="National" panose="02000503000000020004" pitchFamily="50" charset="0"/>
                        </a:rPr>
                        <a:t>Tan, </a:t>
                      </a:r>
                      <a:r>
                        <a:rPr lang="en-US" sz="1100" dirty="0" err="1" smtClean="0">
                          <a:effectLst/>
                          <a:latin typeface="National" panose="02000503000000020004" pitchFamily="50" charset="0"/>
                          <a:ea typeface="National" panose="02000503000000020004" pitchFamily="50" charset="0"/>
                        </a:rPr>
                        <a:t>Xuefei</a:t>
                      </a:r>
                      <a:endParaRPr lang="en-US" sz="1100" dirty="0" smtClean="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smtClean="0">
                          <a:effectLst/>
                          <a:latin typeface="National" panose="02000503000000020004" pitchFamily="50" charset="0"/>
                          <a:ea typeface="National" panose="02000503000000020004" pitchFamily="50" charset="0"/>
                        </a:rPr>
                        <a:t>Wein, Milena</a:t>
                      </a:r>
                      <a:endParaRPr lang="en-US" sz="1100" dirty="0">
                        <a:effectLst/>
                        <a:latin typeface="National" panose="02000503000000020004" pitchFamily="50" charset="0"/>
                        <a:ea typeface="National" panose="02000503000000020004" pitchFamily="50" charset="0"/>
                      </a:endParaRPr>
                    </a:p>
                  </a:txBody>
                  <a:tcPr marL="65126" marR="65126" marT="0" marB="0" anchor="b"/>
                </a:tc>
                <a:tc>
                  <a:txBody>
                    <a:bodyPr/>
                    <a:lstStyle/>
                    <a:p>
                      <a:pPr marL="0" marR="0" algn="l">
                        <a:spcBef>
                          <a:spcPts val="0"/>
                        </a:spcBef>
                        <a:spcAft>
                          <a:spcPts val="0"/>
                        </a:spcAft>
                      </a:pPr>
                      <a:r>
                        <a:rPr lang="en-US" sz="110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c>
                  <a:txBody>
                    <a:bodyPr/>
                    <a:lstStyle/>
                    <a:p>
                      <a:pPr marL="0" marR="0" algn="l">
                        <a:spcBef>
                          <a:spcPts val="0"/>
                        </a:spcBef>
                        <a:spcAft>
                          <a:spcPts val="0"/>
                        </a:spcAft>
                      </a:pPr>
                      <a:r>
                        <a:rPr lang="en-US" sz="1100" dirty="0">
                          <a:effectLst/>
                          <a:latin typeface="National" panose="02000503000000020004" pitchFamily="50" charset="0"/>
                          <a:ea typeface="National" panose="02000503000000020004" pitchFamily="50" charset="0"/>
                        </a:rPr>
                        <a:t> </a:t>
                      </a:r>
                    </a:p>
                  </a:txBody>
                  <a:tcPr marL="65126" marR="65126" marT="0" marB="0" anchor="b"/>
                </a:tc>
              </a:tr>
              <a:tr h="278455">
                <a:tc>
                  <a:txBody>
                    <a:bodyPr/>
                    <a:lstStyle/>
                    <a:p>
                      <a:pPr marL="0" marR="0" algn="l">
                        <a:spcBef>
                          <a:spcPts val="0"/>
                        </a:spcBef>
                        <a:spcAft>
                          <a:spcPts val="0"/>
                        </a:spcAft>
                      </a:pPr>
                      <a:r>
                        <a:rPr lang="en-US" sz="1100">
                          <a:effectLst/>
                        </a:rPr>
                        <a:t> </a:t>
                      </a:r>
                      <a:endParaRPr lang="en-US" sz="1100">
                        <a:effectLst/>
                        <a:latin typeface="Times New Roman"/>
                        <a:ea typeface="Times New Roman"/>
                      </a:endParaRPr>
                    </a:p>
                  </a:txBody>
                  <a:tcPr marL="65126" marR="65126" marT="0" marB="0" anchor="b"/>
                </a:tc>
                <a:tc>
                  <a:txBody>
                    <a:bodyPr/>
                    <a:lstStyle/>
                    <a:p>
                      <a:pPr marL="0" marR="0" algn="l">
                        <a:spcBef>
                          <a:spcPts val="0"/>
                        </a:spcBef>
                        <a:spcAft>
                          <a:spcPts val="0"/>
                        </a:spcAft>
                      </a:pPr>
                      <a:r>
                        <a:rPr lang="en-US" sz="1100">
                          <a:effectLst/>
                        </a:rPr>
                        <a:t> </a:t>
                      </a:r>
                      <a:endParaRPr lang="en-US" sz="1100">
                        <a:effectLst/>
                        <a:latin typeface="Times New Roman"/>
                        <a:ea typeface="Times New Roman"/>
                      </a:endParaRPr>
                    </a:p>
                  </a:txBody>
                  <a:tcPr marL="65126" marR="65126" marT="0" marB="0" anchor="b"/>
                </a:tc>
              </a:tr>
              <a:tr h="278455">
                <a:tc>
                  <a:txBody>
                    <a:bodyPr/>
                    <a:lstStyle/>
                    <a:p>
                      <a:pPr marL="0" marR="0" algn="l">
                        <a:spcBef>
                          <a:spcPts val="0"/>
                        </a:spcBef>
                        <a:spcAft>
                          <a:spcPts val="0"/>
                        </a:spcAft>
                      </a:pPr>
                      <a:r>
                        <a:rPr lang="en-US" sz="1100">
                          <a:effectLst/>
                        </a:rPr>
                        <a:t> </a:t>
                      </a:r>
                      <a:endParaRPr lang="en-US" sz="1100">
                        <a:effectLst/>
                        <a:latin typeface="Times New Roman"/>
                        <a:ea typeface="Times New Roman"/>
                      </a:endParaRPr>
                    </a:p>
                  </a:txBody>
                  <a:tcPr marL="65126" marR="65126" marT="0" marB="0" anchor="b"/>
                </a:tc>
                <a:tc>
                  <a:txBody>
                    <a:bodyPr/>
                    <a:lstStyle/>
                    <a:p>
                      <a:pPr marL="0" marR="0" algn="l">
                        <a:spcBef>
                          <a:spcPts val="0"/>
                        </a:spcBef>
                        <a:spcAft>
                          <a:spcPts val="0"/>
                        </a:spcAft>
                      </a:pPr>
                      <a:r>
                        <a:rPr lang="en-US" sz="1100" dirty="0">
                          <a:effectLst/>
                        </a:rPr>
                        <a:t> </a:t>
                      </a:r>
                      <a:endParaRPr lang="en-US" sz="1100" dirty="0">
                        <a:effectLst/>
                        <a:latin typeface="Times New Roman"/>
                        <a:ea typeface="Times New Roman"/>
                      </a:endParaRPr>
                    </a:p>
                  </a:txBody>
                  <a:tcPr marL="65126" marR="65126" marT="0" marB="0" anchor="b"/>
                </a:tc>
              </a:tr>
            </a:tbl>
          </a:graphicData>
        </a:graphic>
      </p:graphicFrame>
      <p:sp>
        <p:nvSpPr>
          <p:cNvPr id="8" name="Rectangle 3"/>
          <p:cNvSpPr>
            <a:spLocks noChangeArrowheads="1"/>
          </p:cNvSpPr>
          <p:nvPr/>
        </p:nvSpPr>
        <p:spPr bwMode="auto">
          <a:xfrm>
            <a:off x="1479550" y="1595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325754" y="570809"/>
            <a:ext cx="5610226" cy="1600438"/>
          </a:xfrm>
          <a:prstGeom prst="rect">
            <a:avLst/>
          </a:prstGeom>
        </p:spPr>
        <p:txBody>
          <a:bodyPr wrap="square">
            <a:spAutoFit/>
          </a:bodyPr>
          <a:lstStyle/>
          <a:p>
            <a:r>
              <a:rPr lang="en-US" b="1" dirty="0" smtClean="0"/>
              <a:t>                                               </a:t>
            </a:r>
            <a:r>
              <a:rPr lang="en-US" sz="1600" b="1" dirty="0" smtClean="0"/>
              <a:t>                     </a:t>
            </a:r>
            <a:r>
              <a:rPr lang="en-US" sz="1600" b="1" dirty="0" smtClean="0">
                <a:latin typeface="National" panose="02000503000000020004" pitchFamily="50" charset="0"/>
                <a:ea typeface="National" panose="02000503000000020004" pitchFamily="50" charset="0"/>
                <a:cs typeface="Arial" panose="020B0604020202020204" pitchFamily="34" charset="0"/>
              </a:rPr>
              <a:t>Mid-Year </a:t>
            </a:r>
            <a:r>
              <a:rPr lang="en-US" sz="1600" b="1" dirty="0">
                <a:latin typeface="National" panose="02000503000000020004" pitchFamily="50" charset="0"/>
                <a:ea typeface="National" panose="02000503000000020004" pitchFamily="50" charset="0"/>
                <a:cs typeface="Arial" panose="020B0604020202020204" pitchFamily="34" charset="0"/>
              </a:rPr>
              <a:t>Orientation </a:t>
            </a:r>
            <a:endParaRPr lang="en-US" sz="1600" b="1" dirty="0" smtClean="0">
              <a:latin typeface="National" panose="02000503000000020004" pitchFamily="50" charset="0"/>
              <a:ea typeface="National" panose="02000503000000020004" pitchFamily="50" charset="0"/>
              <a:cs typeface="Arial" panose="020B0604020202020204" pitchFamily="34" charset="0"/>
            </a:endParaRPr>
          </a:p>
          <a:p>
            <a:r>
              <a:rPr lang="en-US" sz="1600" b="1" dirty="0" smtClean="0">
                <a:latin typeface="National" panose="02000503000000020004" pitchFamily="50" charset="0"/>
                <a:ea typeface="National" panose="02000503000000020004" pitchFamily="50" charset="0"/>
                <a:cs typeface="Arial" panose="020B0604020202020204" pitchFamily="34" charset="0"/>
              </a:rPr>
              <a:t>                                                                        Sign-In Sheet, Northland</a:t>
            </a:r>
            <a:endParaRPr lang="en-US" sz="1600" b="1" dirty="0">
              <a:latin typeface="National" panose="02000503000000020004" pitchFamily="50" charset="0"/>
              <a:ea typeface="National" panose="02000503000000020004" pitchFamily="50" charset="0"/>
              <a:cs typeface="Arial" panose="020B0604020202020204" pitchFamily="34" charset="0"/>
            </a:endParaRPr>
          </a:p>
          <a:p>
            <a:endParaRPr lang="en-US" sz="1200" b="1" dirty="0" smtClean="0">
              <a:latin typeface="National" panose="02000503000000020004" pitchFamily="50" charset="0"/>
              <a:ea typeface="National" panose="02000503000000020004" pitchFamily="50" charset="0"/>
              <a:cs typeface="Arial" panose="020B0604020202020204" pitchFamily="34" charset="0"/>
            </a:endParaRPr>
          </a:p>
          <a:p>
            <a:r>
              <a:rPr lang="en-US" sz="1200" b="1" dirty="0" smtClean="0">
                <a:latin typeface="National" panose="02000503000000020004" pitchFamily="50" charset="0"/>
                <a:ea typeface="National" panose="02000503000000020004" pitchFamily="50" charset="0"/>
                <a:cs typeface="Arial" panose="020B0604020202020204" pitchFamily="34" charset="0"/>
              </a:rPr>
              <a:t>Please </a:t>
            </a:r>
            <a:r>
              <a:rPr lang="en-US" sz="1200" b="1" dirty="0">
                <a:latin typeface="National" panose="02000503000000020004" pitchFamily="50" charset="0"/>
                <a:ea typeface="National" panose="02000503000000020004" pitchFamily="50" charset="0"/>
                <a:cs typeface="Arial" panose="020B0604020202020204" pitchFamily="34" charset="0"/>
              </a:rPr>
              <a:t>submit this sheet to </a:t>
            </a:r>
            <a:r>
              <a:rPr lang="en-US" sz="1200" b="1" u="sng" dirty="0">
                <a:latin typeface="National" panose="02000503000000020004" pitchFamily="50" charset="0"/>
                <a:ea typeface="National" panose="02000503000000020004" pitchFamily="50" charset="0"/>
                <a:cs typeface="Arial" panose="020B0604020202020204" pitchFamily="34" charset="0"/>
                <a:hlinkClick r:id="rId3"/>
              </a:rPr>
              <a:t>orientations@yfu.org</a:t>
            </a:r>
            <a:r>
              <a:rPr lang="en-US" sz="1200" b="1" dirty="0">
                <a:latin typeface="National" panose="02000503000000020004" pitchFamily="50" charset="0"/>
                <a:ea typeface="National" panose="02000503000000020004" pitchFamily="50" charset="0"/>
                <a:cs typeface="Arial" panose="020B0604020202020204" pitchFamily="34" charset="0"/>
              </a:rPr>
              <a:t>, </a:t>
            </a:r>
            <a:r>
              <a:rPr lang="en-US" sz="1200" b="1" dirty="0" smtClean="0">
                <a:latin typeface="National" panose="02000503000000020004" pitchFamily="50" charset="0"/>
                <a:ea typeface="National" panose="02000503000000020004" pitchFamily="50" charset="0"/>
                <a:cs typeface="Arial" panose="020B0604020202020204" pitchFamily="34" charset="0"/>
              </a:rPr>
              <a:t>mail </a:t>
            </a:r>
            <a:r>
              <a:rPr lang="en-US" sz="1200" b="1" dirty="0">
                <a:latin typeface="National" panose="02000503000000020004" pitchFamily="50" charset="0"/>
                <a:ea typeface="National" panose="02000503000000020004" pitchFamily="50" charset="0"/>
                <a:cs typeface="Arial" panose="020B0604020202020204" pitchFamily="34" charset="0"/>
              </a:rPr>
              <a:t>to </a:t>
            </a:r>
            <a:r>
              <a:rPr lang="en-US" sz="1200" b="1" dirty="0" smtClean="0">
                <a:latin typeface="National" panose="02000503000000020004" pitchFamily="50" charset="0"/>
                <a:ea typeface="National" panose="02000503000000020004" pitchFamily="50" charset="0"/>
                <a:cs typeface="Arial" panose="020B0604020202020204" pitchFamily="34" charset="0"/>
              </a:rPr>
              <a:t>the YFU office </a:t>
            </a:r>
            <a:r>
              <a:rPr lang="en-US" sz="1200" b="1" dirty="0">
                <a:latin typeface="National" panose="02000503000000020004" pitchFamily="50" charset="0"/>
                <a:ea typeface="National" panose="02000503000000020004" pitchFamily="50" charset="0"/>
                <a:cs typeface="Arial" panose="020B0604020202020204" pitchFamily="34" charset="0"/>
              </a:rPr>
              <a:t>as soon as possible</a:t>
            </a:r>
            <a:r>
              <a:rPr lang="en-US" sz="1200" b="1" dirty="0" smtClean="0">
                <a:latin typeface="National" panose="02000503000000020004" pitchFamily="50" charset="0"/>
                <a:ea typeface="National" panose="02000503000000020004" pitchFamily="50" charset="0"/>
                <a:cs typeface="Arial" panose="020B0604020202020204" pitchFamily="34" charset="0"/>
              </a:rPr>
              <a:t>!</a:t>
            </a:r>
          </a:p>
          <a:p>
            <a:endParaRPr lang="en-US" sz="400" b="1" dirty="0">
              <a:latin typeface="National" panose="02000503000000020004" pitchFamily="50" charset="0"/>
              <a:ea typeface="National" panose="02000503000000020004" pitchFamily="50" charset="0"/>
              <a:cs typeface="Arial" panose="020B0604020202020204" pitchFamily="34" charset="0"/>
            </a:endParaRPr>
          </a:p>
          <a:p>
            <a:pPr algn="ctr"/>
            <a:r>
              <a:rPr lang="en-US" sz="1200" dirty="0">
                <a:latin typeface="National" panose="02000503000000020004" pitchFamily="50" charset="0"/>
                <a:ea typeface="National" panose="02000503000000020004" pitchFamily="50" charset="0"/>
                <a:cs typeface="Arial" panose="020B0604020202020204" pitchFamily="34" charset="0"/>
              </a:rPr>
              <a:t>Please print in black ink or copy the student names into far left column </a:t>
            </a:r>
            <a:endParaRPr lang="en-US" sz="1200" dirty="0" smtClean="0">
              <a:latin typeface="National" panose="02000503000000020004" pitchFamily="50" charset="0"/>
              <a:ea typeface="National" panose="02000503000000020004" pitchFamily="50" charset="0"/>
              <a:cs typeface="Arial" panose="020B0604020202020204" pitchFamily="34" charset="0"/>
            </a:endParaRPr>
          </a:p>
          <a:p>
            <a:pPr algn="ctr"/>
            <a:r>
              <a:rPr lang="en-US" sz="1200" dirty="0" smtClean="0">
                <a:latin typeface="National" panose="02000503000000020004" pitchFamily="50" charset="0"/>
                <a:ea typeface="National" panose="02000503000000020004" pitchFamily="50" charset="0"/>
                <a:cs typeface="Arial" panose="020B0604020202020204" pitchFamily="34" charset="0"/>
              </a:rPr>
              <a:t>in </a:t>
            </a:r>
            <a:r>
              <a:rPr lang="en-US" sz="1200" dirty="0">
                <a:latin typeface="National" panose="02000503000000020004" pitchFamily="50" charset="0"/>
                <a:ea typeface="National" panose="02000503000000020004" pitchFamily="50" charset="0"/>
                <a:cs typeface="Arial" panose="020B0604020202020204" pitchFamily="34" charset="0"/>
              </a:rPr>
              <a:t>advance of orientation</a:t>
            </a:r>
            <a:r>
              <a:rPr lang="en-US" sz="1200" dirty="0" smtClean="0">
                <a:latin typeface="National" panose="02000503000000020004" pitchFamily="50" charset="0"/>
                <a:ea typeface="National" panose="02000503000000020004" pitchFamily="50" charset="0"/>
              </a:rPr>
              <a:t>.</a:t>
            </a:r>
          </a:p>
        </p:txBody>
      </p:sp>
    </p:spTree>
    <p:extLst>
      <p:ext uri="{BB962C8B-B14F-4D97-AF65-F5344CB8AC3E}">
        <p14:creationId xmlns:p14="http://schemas.microsoft.com/office/powerpoint/2010/main" val="31522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Effect transition="in" filter="fade">
                                      <p:cBhvr>
                                        <p:cTn id="31" dur="1000"/>
                                        <p:tgtEl>
                                          <p:spTgt spid="12">
                                            <p:txEl>
                                              <p:pRg st="5" end="5"/>
                                            </p:txEl>
                                          </p:spTgt>
                                        </p:tgtEl>
                                      </p:cBhvr>
                                    </p:animEffect>
                                    <p:anim calcmode="lin" valueType="num">
                                      <p:cBhvr>
                                        <p:cTn id="32"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1000"/>
                                        <p:tgtEl>
                                          <p:spTgt spid="16">
                                            <p:txEl>
                                              <p:pRg st="0" end="0"/>
                                            </p:txEl>
                                          </p:spTgt>
                                        </p:tgtEl>
                                      </p:cBhvr>
                                    </p:animEffect>
                                    <p:anim calcmode="lin" valueType="num">
                                      <p:cBhvr>
                                        <p:cTn id="3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fade">
                                      <p:cBhvr>
                                        <p:cTn id="43" dur="1000"/>
                                        <p:tgtEl>
                                          <p:spTgt spid="16">
                                            <p:txEl>
                                              <p:pRg st="1" end="1"/>
                                            </p:txEl>
                                          </p:spTgt>
                                        </p:tgtEl>
                                      </p:cBhvr>
                                    </p:animEffect>
                                    <p:anim calcmode="lin" valueType="num">
                                      <p:cBhvr>
                                        <p:cTn id="4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xEl>
                                              <p:pRg st="3" end="3"/>
                                            </p:txEl>
                                          </p:spTgt>
                                        </p:tgtEl>
                                        <p:attrNameLst>
                                          <p:attrName>style.visibility</p:attrName>
                                        </p:attrNameLst>
                                      </p:cBhvr>
                                      <p:to>
                                        <p:strVal val="visible"/>
                                      </p:to>
                                    </p:set>
                                    <p:animEffect transition="in" filter="fade">
                                      <p:cBhvr>
                                        <p:cTn id="50" dur="1000"/>
                                        <p:tgtEl>
                                          <p:spTgt spid="16">
                                            <p:txEl>
                                              <p:pRg st="3" end="3"/>
                                            </p:txEl>
                                          </p:spTgt>
                                        </p:tgtEl>
                                      </p:cBhvr>
                                    </p:animEffect>
                                    <p:anim calcmode="lin" valueType="num">
                                      <p:cBhvr>
                                        <p:cTn id="51"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xEl>
                                              <p:pRg st="5" end="5"/>
                                            </p:txEl>
                                          </p:spTgt>
                                        </p:tgtEl>
                                        <p:attrNameLst>
                                          <p:attrName>style.visibility</p:attrName>
                                        </p:attrNameLst>
                                      </p:cBhvr>
                                      <p:to>
                                        <p:strVal val="visible"/>
                                      </p:to>
                                    </p:set>
                                    <p:animEffect transition="in" filter="fade">
                                      <p:cBhvr>
                                        <p:cTn id="55" dur="1000"/>
                                        <p:tgtEl>
                                          <p:spTgt spid="16">
                                            <p:txEl>
                                              <p:pRg st="5" end="5"/>
                                            </p:txEl>
                                          </p:spTgt>
                                        </p:tgtEl>
                                      </p:cBhvr>
                                    </p:animEffect>
                                    <p:anim calcmode="lin" valueType="num">
                                      <p:cBhvr>
                                        <p:cTn id="56"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
                                            <p:txEl>
                                              <p:pRg st="6" end="6"/>
                                            </p:txEl>
                                          </p:spTgt>
                                        </p:tgtEl>
                                        <p:attrNameLst>
                                          <p:attrName>style.visibility</p:attrName>
                                        </p:attrNameLst>
                                      </p:cBhvr>
                                      <p:to>
                                        <p:strVal val="visible"/>
                                      </p:to>
                                    </p:set>
                                    <p:animEffect transition="in" filter="fade">
                                      <p:cBhvr>
                                        <p:cTn id="60" dur="1000"/>
                                        <p:tgtEl>
                                          <p:spTgt spid="16">
                                            <p:txEl>
                                              <p:pRg st="6" end="6"/>
                                            </p:txEl>
                                          </p:spTgt>
                                        </p:tgtEl>
                                      </p:cBhvr>
                                    </p:animEffect>
                                    <p:anim calcmode="lin" valueType="num">
                                      <p:cBhvr>
                                        <p:cTn id="61"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680942"/>
            <a:ext cx="4343400" cy="1477328"/>
          </a:xfrm>
          <a:prstGeom prst="rect">
            <a:avLst/>
          </a:prstGeom>
          <a:noFill/>
        </p:spPr>
        <p:txBody>
          <a:bodyPr wrap="square" rtlCol="0">
            <a:spAutoFit/>
          </a:bodyPr>
          <a:lstStyle/>
          <a:p>
            <a:r>
              <a:rPr lang="en-US" dirty="0">
                <a:latin typeface="National" panose="02000503000000020004" pitchFamily="50" charset="0"/>
                <a:ea typeface="National" panose="02000503000000020004" pitchFamily="50" charset="0"/>
                <a:cs typeface="Arial" panose="020B0604020202020204" pitchFamily="34" charset="0"/>
              </a:rPr>
              <a:t>Check YFU’s </a:t>
            </a:r>
            <a:endParaRPr lang="en-US" dirty="0" smtClean="0">
              <a:latin typeface="National" panose="02000503000000020004" pitchFamily="50" charset="0"/>
              <a:ea typeface="National" panose="02000503000000020004" pitchFamily="50" charset="0"/>
              <a:cs typeface="Arial" panose="020B0604020202020204" pitchFamily="34" charset="0"/>
            </a:endParaRPr>
          </a:p>
          <a:p>
            <a:r>
              <a:rPr lang="en-US" i="1" dirty="0" smtClean="0">
                <a:latin typeface="National" panose="02000503000000020004" pitchFamily="50" charset="0"/>
                <a:ea typeface="National" panose="02000503000000020004" pitchFamily="50" charset="0"/>
                <a:cs typeface="Arial" panose="020B0604020202020204" pitchFamily="34" charset="0"/>
              </a:rPr>
              <a:t>Orientation Coordinator Handbook</a:t>
            </a:r>
          </a:p>
          <a:p>
            <a:r>
              <a:rPr lang="en-US" dirty="0" smtClean="0">
                <a:latin typeface="National" panose="02000503000000020004" pitchFamily="50" charset="0"/>
                <a:ea typeface="National" panose="02000503000000020004" pitchFamily="50" charset="0"/>
                <a:cs typeface="Arial" panose="020B0604020202020204" pitchFamily="34" charset="0"/>
              </a:rPr>
              <a:t>(pages 29-32) for </a:t>
            </a:r>
            <a:r>
              <a:rPr lang="en-US" dirty="0">
                <a:latin typeface="National" panose="02000503000000020004" pitchFamily="50" charset="0"/>
                <a:ea typeface="National" panose="02000503000000020004" pitchFamily="50" charset="0"/>
                <a:cs typeface="Arial" panose="020B0604020202020204" pitchFamily="34" charset="0"/>
              </a:rPr>
              <a:t>a complete </a:t>
            </a:r>
            <a:r>
              <a:rPr lang="en-US" dirty="0" smtClean="0">
                <a:latin typeface="National" panose="02000503000000020004" pitchFamily="50" charset="0"/>
                <a:ea typeface="National" panose="02000503000000020004" pitchFamily="50" charset="0"/>
                <a:cs typeface="Arial" panose="020B0604020202020204" pitchFamily="34" charset="0"/>
              </a:rPr>
              <a:t>checklist of tasks to be completed before, during and after the orientation.</a:t>
            </a:r>
            <a:endParaRPr lang="en-US" dirty="0">
              <a:latin typeface="National" panose="02000503000000020004" pitchFamily="50" charset="0"/>
              <a:ea typeface="National" panose="02000503000000020004" pitchFamily="50" charset="0"/>
              <a:cs typeface="Arial" panose="020B0604020202020204" pitchFamily="34" charset="0"/>
            </a:endParaRPr>
          </a:p>
        </p:txBody>
      </p:sp>
      <p:sp>
        <p:nvSpPr>
          <p:cNvPr id="3" name="TextBox 2"/>
          <p:cNvSpPr txBox="1"/>
          <p:nvPr/>
        </p:nvSpPr>
        <p:spPr>
          <a:xfrm>
            <a:off x="457200" y="1295400"/>
            <a:ext cx="8077200" cy="2862322"/>
          </a:xfrm>
          <a:prstGeom prst="rect">
            <a:avLst/>
          </a:prstGeom>
          <a:noFill/>
        </p:spPr>
        <p:txBody>
          <a:bodyPr wrap="square" rtlCol="0">
            <a:spAutoFit/>
          </a:bodyPr>
          <a:lstStyle/>
          <a:p>
            <a:pPr marL="342900" indent="-342900">
              <a:buFont typeface="+mj-lt"/>
              <a:buAutoNum type="arabicPeriod"/>
            </a:pPr>
            <a:r>
              <a:rPr lang="en-US" dirty="0" smtClean="0">
                <a:latin typeface="National" panose="02000503000000020004" pitchFamily="50" charset="0"/>
                <a:ea typeface="National" panose="02000503000000020004" pitchFamily="50" charset="0"/>
                <a:cs typeface="Arial" panose="020B0604020202020204" pitchFamily="34" charset="0"/>
              </a:rPr>
              <a:t>Arrive an hour in </a:t>
            </a:r>
            <a:r>
              <a:rPr lang="en-US" dirty="0">
                <a:latin typeface="National" panose="02000503000000020004" pitchFamily="50" charset="0"/>
                <a:ea typeface="National" panose="02000503000000020004" pitchFamily="50" charset="0"/>
                <a:cs typeface="Arial" panose="020B0604020202020204" pitchFamily="34" charset="0"/>
              </a:rPr>
              <a:t>advance </a:t>
            </a:r>
            <a:r>
              <a:rPr lang="en-US" dirty="0" smtClean="0">
                <a:latin typeface="National" panose="02000503000000020004" pitchFamily="50" charset="0"/>
                <a:ea typeface="National" panose="02000503000000020004" pitchFamily="50" charset="0"/>
                <a:cs typeface="Arial" panose="020B0604020202020204" pitchFamily="34" charset="0"/>
              </a:rPr>
              <a:t>for set-up </a:t>
            </a:r>
          </a:p>
          <a:p>
            <a:pPr marL="342900" indent="-342900">
              <a:buFont typeface="+mj-lt"/>
              <a:buAutoNum type="arabicPeriod"/>
            </a:pPr>
            <a:endParaRPr lang="en-US" dirty="0" smtClean="0">
              <a:latin typeface="National" panose="02000503000000020004" pitchFamily="50" charset="0"/>
              <a:ea typeface="National" panose="02000503000000020004" pitchFamily="50" charset="0"/>
              <a:cs typeface="Arial" panose="020B0604020202020204" pitchFamily="34" charset="0"/>
            </a:endParaRPr>
          </a:p>
          <a:p>
            <a:pPr marL="342900" indent="-342900">
              <a:buFont typeface="+mj-lt"/>
              <a:buAutoNum type="arabicPeriod"/>
            </a:pPr>
            <a:r>
              <a:rPr lang="en-US" dirty="0" smtClean="0">
                <a:latin typeface="National" panose="02000503000000020004" pitchFamily="50" charset="0"/>
                <a:ea typeface="National" panose="02000503000000020004" pitchFamily="50" charset="0"/>
                <a:cs typeface="Arial" panose="020B0604020202020204" pitchFamily="34" charset="0"/>
              </a:rPr>
              <a:t>Ask participants to help you set-up (food, arrange chairs, clean up, </a:t>
            </a:r>
            <a:r>
              <a:rPr lang="en-US" dirty="0" err="1" smtClean="0">
                <a:latin typeface="National" panose="02000503000000020004" pitchFamily="50" charset="0"/>
                <a:ea typeface="National" panose="02000503000000020004" pitchFamily="50" charset="0"/>
                <a:cs typeface="Arial" panose="020B0604020202020204" pitchFamily="34" charset="0"/>
              </a:rPr>
              <a:t>etc</a:t>
            </a:r>
            <a:r>
              <a:rPr lang="en-US" dirty="0" smtClean="0">
                <a:latin typeface="National" panose="02000503000000020004" pitchFamily="50" charset="0"/>
                <a:ea typeface="National" panose="02000503000000020004" pitchFamily="50" charset="0"/>
                <a:cs typeface="Arial" panose="020B0604020202020204" pitchFamily="34" charset="0"/>
              </a:rPr>
              <a:t>)</a:t>
            </a:r>
          </a:p>
          <a:p>
            <a:pPr marL="342900" indent="-342900">
              <a:buFont typeface="+mj-lt"/>
              <a:buAutoNum type="arabicPeriod"/>
            </a:pPr>
            <a:endParaRPr lang="en-US" dirty="0" smtClean="0">
              <a:latin typeface="National" panose="02000503000000020004" pitchFamily="50" charset="0"/>
              <a:ea typeface="National" panose="02000503000000020004" pitchFamily="50" charset="0"/>
              <a:cs typeface="Arial" panose="020B0604020202020204" pitchFamily="34" charset="0"/>
            </a:endParaRPr>
          </a:p>
          <a:p>
            <a:pPr marL="342900" indent="-342900">
              <a:buAutoNum type="arabicPeriod" startAt="3"/>
            </a:pPr>
            <a:r>
              <a:rPr lang="en-US" dirty="0" smtClean="0">
                <a:latin typeface="National" panose="02000503000000020004" pitchFamily="50" charset="0"/>
                <a:ea typeface="National" panose="02000503000000020004" pitchFamily="50" charset="0"/>
                <a:cs typeface="Arial" panose="020B0604020202020204" pitchFamily="34" charset="0"/>
              </a:rPr>
              <a:t>Post </a:t>
            </a:r>
            <a:r>
              <a:rPr lang="en-US" dirty="0">
                <a:latin typeface="National" panose="02000503000000020004" pitchFamily="50" charset="0"/>
                <a:ea typeface="National" panose="02000503000000020004" pitchFamily="50" charset="0"/>
                <a:cs typeface="Arial" panose="020B0604020202020204" pitchFamily="34" charset="0"/>
              </a:rPr>
              <a:t>a written agenda for the </a:t>
            </a:r>
            <a:r>
              <a:rPr lang="en-US" dirty="0" smtClean="0">
                <a:latin typeface="National" panose="02000503000000020004" pitchFamily="50" charset="0"/>
                <a:ea typeface="National" panose="02000503000000020004" pitchFamily="50" charset="0"/>
                <a:cs typeface="Arial" panose="020B0604020202020204" pitchFamily="34" charset="0"/>
              </a:rPr>
              <a:t>day</a:t>
            </a:r>
          </a:p>
          <a:p>
            <a:pPr marL="342900" indent="-342900">
              <a:buAutoNum type="arabicPeriod" startAt="3"/>
            </a:pPr>
            <a:endParaRPr lang="en-US" dirty="0" smtClean="0">
              <a:latin typeface="National" panose="02000503000000020004" pitchFamily="50" charset="0"/>
              <a:ea typeface="National" panose="02000503000000020004" pitchFamily="50" charset="0"/>
              <a:cs typeface="Arial" panose="020B0604020202020204" pitchFamily="34" charset="0"/>
            </a:endParaRPr>
          </a:p>
          <a:p>
            <a:pPr marL="342900" indent="-342900">
              <a:buAutoNum type="arabicPeriod" startAt="3"/>
            </a:pPr>
            <a:r>
              <a:rPr lang="en-US" dirty="0">
                <a:latin typeface="National" panose="02000503000000020004" pitchFamily="50" charset="0"/>
                <a:ea typeface="National" panose="02000503000000020004" pitchFamily="50" charset="0"/>
                <a:cs typeface="Arial" panose="020B0604020202020204" pitchFamily="34" charset="0"/>
              </a:rPr>
              <a:t>B</a:t>
            </a:r>
            <a:r>
              <a:rPr lang="en-US" dirty="0" smtClean="0">
                <a:latin typeface="National" panose="02000503000000020004" pitchFamily="50" charset="0"/>
                <a:ea typeface="National" panose="02000503000000020004" pitchFamily="50" charset="0"/>
                <a:cs typeface="Arial" panose="020B0604020202020204" pitchFamily="34" charset="0"/>
              </a:rPr>
              <a:t>egin and </a:t>
            </a:r>
            <a:r>
              <a:rPr lang="en-US" dirty="0">
                <a:latin typeface="National" panose="02000503000000020004" pitchFamily="50" charset="0"/>
                <a:ea typeface="National" panose="02000503000000020004" pitchFamily="50" charset="0"/>
                <a:cs typeface="Arial" panose="020B0604020202020204" pitchFamily="34" charset="0"/>
              </a:rPr>
              <a:t>finish on </a:t>
            </a:r>
            <a:r>
              <a:rPr lang="en-US" dirty="0" smtClean="0">
                <a:latin typeface="National" panose="02000503000000020004" pitchFamily="50" charset="0"/>
                <a:ea typeface="National" panose="02000503000000020004" pitchFamily="50" charset="0"/>
                <a:cs typeface="Arial" panose="020B0604020202020204" pitchFamily="34" charset="0"/>
              </a:rPr>
              <a:t>time</a:t>
            </a:r>
          </a:p>
          <a:p>
            <a:pPr marL="342900" indent="-342900">
              <a:buAutoNum type="arabicPeriod" startAt="3"/>
            </a:pPr>
            <a:endParaRPr lang="en-US" dirty="0">
              <a:latin typeface="National" panose="02000503000000020004" pitchFamily="50" charset="0"/>
              <a:ea typeface="National" panose="02000503000000020004" pitchFamily="50" charset="0"/>
              <a:cs typeface="Arial" panose="020B0604020202020204" pitchFamily="34" charset="0"/>
            </a:endParaRPr>
          </a:p>
          <a:p>
            <a:r>
              <a:rPr lang="en-US" dirty="0" smtClean="0">
                <a:latin typeface="National" panose="02000503000000020004" pitchFamily="50" charset="0"/>
                <a:ea typeface="National" panose="02000503000000020004" pitchFamily="50" charset="0"/>
                <a:cs typeface="Arial" panose="020B0604020202020204" pitchFamily="34" charset="0"/>
              </a:rPr>
              <a:t>5. Model desired behaviors:  “Please”,  “</a:t>
            </a:r>
            <a:r>
              <a:rPr lang="en-US" dirty="0">
                <a:latin typeface="National" panose="02000503000000020004" pitchFamily="50" charset="0"/>
                <a:ea typeface="National" panose="02000503000000020004" pitchFamily="50" charset="0"/>
                <a:cs typeface="Arial" panose="020B0604020202020204" pitchFamily="34" charset="0"/>
              </a:rPr>
              <a:t>Thank you”, </a:t>
            </a:r>
            <a:endParaRPr lang="en-US" dirty="0" smtClean="0">
              <a:latin typeface="National" panose="02000503000000020004" pitchFamily="50" charset="0"/>
              <a:ea typeface="National" panose="02000503000000020004" pitchFamily="50" charset="0"/>
              <a:cs typeface="Arial" panose="020B0604020202020204" pitchFamily="34" charset="0"/>
            </a:endParaRPr>
          </a:p>
          <a:p>
            <a:r>
              <a:rPr lang="en-US" dirty="0" smtClean="0">
                <a:latin typeface="National" panose="02000503000000020004" pitchFamily="50" charset="0"/>
                <a:ea typeface="National" panose="02000503000000020004" pitchFamily="50" charset="0"/>
                <a:cs typeface="Arial" panose="020B0604020202020204" pitchFamily="34" charset="0"/>
              </a:rPr>
              <a:t>being </a:t>
            </a:r>
            <a:r>
              <a:rPr lang="en-US" dirty="0">
                <a:latin typeface="National" panose="02000503000000020004" pitchFamily="50" charset="0"/>
                <a:ea typeface="National" panose="02000503000000020004" pitchFamily="50" charset="0"/>
                <a:cs typeface="Arial" panose="020B0604020202020204" pitchFamily="34" charset="0"/>
              </a:rPr>
              <a:t>respectful, taking </a:t>
            </a:r>
            <a:r>
              <a:rPr lang="en-US" dirty="0" smtClean="0">
                <a:latin typeface="National" panose="02000503000000020004" pitchFamily="50" charset="0"/>
                <a:ea typeface="National" panose="02000503000000020004" pitchFamily="50" charset="0"/>
                <a:cs typeface="Arial" panose="020B0604020202020204" pitchFamily="34" charset="0"/>
              </a:rPr>
              <a:t>turns, careful </a:t>
            </a:r>
            <a:r>
              <a:rPr lang="en-US" dirty="0">
                <a:latin typeface="National" panose="02000503000000020004" pitchFamily="50" charset="0"/>
                <a:ea typeface="National" panose="02000503000000020004" pitchFamily="50" charset="0"/>
                <a:cs typeface="Arial" panose="020B0604020202020204" pitchFamily="34" charset="0"/>
              </a:rPr>
              <a:t>listening, etc.</a:t>
            </a:r>
          </a:p>
        </p:txBody>
      </p:sp>
      <p:pic>
        <p:nvPicPr>
          <p:cNvPr id="4" name="Picture 3" descr="http://yfuusa.org/media/vol_lounge/Orientations/Post-Arrival/DSC_0077.JPG"/>
          <p:cNvPicPr/>
          <p:nvPr/>
        </p:nvPicPr>
        <p:blipFill rotWithShape="1">
          <a:blip r:embed="rId3" cstate="print">
            <a:extLst>
              <a:ext uri="{28A0092B-C50C-407E-A947-70E740481C1C}">
                <a14:useLocalDpi xmlns:a14="http://schemas.microsoft.com/office/drawing/2010/main" val="0"/>
              </a:ext>
            </a:extLst>
          </a:blip>
          <a:srcRect b="16124"/>
          <a:stretch/>
        </p:blipFill>
        <p:spPr bwMode="auto">
          <a:xfrm>
            <a:off x="5029200" y="4314572"/>
            <a:ext cx="3672840" cy="2210068"/>
          </a:xfrm>
          <a:prstGeom prst="rect">
            <a:avLst/>
          </a:prstGeom>
          <a:solidFill>
            <a:schemeClr val="accent1"/>
          </a:solidFill>
          <a:ln w="15875">
            <a:solidFill>
              <a:schemeClr val="accent1">
                <a:shade val="95000"/>
                <a:satMod val="105000"/>
              </a:schemeClr>
            </a:solidFill>
          </a:ln>
        </p:spPr>
      </p:pic>
      <p:sp>
        <p:nvSpPr>
          <p:cNvPr id="5" name="TextBox 4"/>
          <p:cNvSpPr txBox="1"/>
          <p:nvPr/>
        </p:nvSpPr>
        <p:spPr>
          <a:xfrm>
            <a:off x="2819400" y="772180"/>
            <a:ext cx="2895600" cy="523220"/>
          </a:xfrm>
          <a:prstGeom prst="rect">
            <a:avLst/>
          </a:prstGeom>
          <a:noFill/>
        </p:spPr>
        <p:txBody>
          <a:bodyPr wrap="square" rtlCol="0">
            <a:spAutoFit/>
          </a:bodyPr>
          <a:lstStyle/>
          <a:p>
            <a:r>
              <a:rPr lang="en-US" sz="2800" b="1" dirty="0" smtClean="0">
                <a:solidFill>
                  <a:srgbClr val="682F74"/>
                </a:solidFill>
                <a:latin typeface="National" panose="02000503000000020004" pitchFamily="50" charset="0"/>
                <a:ea typeface="National" panose="02000503000000020004" pitchFamily="50" charset="0"/>
                <a:cs typeface="Arial" panose="020B0604020202020204" pitchFamily="34" charset="0"/>
              </a:rPr>
              <a:t>Orientation Day</a:t>
            </a:r>
            <a:endParaRPr lang="en-US" sz="2800" b="1" dirty="0">
              <a:solidFill>
                <a:srgbClr val="682F74"/>
              </a:solidFill>
              <a:latin typeface="National" panose="02000503000000020004" pitchFamily="50" charset="0"/>
              <a:ea typeface="National" panose="02000503000000020004" pitchFamily="50" charset="0"/>
              <a:cs typeface="Arial" panose="020B0604020202020204" pitchFamily="34" charset="0"/>
            </a:endParaRPr>
          </a:p>
        </p:txBody>
      </p:sp>
    </p:spTree>
    <p:extLst>
      <p:ext uri="{BB962C8B-B14F-4D97-AF65-F5344CB8AC3E}">
        <p14:creationId xmlns:p14="http://schemas.microsoft.com/office/powerpoint/2010/main" val="57582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169109"/>
            <a:ext cx="6781800" cy="4685898"/>
          </a:xfrm>
          <a:prstGeom prst="rect">
            <a:avLst/>
          </a:prstGeom>
          <a:noFill/>
        </p:spPr>
        <p:txBody>
          <a:bodyPr wrap="square" rtlCol="0">
            <a:spAutoFit/>
          </a:bodyPr>
          <a:lstStyle/>
          <a:p>
            <a:r>
              <a:rPr lang="en-US" b="1" dirty="0" smtClean="0">
                <a:latin typeface="National" panose="02000503000000020004" pitchFamily="50" charset="0"/>
                <a:ea typeface="National" panose="02000503000000020004" pitchFamily="50" charset="0"/>
                <a:cs typeface="Arial" panose="020B0604020202020204" pitchFamily="34" charset="0"/>
              </a:rPr>
              <a:t>After returning home...     </a:t>
            </a:r>
            <a:endParaRPr lang="en-US" sz="4800" b="1" dirty="0" smtClean="0">
              <a:solidFill>
                <a:srgbClr val="FF0000"/>
              </a:solidFill>
              <a:latin typeface="National" panose="02000503000000020004" pitchFamily="50" charset="0"/>
              <a:ea typeface="National" panose="02000503000000020004" pitchFamily="50" charset="0"/>
              <a:cs typeface="Arial" panose="020B0604020202020204" pitchFamily="34" charset="0"/>
            </a:endParaRPr>
          </a:p>
          <a:p>
            <a:endParaRPr lang="en-US" dirty="0">
              <a:latin typeface="National" panose="02000503000000020004" pitchFamily="50" charset="0"/>
              <a:ea typeface="National" panose="02000503000000020004" pitchFamily="50" charset="0"/>
              <a:cs typeface="Arial" panose="020B0604020202020204" pitchFamily="34" charset="0"/>
            </a:endParaRPr>
          </a:p>
          <a:p>
            <a:r>
              <a:rPr lang="en-US" dirty="0" smtClean="0">
                <a:latin typeface="National" panose="02000503000000020004" pitchFamily="50" charset="0"/>
                <a:ea typeface="National" panose="02000503000000020004" pitchFamily="50" charset="0"/>
                <a:cs typeface="Arial" panose="020B0604020202020204" pitchFamily="34" charset="0"/>
              </a:rPr>
              <a:t>Complete </a:t>
            </a:r>
            <a:r>
              <a:rPr lang="en-US" dirty="0">
                <a:latin typeface="National" panose="02000503000000020004" pitchFamily="50" charset="0"/>
                <a:ea typeface="National" panose="02000503000000020004" pitchFamily="50" charset="0"/>
                <a:cs typeface="Arial" panose="020B0604020202020204" pitchFamily="34" charset="0"/>
              </a:rPr>
              <a:t>and submit required </a:t>
            </a:r>
            <a:r>
              <a:rPr lang="en-US" dirty="0" smtClean="0">
                <a:latin typeface="National" panose="02000503000000020004" pitchFamily="50" charset="0"/>
                <a:ea typeface="National" panose="02000503000000020004" pitchFamily="50" charset="0"/>
                <a:cs typeface="Arial" panose="020B0604020202020204" pitchFamily="34" charset="0"/>
              </a:rPr>
              <a:t>documents within </a:t>
            </a:r>
            <a:r>
              <a:rPr lang="en-US" b="1" dirty="0" smtClean="0">
                <a:latin typeface="National" panose="02000503000000020004" pitchFamily="50" charset="0"/>
                <a:ea typeface="National" panose="02000503000000020004" pitchFamily="50" charset="0"/>
                <a:cs typeface="Arial" panose="020B0604020202020204" pitchFamily="34" charset="0"/>
              </a:rPr>
              <a:t>one week</a:t>
            </a:r>
            <a:r>
              <a:rPr lang="en-US" dirty="0" smtClean="0">
                <a:latin typeface="National" panose="02000503000000020004" pitchFamily="50" charset="0"/>
                <a:ea typeface="National" panose="02000503000000020004" pitchFamily="50" charset="0"/>
                <a:cs typeface="Arial" panose="020B0604020202020204" pitchFamily="34" charset="0"/>
              </a:rPr>
              <a:t>:</a:t>
            </a:r>
          </a:p>
          <a:p>
            <a:endParaRPr lang="en-US" dirty="0">
              <a:latin typeface="National" panose="02000503000000020004" pitchFamily="50" charset="0"/>
              <a:ea typeface="National" panose="02000503000000020004" pitchFamily="50" charset="0"/>
              <a:cs typeface="Arial" panose="020B0604020202020204" pitchFamily="34" charset="0"/>
            </a:endParaRPr>
          </a:p>
          <a:p>
            <a:pPr marL="342900" indent="-342900">
              <a:buAutoNum type="arabicPeriod"/>
            </a:pPr>
            <a:r>
              <a:rPr lang="en-US" b="1" dirty="0" smtClean="0">
                <a:latin typeface="National" panose="02000503000000020004" pitchFamily="50" charset="0"/>
                <a:ea typeface="National" panose="02000503000000020004" pitchFamily="50" charset="0"/>
                <a:cs typeface="Arial" panose="020B0604020202020204" pitchFamily="34" charset="0"/>
              </a:rPr>
              <a:t>SIGN-IN SHEETS</a:t>
            </a:r>
          </a:p>
          <a:p>
            <a:pPr marL="342900" indent="-342900">
              <a:buAutoNum type="arabicPeriod"/>
            </a:pPr>
            <a:endParaRPr lang="en-US" b="1" dirty="0" smtClean="0">
              <a:latin typeface="National" panose="02000503000000020004" pitchFamily="50" charset="0"/>
              <a:ea typeface="National" panose="02000503000000020004" pitchFamily="50" charset="0"/>
              <a:cs typeface="Arial" panose="020B0604020202020204" pitchFamily="34" charset="0"/>
            </a:endParaRPr>
          </a:p>
          <a:p>
            <a:pPr marL="342900" indent="-342900">
              <a:buAutoNum type="arabicPeriod" startAt="2"/>
            </a:pPr>
            <a:r>
              <a:rPr lang="en-US" b="1" dirty="0" smtClean="0">
                <a:latin typeface="National" panose="02000503000000020004" pitchFamily="50" charset="0"/>
                <a:ea typeface="National" panose="02000503000000020004" pitchFamily="50" charset="0"/>
                <a:cs typeface="Arial" panose="020B0604020202020204" pitchFamily="34" charset="0"/>
              </a:rPr>
              <a:t>COPY OF THE AGENDA</a:t>
            </a:r>
          </a:p>
          <a:p>
            <a:pPr marL="342900" indent="-342900">
              <a:buAutoNum type="arabicPeriod" startAt="2"/>
            </a:pPr>
            <a:endParaRPr lang="en-US" b="1" dirty="0" smtClean="0">
              <a:latin typeface="National" panose="02000503000000020004" pitchFamily="50" charset="0"/>
              <a:ea typeface="National" panose="02000503000000020004" pitchFamily="50" charset="0"/>
              <a:cs typeface="Arial" panose="020B0604020202020204" pitchFamily="34" charset="0"/>
            </a:endParaRPr>
          </a:p>
          <a:p>
            <a:pPr marL="342900" indent="-342900">
              <a:buAutoNum type="arabicPeriod" startAt="3"/>
            </a:pPr>
            <a:r>
              <a:rPr lang="en-US" b="1" dirty="0" smtClean="0">
                <a:latin typeface="National" panose="02000503000000020004" pitchFamily="50" charset="0"/>
                <a:ea typeface="National" panose="02000503000000020004" pitchFamily="50" charset="0"/>
                <a:cs typeface="Arial" panose="020B0604020202020204" pitchFamily="34" charset="0"/>
              </a:rPr>
              <a:t>EXPENSE REPORTS</a:t>
            </a:r>
          </a:p>
          <a:p>
            <a:endParaRPr lang="en-US" b="1" dirty="0" smtClean="0">
              <a:latin typeface="National" panose="02000503000000020004" pitchFamily="50" charset="0"/>
              <a:ea typeface="National" panose="02000503000000020004" pitchFamily="50" charset="0"/>
              <a:cs typeface="Arial" panose="020B0604020202020204" pitchFamily="34" charset="0"/>
            </a:endParaRPr>
          </a:p>
          <a:p>
            <a:r>
              <a:rPr lang="en-US" b="1" dirty="0" smtClean="0">
                <a:latin typeface="National" panose="02000503000000020004" pitchFamily="50" charset="0"/>
                <a:ea typeface="National" panose="02000503000000020004" pitchFamily="50" charset="0"/>
                <a:cs typeface="Arial" panose="020B0604020202020204" pitchFamily="34" charset="0"/>
              </a:rPr>
              <a:t>4. Orientation Reporting Form- </a:t>
            </a:r>
            <a:r>
              <a:rPr lang="en-US" sz="1050" b="1" dirty="0" smtClean="0">
                <a:latin typeface="National" panose="02000503000000020004" pitchFamily="50" charset="0"/>
                <a:ea typeface="National" panose="02000503000000020004" pitchFamily="50" charset="0"/>
                <a:cs typeface="Arial" panose="020B0604020202020204" pitchFamily="34" charset="0"/>
              </a:rPr>
              <a:t>found under Administrative Forms on  each orientation page and included in mailed packet.</a:t>
            </a:r>
            <a:endParaRPr lang="en-US" sz="1050" b="1" dirty="0">
              <a:latin typeface="National" panose="02000503000000020004" pitchFamily="50" charset="0"/>
              <a:ea typeface="National" panose="02000503000000020004" pitchFamily="50" charset="0"/>
              <a:cs typeface="Arial" panose="020B0604020202020204" pitchFamily="34" charset="0"/>
            </a:endParaRPr>
          </a:p>
          <a:p>
            <a:pPr lvl="5"/>
            <a:r>
              <a:rPr lang="en-US" b="1" dirty="0" smtClean="0">
                <a:latin typeface="National" panose="02000503000000020004" pitchFamily="50" charset="0"/>
                <a:ea typeface="National" panose="02000503000000020004" pitchFamily="50" charset="0"/>
                <a:cs typeface="Arial" panose="020B0604020202020204" pitchFamily="34" charset="0"/>
              </a:rPr>
              <a:t>To </a:t>
            </a:r>
            <a:r>
              <a:rPr lang="en-US" dirty="0" smtClean="0">
                <a:latin typeface="National" panose="02000503000000020004" pitchFamily="50" charset="0"/>
                <a:ea typeface="National" panose="02000503000000020004" pitchFamily="50" charset="0"/>
                <a:cs typeface="Arial" panose="020B0604020202020204" pitchFamily="34" charset="0"/>
              </a:rPr>
              <a:t> Education &amp; Training </a:t>
            </a:r>
            <a:r>
              <a:rPr lang="en-US" u="sng" dirty="0" smtClean="0">
                <a:latin typeface="National" panose="02000503000000020004" pitchFamily="50" charset="0"/>
                <a:ea typeface="National" panose="02000503000000020004" pitchFamily="50" charset="0"/>
                <a:cs typeface="Arial" panose="020B0604020202020204" pitchFamily="34" charset="0"/>
              </a:rPr>
              <a:t>via</a:t>
            </a:r>
          </a:p>
          <a:p>
            <a:pPr lvl="4"/>
            <a:r>
              <a:rPr lang="en-US" dirty="0" smtClean="0">
                <a:latin typeface="National" panose="02000503000000020004" pitchFamily="50" charset="0"/>
                <a:ea typeface="National" panose="02000503000000020004" pitchFamily="50" charset="0"/>
                <a:cs typeface="Arial" panose="020B0604020202020204" pitchFamily="34" charset="0"/>
              </a:rPr>
              <a:t>email:  </a:t>
            </a:r>
            <a:r>
              <a:rPr lang="en-US" dirty="0" smtClean="0">
                <a:latin typeface="National" panose="02000503000000020004" pitchFamily="50" charset="0"/>
                <a:ea typeface="National" panose="02000503000000020004" pitchFamily="50" charset="0"/>
                <a:cs typeface="Arial" panose="020B0604020202020204" pitchFamily="34" charset="0"/>
                <a:hlinkClick r:id="rId3"/>
              </a:rPr>
              <a:t>orientations@yfu.org</a:t>
            </a:r>
            <a:r>
              <a:rPr lang="en-US" dirty="0" smtClean="0">
                <a:latin typeface="National" panose="02000503000000020004" pitchFamily="50" charset="0"/>
                <a:ea typeface="National" panose="02000503000000020004" pitchFamily="50" charset="0"/>
                <a:cs typeface="Arial" panose="020B0604020202020204" pitchFamily="34" charset="0"/>
              </a:rPr>
              <a:t> or</a:t>
            </a:r>
          </a:p>
          <a:p>
            <a:pPr lvl="4"/>
            <a:r>
              <a:rPr lang="en-US" dirty="0">
                <a:latin typeface="National" panose="02000503000000020004" pitchFamily="50" charset="0"/>
                <a:ea typeface="National" panose="02000503000000020004" pitchFamily="50" charset="0"/>
                <a:cs typeface="Arial" panose="020B0604020202020204" pitchFamily="34" charset="0"/>
              </a:rPr>
              <a:t> </a:t>
            </a:r>
            <a:r>
              <a:rPr lang="en-US" dirty="0" smtClean="0">
                <a:latin typeface="National" panose="02000503000000020004" pitchFamily="50" charset="0"/>
                <a:ea typeface="National" panose="02000503000000020004" pitchFamily="50" charset="0"/>
                <a:cs typeface="Arial" panose="020B0604020202020204" pitchFamily="34" charset="0"/>
              </a:rPr>
              <a:t>        mail: YFU Education &amp; Training</a:t>
            </a:r>
          </a:p>
          <a:p>
            <a:pPr lvl="4"/>
            <a:r>
              <a:rPr lang="en-US" dirty="0">
                <a:latin typeface="National" panose="02000503000000020004" pitchFamily="50" charset="0"/>
                <a:ea typeface="National" panose="02000503000000020004" pitchFamily="50" charset="0"/>
                <a:cs typeface="Arial" panose="020B0604020202020204" pitchFamily="34" charset="0"/>
              </a:rPr>
              <a:t> </a:t>
            </a:r>
            <a:r>
              <a:rPr lang="en-US" dirty="0" smtClean="0">
                <a:latin typeface="National" panose="02000503000000020004" pitchFamily="50" charset="0"/>
                <a:ea typeface="National" panose="02000503000000020004" pitchFamily="50" charset="0"/>
                <a:cs typeface="Arial" panose="020B0604020202020204" pitchFamily="34" charset="0"/>
              </a:rPr>
              <a:t>  	641 S Street, NW  Suite 200</a:t>
            </a:r>
          </a:p>
          <a:p>
            <a:pPr lvl="4"/>
            <a:r>
              <a:rPr lang="en-US" dirty="0">
                <a:latin typeface="National" panose="02000503000000020004" pitchFamily="50" charset="0"/>
                <a:ea typeface="National" panose="02000503000000020004" pitchFamily="50" charset="0"/>
                <a:cs typeface="Arial" panose="020B0604020202020204" pitchFamily="34" charset="0"/>
              </a:rPr>
              <a:t>	</a:t>
            </a:r>
            <a:r>
              <a:rPr lang="en-US" dirty="0" smtClean="0">
                <a:latin typeface="National" panose="02000503000000020004" pitchFamily="50" charset="0"/>
                <a:ea typeface="National" panose="02000503000000020004" pitchFamily="50" charset="0"/>
                <a:cs typeface="Arial" panose="020B0604020202020204" pitchFamily="34" charset="0"/>
              </a:rPr>
              <a:t>Washington, D. C. 20001</a:t>
            </a:r>
          </a:p>
        </p:txBody>
      </p:sp>
      <p:sp>
        <p:nvSpPr>
          <p:cNvPr id="4" name="TextBox 3"/>
          <p:cNvSpPr txBox="1"/>
          <p:nvPr/>
        </p:nvSpPr>
        <p:spPr>
          <a:xfrm>
            <a:off x="4636770" y="537876"/>
            <a:ext cx="4050030" cy="523220"/>
          </a:xfrm>
          <a:prstGeom prst="rect">
            <a:avLst/>
          </a:prstGeom>
          <a:noFill/>
        </p:spPr>
        <p:txBody>
          <a:bodyPr wrap="square" rtlCol="0">
            <a:spAutoFit/>
          </a:bodyPr>
          <a:lstStyle/>
          <a:p>
            <a:r>
              <a:rPr lang="en-US" sz="2800" b="1" dirty="0" smtClean="0">
                <a:solidFill>
                  <a:srgbClr val="682F74"/>
                </a:solidFill>
                <a:latin typeface="National" panose="02000503000000020004" pitchFamily="50" charset="0"/>
                <a:ea typeface="National" panose="02000503000000020004" pitchFamily="50" charset="0"/>
                <a:cs typeface="Arial" panose="020B0604020202020204" pitchFamily="34" charset="0"/>
              </a:rPr>
              <a:t>Orientation  Follow-up</a:t>
            </a:r>
            <a:endParaRPr lang="en-US" sz="2800" b="1" dirty="0">
              <a:solidFill>
                <a:srgbClr val="682F74"/>
              </a:solidFill>
              <a:latin typeface="National" panose="02000503000000020004" pitchFamily="50" charset="0"/>
              <a:ea typeface="National" panose="02000503000000020004" pitchFamily="50" charset="0"/>
              <a:cs typeface="Arial" panose="020B0604020202020204" pitchFamily="34" charset="0"/>
            </a:endParaRPr>
          </a:p>
        </p:txBody>
      </p:sp>
      <p:sp>
        <p:nvSpPr>
          <p:cNvPr id="5" name="TextBox 4"/>
          <p:cNvSpPr txBox="1"/>
          <p:nvPr/>
        </p:nvSpPr>
        <p:spPr>
          <a:xfrm>
            <a:off x="5029200" y="1169109"/>
            <a:ext cx="3733800" cy="769441"/>
          </a:xfrm>
          <a:prstGeom prst="rect">
            <a:avLst/>
          </a:prstGeom>
          <a:noFill/>
        </p:spPr>
        <p:txBody>
          <a:bodyPr wrap="square" rtlCol="0">
            <a:spAutoFit/>
          </a:bodyPr>
          <a:lstStyle/>
          <a:p>
            <a:r>
              <a:rPr lang="en-US" sz="4400" b="1" dirty="0">
                <a:solidFill>
                  <a:srgbClr val="FF0000"/>
                </a:solidFill>
                <a:latin typeface="National" panose="02000503000000020004" pitchFamily="50" charset="0"/>
                <a:ea typeface="National" panose="02000503000000020004" pitchFamily="50" charset="0"/>
                <a:cs typeface="Arial" panose="020B0604020202020204" pitchFamily="34" charset="0"/>
              </a:rPr>
              <a:t>IMPORTANT!</a:t>
            </a:r>
            <a:endParaRPr lang="en-US" sz="4400" dirty="0">
              <a:latin typeface="National" panose="02000503000000020004" pitchFamily="50" charset="0"/>
              <a:ea typeface="National" panose="02000503000000020004" pitchFamily="50" charset="0"/>
            </a:endParaRPr>
          </a:p>
        </p:txBody>
      </p:sp>
      <p:sp>
        <p:nvSpPr>
          <p:cNvPr id="8" name="TextBox 7"/>
          <p:cNvSpPr txBox="1"/>
          <p:nvPr/>
        </p:nvSpPr>
        <p:spPr>
          <a:xfrm>
            <a:off x="4686300" y="2984110"/>
            <a:ext cx="3124200" cy="923330"/>
          </a:xfrm>
          <a:prstGeom prst="rect">
            <a:avLst/>
          </a:prstGeom>
          <a:noFill/>
        </p:spPr>
        <p:txBody>
          <a:bodyPr wrap="square" rtlCol="0">
            <a:spAutoFit/>
          </a:bodyPr>
          <a:lstStyle/>
          <a:p>
            <a:r>
              <a:rPr lang="en-US" b="1" dirty="0" smtClean="0">
                <a:solidFill>
                  <a:srgbClr val="FF0000"/>
                </a:solidFill>
                <a:latin typeface="National" panose="02000503000000020004" pitchFamily="50" charset="0"/>
                <a:ea typeface="National" panose="02000503000000020004" pitchFamily="50" charset="0"/>
                <a:cs typeface="Arial" panose="020B0604020202020204" pitchFamily="34" charset="0"/>
              </a:rPr>
              <a:t>Very, </a:t>
            </a:r>
          </a:p>
          <a:p>
            <a:r>
              <a:rPr lang="en-US" b="1" dirty="0" smtClean="0">
                <a:solidFill>
                  <a:srgbClr val="FF0000"/>
                </a:solidFill>
                <a:latin typeface="National" panose="02000503000000020004" pitchFamily="50" charset="0"/>
                <a:ea typeface="National" panose="02000503000000020004" pitchFamily="50" charset="0"/>
                <a:cs typeface="Arial" panose="020B0604020202020204" pitchFamily="34" charset="0"/>
              </a:rPr>
              <a:t>very </a:t>
            </a:r>
          </a:p>
          <a:p>
            <a:r>
              <a:rPr lang="en-US" b="1" dirty="0" smtClean="0">
                <a:solidFill>
                  <a:srgbClr val="FF0000"/>
                </a:solidFill>
                <a:latin typeface="National" panose="02000503000000020004" pitchFamily="50" charset="0"/>
                <a:ea typeface="National" panose="02000503000000020004" pitchFamily="50" charset="0"/>
                <a:cs typeface="Arial" panose="020B0604020202020204" pitchFamily="34" charset="0"/>
              </a:rPr>
              <a:t>important!!</a:t>
            </a:r>
          </a:p>
        </p:txBody>
      </p:sp>
      <p:sp>
        <p:nvSpPr>
          <p:cNvPr id="9" name="Left Arrow 8"/>
          <p:cNvSpPr/>
          <p:nvPr/>
        </p:nvSpPr>
        <p:spPr>
          <a:xfrm>
            <a:off x="4514850" y="2262414"/>
            <a:ext cx="2209800"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3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1000"/>
                                        <p:tgtEl>
                                          <p:spTgt spid="2">
                                            <p:txEl>
                                              <p:pRg st="0" end="0"/>
                                            </p:txEl>
                                          </p:spTgt>
                                        </p:tgtEl>
                                      </p:cBhvr>
                                    </p:animEffect>
                                    <p:anim calcmode="lin" valueType="num">
                                      <p:cBhvr>
                                        <p:cTn id="3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1000"/>
                                        <p:tgtEl>
                                          <p:spTgt spid="2">
                                            <p:txEl>
                                              <p:pRg st="4" end="4"/>
                                            </p:txEl>
                                          </p:spTgt>
                                        </p:tgtEl>
                                      </p:cBhvr>
                                    </p:animEffect>
                                    <p:anim calcmode="lin" valueType="num">
                                      <p:cBhvr>
                                        <p:cTn id="4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Effect transition="in" filter="fade">
                                      <p:cBhvr>
                                        <p:cTn id="51" dur="1000"/>
                                        <p:tgtEl>
                                          <p:spTgt spid="2">
                                            <p:txEl>
                                              <p:pRg st="6" end="6"/>
                                            </p:txEl>
                                          </p:spTgt>
                                        </p:tgtEl>
                                      </p:cBhvr>
                                    </p:animEffect>
                                    <p:anim calcmode="lin" valueType="num">
                                      <p:cBhvr>
                                        <p:cTn id="5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fade">
                                      <p:cBhvr>
                                        <p:cTn id="58" dur="1000"/>
                                        <p:tgtEl>
                                          <p:spTgt spid="2">
                                            <p:txEl>
                                              <p:pRg st="8" end="8"/>
                                            </p:txEl>
                                          </p:spTgt>
                                        </p:tgtEl>
                                      </p:cBhvr>
                                    </p:animEffect>
                                    <p:anim calcmode="lin" valueType="num">
                                      <p:cBhvr>
                                        <p:cTn id="5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Effect transition="in" filter="fade">
                                      <p:cBhvr>
                                        <p:cTn id="65" dur="1000"/>
                                        <p:tgtEl>
                                          <p:spTgt spid="2">
                                            <p:txEl>
                                              <p:pRg st="10" end="10"/>
                                            </p:txEl>
                                          </p:spTgt>
                                        </p:tgtEl>
                                      </p:cBhvr>
                                    </p:animEffect>
                                    <p:anim calcmode="lin" valueType="num">
                                      <p:cBhvr>
                                        <p:cTn id="6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
                                            <p:txEl>
                                              <p:pRg st="11" end="11"/>
                                            </p:txEl>
                                          </p:spTgt>
                                        </p:tgtEl>
                                        <p:attrNameLst>
                                          <p:attrName>style.visibility</p:attrName>
                                        </p:attrNameLst>
                                      </p:cBhvr>
                                      <p:to>
                                        <p:strVal val="visible"/>
                                      </p:to>
                                    </p:set>
                                    <p:animEffect transition="in" filter="fade">
                                      <p:cBhvr>
                                        <p:cTn id="72" dur="1000"/>
                                        <p:tgtEl>
                                          <p:spTgt spid="2">
                                            <p:txEl>
                                              <p:pRg st="11" end="11"/>
                                            </p:txEl>
                                          </p:spTgt>
                                        </p:tgtEl>
                                      </p:cBhvr>
                                    </p:animEffect>
                                    <p:anim calcmode="lin" valueType="num">
                                      <p:cBhvr>
                                        <p:cTn id="7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fade">
                                      <p:cBhvr>
                                        <p:cTn id="77" dur="1000"/>
                                        <p:tgtEl>
                                          <p:spTgt spid="2">
                                            <p:txEl>
                                              <p:pRg st="12" end="12"/>
                                            </p:txEl>
                                          </p:spTgt>
                                        </p:tgtEl>
                                      </p:cBhvr>
                                    </p:animEffect>
                                    <p:anim calcmode="lin" valueType="num">
                                      <p:cBhvr>
                                        <p:cTn id="7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
                                            <p:txEl>
                                              <p:pRg st="13" end="13"/>
                                            </p:txEl>
                                          </p:spTgt>
                                        </p:tgtEl>
                                        <p:attrNameLst>
                                          <p:attrName>style.visibility</p:attrName>
                                        </p:attrNameLst>
                                      </p:cBhvr>
                                      <p:to>
                                        <p:strVal val="visible"/>
                                      </p:to>
                                    </p:set>
                                    <p:animEffect transition="in" filter="fade">
                                      <p:cBhvr>
                                        <p:cTn id="82" dur="1000"/>
                                        <p:tgtEl>
                                          <p:spTgt spid="2">
                                            <p:txEl>
                                              <p:pRg st="13" end="13"/>
                                            </p:txEl>
                                          </p:spTgt>
                                        </p:tgtEl>
                                      </p:cBhvr>
                                    </p:animEffect>
                                    <p:anim calcmode="lin" valueType="num">
                                      <p:cBhvr>
                                        <p:cTn id="8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
                                            <p:txEl>
                                              <p:pRg st="14" end="14"/>
                                            </p:txEl>
                                          </p:spTgt>
                                        </p:tgtEl>
                                        <p:attrNameLst>
                                          <p:attrName>style.visibility</p:attrName>
                                        </p:attrNameLst>
                                      </p:cBhvr>
                                      <p:to>
                                        <p:strVal val="visible"/>
                                      </p:to>
                                    </p:set>
                                    <p:animEffect transition="in" filter="fade">
                                      <p:cBhvr>
                                        <p:cTn id="87" dur="1000"/>
                                        <p:tgtEl>
                                          <p:spTgt spid="2">
                                            <p:txEl>
                                              <p:pRg st="14" end="14"/>
                                            </p:txEl>
                                          </p:spTgt>
                                        </p:tgtEl>
                                      </p:cBhvr>
                                    </p:animEffect>
                                    <p:anim calcmode="lin" valueType="num">
                                      <p:cBhvr>
                                        <p:cTn id="88"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
                                            <p:txEl>
                                              <p:pRg st="15" end="15"/>
                                            </p:txEl>
                                          </p:spTgt>
                                        </p:tgtEl>
                                        <p:attrNameLst>
                                          <p:attrName>style.visibility</p:attrName>
                                        </p:attrNameLst>
                                      </p:cBhvr>
                                      <p:to>
                                        <p:strVal val="visible"/>
                                      </p:to>
                                    </p:set>
                                    <p:animEffect transition="in" filter="fade">
                                      <p:cBhvr>
                                        <p:cTn id="92" dur="1000"/>
                                        <p:tgtEl>
                                          <p:spTgt spid="2">
                                            <p:txEl>
                                              <p:pRg st="15" end="15"/>
                                            </p:txEl>
                                          </p:spTgt>
                                        </p:tgtEl>
                                      </p:cBhvr>
                                    </p:animEffect>
                                    <p:anim calcmode="lin" valueType="num">
                                      <p:cBhvr>
                                        <p:cTn id="93"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94"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nodeType="clickEffect">
                                  <p:stCondLst>
                                    <p:cond delay="0"/>
                                  </p:stCondLst>
                                  <p:childTnLst>
                                    <p:set>
                                      <p:cBhvr>
                                        <p:cTn id="98" dur="1" fill="hold">
                                          <p:stCondLst>
                                            <p:cond delay="0"/>
                                          </p:stCondLst>
                                        </p:cTn>
                                        <p:tgtEl>
                                          <p:spTgt spid="8">
                                            <p:txEl>
                                              <p:pRg st="0" end="0"/>
                                            </p:txEl>
                                          </p:spTgt>
                                        </p:tgtEl>
                                        <p:attrNameLst>
                                          <p:attrName>style.visibility</p:attrName>
                                        </p:attrNameLst>
                                      </p:cBhvr>
                                      <p:to>
                                        <p:strVal val="visible"/>
                                      </p:to>
                                    </p:set>
                                    <p:anim calcmode="lin" valueType="num">
                                      <p:cBhvr>
                                        <p:cTn id="9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0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2" dur="1000"/>
                                        <p:tgtEl>
                                          <p:spTgt spid="8">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nodeType="clickEffect">
                                  <p:stCondLst>
                                    <p:cond delay="0"/>
                                  </p:stCondLst>
                                  <p:childTnLst>
                                    <p:set>
                                      <p:cBhvr>
                                        <p:cTn id="106" dur="1" fill="hold">
                                          <p:stCondLst>
                                            <p:cond delay="0"/>
                                          </p:stCondLst>
                                        </p:cTn>
                                        <p:tgtEl>
                                          <p:spTgt spid="8">
                                            <p:txEl>
                                              <p:pRg st="1" end="1"/>
                                            </p:txEl>
                                          </p:spTgt>
                                        </p:tgtEl>
                                        <p:attrNameLst>
                                          <p:attrName>style.visibility</p:attrName>
                                        </p:attrNameLst>
                                      </p:cBhvr>
                                      <p:to>
                                        <p:strVal val="visible"/>
                                      </p:to>
                                    </p:set>
                                    <p:anim calcmode="lin" valueType="num">
                                      <p:cBhvr>
                                        <p:cTn id="10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08"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09"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10" dur="1000"/>
                                        <p:tgtEl>
                                          <p:spTgt spid="8">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nodeType="clickEffect">
                                  <p:stCondLst>
                                    <p:cond delay="0"/>
                                  </p:stCondLst>
                                  <p:childTnLst>
                                    <p:set>
                                      <p:cBhvr>
                                        <p:cTn id="114" dur="1" fill="hold">
                                          <p:stCondLst>
                                            <p:cond delay="0"/>
                                          </p:stCondLst>
                                        </p:cTn>
                                        <p:tgtEl>
                                          <p:spTgt spid="8">
                                            <p:txEl>
                                              <p:pRg st="2" end="2"/>
                                            </p:txEl>
                                          </p:spTgt>
                                        </p:tgtEl>
                                        <p:attrNameLst>
                                          <p:attrName>style.visibility</p:attrName>
                                        </p:attrNameLst>
                                      </p:cBhvr>
                                      <p:to>
                                        <p:strVal val="visible"/>
                                      </p:to>
                                    </p:set>
                                    <p:anim calcmode="lin" valueType="num">
                                      <p:cBhvr>
                                        <p:cTn id="115"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16"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17"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18" dur="1000"/>
                                        <p:tgtEl>
                                          <p:spTgt spid="8">
                                            <p:txEl>
                                              <p:pRg st="2" end="2"/>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45" presetClass="entr" presetSubtype="0" fill="hold" grpId="0" nodeType="click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fade">
                                      <p:cBhvr>
                                        <p:cTn id="123" dur="2000"/>
                                        <p:tgtEl>
                                          <p:spTgt spid="9"/>
                                        </p:tgtEl>
                                      </p:cBhvr>
                                    </p:animEffect>
                                    <p:anim calcmode="lin" valueType="num">
                                      <p:cBhvr>
                                        <p:cTn id="124" dur="2000" fill="hold"/>
                                        <p:tgtEl>
                                          <p:spTgt spid="9"/>
                                        </p:tgtEl>
                                        <p:attrNameLst>
                                          <p:attrName>ppt_w</p:attrName>
                                        </p:attrNameLst>
                                      </p:cBhvr>
                                      <p:tavLst>
                                        <p:tav tm="0" fmla="#ppt_w*sin(2.5*pi*$)">
                                          <p:val>
                                            <p:fltVal val="0"/>
                                          </p:val>
                                        </p:tav>
                                        <p:tav tm="100000">
                                          <p:val>
                                            <p:fltVal val="1"/>
                                          </p:val>
                                        </p:tav>
                                      </p:tavLst>
                                    </p:anim>
                                    <p:anim calcmode="lin" valueType="num">
                                      <p:cBhvr>
                                        <p:cTn id="1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600200"/>
            <a:ext cx="7391400" cy="4893647"/>
          </a:xfrm>
          <a:prstGeom prst="rect">
            <a:avLst/>
          </a:prstGeom>
          <a:noFill/>
        </p:spPr>
        <p:txBody>
          <a:bodyPr wrap="square" rtlCol="0">
            <a:spAutoFit/>
          </a:bodyPr>
          <a:lstStyle/>
          <a:p>
            <a:r>
              <a:rPr lang="en-US" b="1" dirty="0">
                <a:latin typeface="National" panose="02000503000000020004" pitchFamily="50" charset="0"/>
                <a:ea typeface="National" panose="02000503000000020004" pitchFamily="50" charset="0"/>
                <a:cs typeface="Arial" panose="020B0604020202020204" pitchFamily="34" charset="0"/>
              </a:rPr>
              <a:t>After returning home</a:t>
            </a:r>
            <a:r>
              <a:rPr lang="en-US" b="1" dirty="0" smtClean="0">
                <a:latin typeface="National" panose="02000503000000020004" pitchFamily="50" charset="0"/>
                <a:ea typeface="National" panose="02000503000000020004" pitchFamily="50" charset="0"/>
                <a:cs typeface="Arial" panose="020B0604020202020204" pitchFamily="34" charset="0"/>
              </a:rPr>
              <a:t>:</a:t>
            </a:r>
          </a:p>
          <a:p>
            <a:endParaRPr lang="en-US" b="1" dirty="0">
              <a:latin typeface="National" panose="02000503000000020004" pitchFamily="50" charset="0"/>
              <a:ea typeface="National" panose="02000503000000020004" pitchFamily="50" charset="0"/>
              <a:cs typeface="Arial" panose="020B0604020202020204" pitchFamily="34" charset="0"/>
            </a:endParaRPr>
          </a:p>
          <a:p>
            <a:pPr marL="285750" indent="-285750">
              <a:buFont typeface="Arial" panose="020B0604020202020204" pitchFamily="34" charset="0"/>
              <a:buChar char="•"/>
            </a:pPr>
            <a:r>
              <a:rPr lang="en-US" sz="2400" dirty="0" smtClean="0">
                <a:latin typeface="National" panose="02000503000000020004" pitchFamily="50" charset="0"/>
                <a:ea typeface="National" panose="02000503000000020004" pitchFamily="50" charset="0"/>
                <a:cs typeface="Arial" panose="020B0604020202020204" pitchFamily="34" charset="0"/>
              </a:rPr>
              <a:t>Reflect </a:t>
            </a:r>
            <a:r>
              <a:rPr lang="en-US" sz="2400" dirty="0">
                <a:latin typeface="National" panose="02000503000000020004" pitchFamily="50" charset="0"/>
                <a:ea typeface="National" panose="02000503000000020004" pitchFamily="50" charset="0"/>
                <a:cs typeface="Arial" panose="020B0604020202020204" pitchFamily="34" charset="0"/>
              </a:rPr>
              <a:t>and make notes regarding things to remember for next </a:t>
            </a:r>
            <a:r>
              <a:rPr lang="en-US" sz="2400" dirty="0" smtClean="0">
                <a:latin typeface="National" panose="02000503000000020004" pitchFamily="50" charset="0"/>
                <a:ea typeface="National" panose="02000503000000020004" pitchFamily="50" charset="0"/>
                <a:cs typeface="Arial" panose="020B0604020202020204" pitchFamily="34" charset="0"/>
              </a:rPr>
              <a:t>time</a:t>
            </a:r>
          </a:p>
          <a:p>
            <a:pPr marL="285750" indent="-285750">
              <a:buFont typeface="Arial" panose="020B0604020202020204" pitchFamily="34" charset="0"/>
              <a:buChar char="•"/>
            </a:pPr>
            <a:endParaRPr lang="en-US" sz="2400" dirty="0" smtClean="0">
              <a:latin typeface="National" panose="02000503000000020004" pitchFamily="50" charset="0"/>
              <a:ea typeface="National" panose="02000503000000020004" pitchFamily="50" charset="0"/>
              <a:cs typeface="Arial" panose="020B0604020202020204" pitchFamily="34" charset="0"/>
            </a:endParaRPr>
          </a:p>
          <a:p>
            <a:pPr marL="285750" indent="-285750">
              <a:buFont typeface="Arial" panose="020B0604020202020204" pitchFamily="34" charset="0"/>
              <a:buChar char="•"/>
            </a:pPr>
            <a:r>
              <a:rPr lang="en-US" sz="2400" dirty="0" smtClean="0">
                <a:latin typeface="National" panose="02000503000000020004" pitchFamily="50" charset="0"/>
                <a:ea typeface="National" panose="02000503000000020004" pitchFamily="50" charset="0"/>
                <a:cs typeface="Arial" panose="020B0604020202020204" pitchFamily="34" charset="0"/>
              </a:rPr>
              <a:t>Debrief </a:t>
            </a:r>
            <a:r>
              <a:rPr lang="en-US" sz="2400" dirty="0">
                <a:latin typeface="National" panose="02000503000000020004" pitchFamily="50" charset="0"/>
                <a:ea typeface="National" panose="02000503000000020004" pitchFamily="50" charset="0"/>
                <a:cs typeface="Arial" panose="020B0604020202020204" pitchFamily="34" charset="0"/>
              </a:rPr>
              <a:t>with orientation </a:t>
            </a:r>
            <a:r>
              <a:rPr lang="en-US" sz="2400" dirty="0" smtClean="0">
                <a:latin typeface="National" panose="02000503000000020004" pitchFamily="50" charset="0"/>
                <a:ea typeface="National" panose="02000503000000020004" pitchFamily="50" charset="0"/>
                <a:cs typeface="Arial" panose="020B0604020202020204" pitchFamily="34" charset="0"/>
              </a:rPr>
              <a:t>staff</a:t>
            </a:r>
          </a:p>
          <a:p>
            <a:pPr marL="285750" indent="-285750">
              <a:buFont typeface="Arial" panose="020B0604020202020204" pitchFamily="34" charset="0"/>
              <a:buChar char="•"/>
            </a:pPr>
            <a:endParaRPr lang="en-US" sz="2400" dirty="0">
              <a:latin typeface="National" panose="02000503000000020004" pitchFamily="50" charset="0"/>
              <a:ea typeface="National" panose="02000503000000020004" pitchFamily="50" charset="0"/>
              <a:cs typeface="Arial" panose="020B0604020202020204" pitchFamily="34" charset="0"/>
            </a:endParaRPr>
          </a:p>
          <a:p>
            <a:pPr marL="285750" indent="-285750">
              <a:buFont typeface="Arial" panose="020B0604020202020204" pitchFamily="34" charset="0"/>
              <a:buChar char="•"/>
            </a:pPr>
            <a:r>
              <a:rPr lang="en-US" sz="2400" dirty="0" smtClean="0">
                <a:latin typeface="National" panose="02000503000000020004" pitchFamily="50" charset="0"/>
                <a:ea typeface="National" panose="02000503000000020004" pitchFamily="50" charset="0"/>
                <a:cs typeface="Arial" panose="020B0604020202020204" pitchFamily="34" charset="0"/>
              </a:rPr>
              <a:t>Send </a:t>
            </a:r>
            <a:r>
              <a:rPr lang="en-US" sz="2400" dirty="0">
                <a:latin typeface="National" panose="02000503000000020004" pitchFamily="50" charset="0"/>
                <a:ea typeface="National" panose="02000503000000020004" pitchFamily="50" charset="0"/>
                <a:cs typeface="Arial" panose="020B0604020202020204" pitchFamily="34" charset="0"/>
              </a:rPr>
              <a:t>thank you notes </a:t>
            </a:r>
            <a:r>
              <a:rPr lang="en-US" sz="2400" dirty="0" smtClean="0">
                <a:latin typeface="National" panose="02000503000000020004" pitchFamily="50" charset="0"/>
                <a:ea typeface="National" panose="02000503000000020004" pitchFamily="50" charset="0"/>
                <a:cs typeface="Arial" panose="020B0604020202020204" pitchFamily="34" charset="0"/>
              </a:rPr>
              <a:t>to volunteers and venue</a:t>
            </a:r>
            <a:endParaRPr lang="en-US" sz="2400" dirty="0">
              <a:latin typeface="National" panose="02000503000000020004" pitchFamily="50" charset="0"/>
              <a:ea typeface="National" panose="02000503000000020004" pitchFamily="50" charset="0"/>
              <a:cs typeface="Arial" panose="020B0604020202020204" pitchFamily="34" charset="0"/>
            </a:endParaRPr>
          </a:p>
          <a:p>
            <a:pPr marL="285750" indent="-285750">
              <a:buFont typeface="Arial" panose="020B0604020202020204" pitchFamily="34" charset="0"/>
              <a:buChar char="•"/>
            </a:pPr>
            <a:endParaRPr lang="en-US" sz="2400" dirty="0" smtClean="0">
              <a:latin typeface="National" panose="02000503000000020004" pitchFamily="50" charset="0"/>
              <a:ea typeface="National" panose="02000503000000020004" pitchFamily="50" charset="0"/>
              <a:cs typeface="Arial" panose="020B0604020202020204" pitchFamily="34" charset="0"/>
            </a:endParaRPr>
          </a:p>
          <a:p>
            <a:pPr marL="285750" indent="-285750">
              <a:buFont typeface="Arial" panose="020B0604020202020204" pitchFamily="34" charset="0"/>
              <a:buChar char="•"/>
            </a:pPr>
            <a:r>
              <a:rPr lang="en-US" sz="2400" dirty="0" smtClean="0">
                <a:latin typeface="National" panose="02000503000000020004" pitchFamily="50" charset="0"/>
                <a:ea typeface="National" panose="02000503000000020004" pitchFamily="50" charset="0"/>
                <a:cs typeface="Arial" panose="020B0604020202020204" pitchFamily="34" charset="0"/>
              </a:rPr>
              <a:t>Contact </a:t>
            </a:r>
            <a:r>
              <a:rPr lang="en-US" sz="2400" dirty="0">
                <a:latin typeface="National" panose="02000503000000020004" pitchFamily="50" charset="0"/>
                <a:ea typeface="National" panose="02000503000000020004" pitchFamily="50" charset="0"/>
                <a:cs typeface="Arial" panose="020B0604020202020204" pitchFamily="34" charset="0"/>
              </a:rPr>
              <a:t>SSM in writing </a:t>
            </a:r>
          </a:p>
          <a:p>
            <a:pPr marL="285750" indent="-285750">
              <a:buFont typeface="Arial" panose="020B0604020202020204" pitchFamily="34" charset="0"/>
              <a:buChar char="•"/>
            </a:pPr>
            <a:endParaRPr lang="en-US" sz="2400" dirty="0" smtClean="0">
              <a:latin typeface="National" panose="02000503000000020004" pitchFamily="50" charset="0"/>
              <a:ea typeface="National" panose="02000503000000020004" pitchFamily="50" charset="0"/>
              <a:cs typeface="Arial" panose="020B0604020202020204" pitchFamily="34" charset="0"/>
            </a:endParaRPr>
          </a:p>
          <a:p>
            <a:pPr marL="285750" indent="-285750">
              <a:buFont typeface="Arial" panose="020B0604020202020204" pitchFamily="34" charset="0"/>
              <a:buChar char="•"/>
            </a:pPr>
            <a:r>
              <a:rPr lang="en-US" sz="2400" dirty="0" smtClean="0">
                <a:latin typeface="National" panose="02000503000000020004" pitchFamily="50" charset="0"/>
                <a:ea typeface="National" panose="02000503000000020004" pitchFamily="50" charset="0"/>
                <a:cs typeface="Arial" panose="020B0604020202020204" pitchFamily="34" charset="0"/>
              </a:rPr>
              <a:t>Secure </a:t>
            </a:r>
            <a:r>
              <a:rPr lang="en-US" sz="2400" dirty="0">
                <a:latin typeface="National" panose="02000503000000020004" pitchFamily="50" charset="0"/>
                <a:ea typeface="National" panose="02000503000000020004" pitchFamily="50" charset="0"/>
                <a:cs typeface="Arial" panose="020B0604020202020204" pitchFamily="34" charset="0"/>
              </a:rPr>
              <a:t>follow-up dates for site, if appropriate</a:t>
            </a:r>
            <a:r>
              <a:rPr lang="en-US" sz="2400" dirty="0" smtClean="0">
                <a:latin typeface="National" panose="02000503000000020004" pitchFamily="50" charset="0"/>
                <a:ea typeface="National" panose="02000503000000020004" pitchFamily="50" charset="0"/>
                <a:cs typeface="Arial" panose="020B0604020202020204" pitchFamily="34" charset="0"/>
              </a:rPr>
              <a:t>.</a:t>
            </a:r>
          </a:p>
          <a:p>
            <a:endParaRPr lang="en-US" dirty="0">
              <a:latin typeface="National" panose="02000503000000020004" pitchFamily="50" charset="0"/>
              <a:ea typeface="National" panose="02000503000000020004" pitchFamily="50" charset="0"/>
              <a:cs typeface="Arial" panose="020B0604020202020204" pitchFamily="34" charset="0"/>
            </a:endParaRPr>
          </a:p>
          <a:p>
            <a:r>
              <a:rPr lang="en-US" dirty="0">
                <a:latin typeface="National" panose="02000503000000020004" pitchFamily="50" charset="0"/>
                <a:ea typeface="National" panose="02000503000000020004" pitchFamily="50" charset="0"/>
                <a:cs typeface="Arial" panose="020B0604020202020204" pitchFamily="34" charset="0"/>
              </a:rPr>
              <a:t>   </a:t>
            </a:r>
          </a:p>
        </p:txBody>
      </p:sp>
      <p:sp>
        <p:nvSpPr>
          <p:cNvPr id="3" name="TextBox 2"/>
          <p:cNvSpPr txBox="1"/>
          <p:nvPr/>
        </p:nvSpPr>
        <p:spPr>
          <a:xfrm>
            <a:off x="4610100" y="533400"/>
            <a:ext cx="4076700" cy="523220"/>
          </a:xfrm>
          <a:prstGeom prst="rect">
            <a:avLst/>
          </a:prstGeom>
          <a:noFill/>
        </p:spPr>
        <p:txBody>
          <a:bodyPr wrap="square" rtlCol="0">
            <a:spAutoFit/>
          </a:bodyPr>
          <a:lstStyle/>
          <a:p>
            <a:r>
              <a:rPr lang="en-US" sz="2800" b="1" dirty="0" smtClean="0">
                <a:solidFill>
                  <a:srgbClr val="682F74"/>
                </a:solidFill>
                <a:latin typeface="National" panose="02000503000000020004" pitchFamily="50" charset="0"/>
                <a:ea typeface="National" panose="02000503000000020004" pitchFamily="50" charset="0"/>
                <a:cs typeface="Arial" panose="020B0604020202020204" pitchFamily="34" charset="0"/>
              </a:rPr>
              <a:t>Orientation Follow-up </a:t>
            </a:r>
            <a:endParaRPr lang="en-US" sz="2800" dirty="0">
              <a:solidFill>
                <a:srgbClr val="682F74"/>
              </a:solidFill>
              <a:latin typeface="National" panose="02000503000000020004" pitchFamily="50" charset="0"/>
              <a:ea typeface="National" panose="02000503000000020004" pitchFamily="50" charset="0"/>
            </a:endParaRPr>
          </a:p>
        </p:txBody>
      </p:sp>
    </p:spTree>
    <p:extLst>
      <p:ext uri="{BB962C8B-B14F-4D97-AF65-F5344CB8AC3E}">
        <p14:creationId xmlns:p14="http://schemas.microsoft.com/office/powerpoint/2010/main" val="331472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1000"/>
                                        <p:tgtEl>
                                          <p:spTgt spid="2">
                                            <p:txEl>
                                              <p:pRg st="8" end="8"/>
                                            </p:txEl>
                                          </p:spTgt>
                                        </p:tgtEl>
                                      </p:cBhvr>
                                    </p:animEffect>
                                    <p:anim calcmode="lin" valueType="num">
                                      <p:cBhvr>
                                        <p:cTn id="4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1000"/>
                                        <p:tgtEl>
                                          <p:spTgt spid="2">
                                            <p:txEl>
                                              <p:pRg st="10" end="10"/>
                                            </p:txEl>
                                          </p:spTgt>
                                        </p:tgtEl>
                                      </p:cBhvr>
                                    </p:animEffect>
                                    <p:anim calcmode="lin" valueType="num">
                                      <p:cBhvr>
                                        <p:cTn id="4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12" end="12"/>
                                            </p:txEl>
                                          </p:spTgt>
                                        </p:tgtEl>
                                        <p:attrNameLst>
                                          <p:attrName>style.visibility</p:attrName>
                                        </p:attrNameLst>
                                      </p:cBhvr>
                                      <p:to>
                                        <p:strVal val="visible"/>
                                      </p:to>
                                    </p:set>
                                    <p:animEffect transition="in" filter="fade">
                                      <p:cBhvr>
                                        <p:cTn id="54" dur="1000"/>
                                        <p:tgtEl>
                                          <p:spTgt spid="2">
                                            <p:txEl>
                                              <p:pRg st="12" end="12"/>
                                            </p:txEl>
                                          </p:spTgt>
                                        </p:tgtEl>
                                      </p:cBhvr>
                                    </p:animEffect>
                                    <p:anim calcmode="lin" valueType="num">
                                      <p:cBhvr>
                                        <p:cTn id="5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060" y="1371600"/>
            <a:ext cx="7851140" cy="4247317"/>
          </a:xfrm>
          <a:prstGeom prst="rect">
            <a:avLst/>
          </a:prstGeom>
        </p:spPr>
        <p:txBody>
          <a:bodyPr wrap="square">
            <a:spAutoFit/>
          </a:bodyPr>
          <a:lstStyle/>
          <a:p>
            <a:r>
              <a:rPr lang="en-US" b="1" u="sng" dirty="0">
                <a:latin typeface="National" panose="02000503000000020004" pitchFamily="50" charset="0"/>
                <a:ea typeface="National" panose="02000503000000020004" pitchFamily="50" charset="0"/>
                <a:cs typeface="Arial" panose="020B0604020202020204" pitchFamily="34" charset="0"/>
              </a:rPr>
              <a:t>Prepare for make-up orientation (face-to-face or webinar) for those who did not attend</a:t>
            </a:r>
            <a:r>
              <a:rPr lang="en-US" u="sng" dirty="0" smtClean="0">
                <a:latin typeface="National" panose="02000503000000020004" pitchFamily="50" charset="0"/>
                <a:ea typeface="National" panose="02000503000000020004" pitchFamily="50" charset="0"/>
                <a:cs typeface="Arial" panose="020B0604020202020204" pitchFamily="34" charset="0"/>
              </a:rPr>
              <a:t>.</a:t>
            </a:r>
          </a:p>
          <a:p>
            <a:endParaRPr lang="en-US" u="sng" dirty="0">
              <a:latin typeface="National" panose="02000503000000020004" pitchFamily="50" charset="0"/>
              <a:ea typeface="National" panose="02000503000000020004" pitchFamily="50" charset="0"/>
              <a:cs typeface="Arial" panose="020B0604020202020204" pitchFamily="34" charset="0"/>
            </a:endParaRPr>
          </a:p>
          <a:p>
            <a:r>
              <a:rPr lang="en-US" u="sng" dirty="0" smtClean="0">
                <a:latin typeface="National" panose="02000503000000020004" pitchFamily="50" charset="0"/>
                <a:ea typeface="National" panose="02000503000000020004" pitchFamily="50" charset="0"/>
                <a:cs typeface="Arial" panose="020B0604020202020204" pitchFamily="34" charset="0"/>
              </a:rPr>
              <a:t>BEST OPTION</a:t>
            </a:r>
            <a:r>
              <a:rPr lang="en-US" dirty="0" smtClean="0">
                <a:latin typeface="National" panose="02000503000000020004" pitchFamily="50" charset="0"/>
                <a:ea typeface="National" panose="02000503000000020004" pitchFamily="50" charset="0"/>
                <a:cs typeface="Arial" panose="020B0604020202020204" pitchFamily="34" charset="0"/>
              </a:rPr>
              <a:t>:  Meet face-to-face with one or more students or host family members, using the Small Group-Home Based PowerPoint presentation available on my.yfu.</a:t>
            </a:r>
          </a:p>
          <a:p>
            <a:endParaRPr lang="en-US" u="sng" dirty="0">
              <a:latin typeface="National" panose="02000503000000020004" pitchFamily="50" charset="0"/>
              <a:ea typeface="National" panose="02000503000000020004" pitchFamily="50" charset="0"/>
              <a:cs typeface="Arial" panose="020B0604020202020204" pitchFamily="34" charset="0"/>
            </a:endParaRPr>
          </a:p>
          <a:p>
            <a:r>
              <a:rPr lang="en-US" dirty="0" smtClean="0">
                <a:latin typeface="National" panose="02000503000000020004" pitchFamily="50" charset="0"/>
                <a:ea typeface="National" panose="02000503000000020004" pitchFamily="50" charset="0"/>
                <a:cs typeface="Arial" panose="020B0604020202020204" pitchFamily="34" charset="0"/>
              </a:rPr>
              <a:t>Submit a copy of a sign-in sheet or a completed Individual Orientation Reporting Form, found on orientation page on my.yfu.org,  following the directions on the form.</a:t>
            </a:r>
          </a:p>
          <a:p>
            <a:endParaRPr lang="en-US" dirty="0">
              <a:latin typeface="National" panose="02000503000000020004" pitchFamily="50" charset="0"/>
              <a:ea typeface="National" panose="02000503000000020004" pitchFamily="50" charset="0"/>
              <a:cs typeface="Arial" panose="020B0604020202020204" pitchFamily="34" charset="0"/>
            </a:endParaRPr>
          </a:p>
          <a:p>
            <a:r>
              <a:rPr lang="en-US" dirty="0" smtClean="0">
                <a:latin typeface="National" panose="02000503000000020004" pitchFamily="50" charset="0"/>
                <a:ea typeface="National" panose="02000503000000020004" pitchFamily="50" charset="0"/>
                <a:cs typeface="Arial" panose="020B0604020202020204" pitchFamily="34" charset="0"/>
              </a:rPr>
              <a:t>A WEBINAR can be scheduled for those who missed the live orientation, with the help of E &amp; T, if required.</a:t>
            </a:r>
          </a:p>
          <a:p>
            <a:endParaRPr lang="en-US" dirty="0">
              <a:latin typeface="National" panose="02000503000000020004" pitchFamily="50" charset="0"/>
              <a:ea typeface="National" panose="02000503000000020004" pitchFamily="50" charset="0"/>
              <a:cs typeface="Arial" panose="020B0604020202020204" pitchFamily="34" charset="0"/>
            </a:endParaRPr>
          </a:p>
          <a:p>
            <a:r>
              <a:rPr lang="en-US" dirty="0" smtClean="0">
                <a:latin typeface="National" panose="02000503000000020004" pitchFamily="50" charset="0"/>
                <a:ea typeface="National" panose="02000503000000020004" pitchFamily="50" charset="0"/>
                <a:cs typeface="Arial" panose="020B0604020202020204" pitchFamily="34" charset="0"/>
              </a:rPr>
              <a:t>Have individuals who missed the orientation participate in one of the webinars being scheduled by E&amp;T.</a:t>
            </a: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4532630" y="537876"/>
            <a:ext cx="3962400" cy="523220"/>
          </a:xfrm>
          <a:prstGeom prst="rect">
            <a:avLst/>
          </a:prstGeom>
          <a:noFill/>
        </p:spPr>
        <p:txBody>
          <a:bodyPr wrap="square" rtlCol="0">
            <a:spAutoFit/>
          </a:bodyPr>
          <a:lstStyle/>
          <a:p>
            <a:r>
              <a:rPr lang="en-US" sz="2800" b="1" dirty="0">
                <a:solidFill>
                  <a:srgbClr val="682F74"/>
                </a:solidFill>
                <a:latin typeface="National" panose="02000503000000020004" pitchFamily="50" charset="0"/>
                <a:ea typeface="National" panose="02000503000000020004" pitchFamily="50" charset="0"/>
                <a:cs typeface="Arial" panose="020B0604020202020204" pitchFamily="34" charset="0"/>
              </a:rPr>
              <a:t>Orientation  Follow-up</a:t>
            </a:r>
          </a:p>
        </p:txBody>
      </p:sp>
    </p:spTree>
    <p:extLst>
      <p:ext uri="{BB962C8B-B14F-4D97-AF65-F5344CB8AC3E}">
        <p14:creationId xmlns:p14="http://schemas.microsoft.com/office/powerpoint/2010/main" val="17415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1000"/>
                                        <p:tgtEl>
                                          <p:spTgt spid="2">
                                            <p:txEl>
                                              <p:pRg st="8" end="8"/>
                                            </p:txEl>
                                          </p:spTgt>
                                        </p:tgtEl>
                                      </p:cBhvr>
                                    </p:animEffect>
                                    <p:anim calcmode="lin" valueType="num">
                                      <p:cBhvr>
                                        <p:cTn id="4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000"/>
                                        <p:tgtEl>
                                          <p:spTgt spid="2">
                                            <p:txEl>
                                              <p:pRg st="9" end="9"/>
                                            </p:txEl>
                                          </p:spTgt>
                                        </p:tgtEl>
                                      </p:cBhvr>
                                    </p:animEffect>
                                    <p:anim calcmode="lin" valueType="num">
                                      <p:cBhvr>
                                        <p:cTn id="4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57300"/>
            <a:ext cx="7306200" cy="1470025"/>
          </a:xfrm>
        </p:spPr>
        <p:txBody>
          <a:bodyPr/>
          <a:lstStyle/>
          <a:p>
            <a:pPr algn="ctr"/>
            <a:r>
              <a:rPr lang="en-US" dirty="0" smtClean="0"/>
              <a:t>Facilitation</a:t>
            </a:r>
            <a:endParaRPr lang="en-US" dirty="0"/>
          </a:p>
        </p:txBody>
      </p:sp>
      <p:pic>
        <p:nvPicPr>
          <p:cNvPr id="5" name="Picture 4"/>
          <p:cNvPicPr>
            <a:picLocks noChangeAspect="1"/>
          </p:cNvPicPr>
          <p:nvPr/>
        </p:nvPicPr>
        <p:blipFill>
          <a:blip r:embed="rId3"/>
          <a:stretch>
            <a:fillRect/>
          </a:stretch>
        </p:blipFill>
        <p:spPr>
          <a:xfrm>
            <a:off x="2286000" y="2057400"/>
            <a:ext cx="4648200" cy="4325737"/>
          </a:xfrm>
          <a:prstGeom prst="rect">
            <a:avLst/>
          </a:prstGeom>
        </p:spPr>
      </p:pic>
    </p:spTree>
    <p:extLst>
      <p:ext uri="{BB962C8B-B14F-4D97-AF65-F5344CB8AC3E}">
        <p14:creationId xmlns:p14="http://schemas.microsoft.com/office/powerpoint/2010/main" val="4236163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000" y="1858389"/>
            <a:ext cx="7306200" cy="2981625"/>
          </a:xfrm>
        </p:spPr>
        <p:txBody>
          <a:bodyPr/>
          <a:lstStyle/>
          <a:p>
            <a:pPr algn="ctr"/>
            <a:r>
              <a:rPr lang="en-US" sz="3600" i="1" dirty="0" smtClean="0"/>
              <a:t>The nuts and bolts of what they learn is OVERSHADOWED by how we make them feel. </a:t>
            </a:r>
            <a:r>
              <a:rPr lang="en-US" sz="3600" i="1" dirty="0" smtClean="0"/>
              <a:t/>
            </a:r>
            <a:br>
              <a:rPr lang="en-US" sz="3600" i="1" dirty="0" smtClean="0"/>
            </a:br>
            <a:r>
              <a:rPr lang="en-US" sz="3600" i="1" dirty="0"/>
              <a:t/>
            </a:r>
            <a:br>
              <a:rPr lang="en-US" sz="3600" i="1" dirty="0"/>
            </a:br>
            <a:r>
              <a:rPr lang="en-US" sz="3600" i="1" dirty="0" smtClean="0"/>
              <a:t>This </a:t>
            </a:r>
            <a:r>
              <a:rPr lang="en-US" sz="3600" i="1" dirty="0" smtClean="0"/>
              <a:t>impacts motivation.</a:t>
            </a:r>
            <a:endParaRPr lang="en-US" sz="3600" i="1" dirty="0"/>
          </a:p>
        </p:txBody>
      </p:sp>
    </p:spTree>
    <p:extLst>
      <p:ext uri="{BB962C8B-B14F-4D97-AF65-F5344CB8AC3E}">
        <p14:creationId xmlns:p14="http://schemas.microsoft.com/office/powerpoint/2010/main" val="1688367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8305800" cy="2438400"/>
          </a:xfrm>
        </p:spPr>
        <p:txBody>
          <a:bodyPr/>
          <a:lstStyle/>
          <a:p>
            <a:pPr>
              <a:lnSpc>
                <a:spcPct val="150000"/>
              </a:lnSpc>
            </a:pPr>
            <a:r>
              <a:rPr lang="en-US" sz="2000" dirty="0" smtClean="0"/>
              <a:t>Setting the tone: List ideas and actions that a facilitator can do to set the right tone and make students feel welcome and excited to be at the orientation.</a:t>
            </a:r>
            <a:endParaRPr lang="en-US" sz="2000" dirty="0"/>
          </a:p>
        </p:txBody>
      </p:sp>
      <p:sp>
        <p:nvSpPr>
          <p:cNvPr id="3" name="Subtitle 2"/>
          <p:cNvSpPr>
            <a:spLocks noGrp="1"/>
          </p:cNvSpPr>
          <p:nvPr>
            <p:ph type="subTitle" idx="1"/>
          </p:nvPr>
        </p:nvSpPr>
        <p:spPr>
          <a:xfrm>
            <a:off x="914400" y="5397795"/>
            <a:ext cx="7298929" cy="1143000"/>
          </a:xfrm>
        </p:spPr>
        <p:txBody>
          <a:bodyPr>
            <a:noAutofit/>
          </a:bodyPr>
          <a:lstStyle/>
          <a:p>
            <a:r>
              <a:rPr lang="en-US" sz="2000" i="1" dirty="0" smtClean="0">
                <a:solidFill>
                  <a:srgbClr val="7030A0"/>
                </a:solidFill>
              </a:rPr>
              <a:t>“The </a:t>
            </a:r>
            <a:r>
              <a:rPr lang="en-US" sz="2000" i="1" dirty="0">
                <a:solidFill>
                  <a:srgbClr val="7030A0"/>
                </a:solidFill>
              </a:rPr>
              <a:t>nuts and bolts of what they learn is OVERSHADOWED by how we make them feel. This impacts motivation</a:t>
            </a:r>
            <a:r>
              <a:rPr lang="en-US" sz="2000" i="1" dirty="0" smtClean="0">
                <a:solidFill>
                  <a:srgbClr val="7030A0"/>
                </a:solidFill>
              </a:rPr>
              <a:t>.”</a:t>
            </a:r>
            <a:endParaRPr lang="en-US" sz="2000" dirty="0">
              <a:solidFill>
                <a:srgbClr val="7030A0"/>
              </a:solidFill>
            </a:endParaRPr>
          </a:p>
        </p:txBody>
      </p:sp>
      <p:pic>
        <p:nvPicPr>
          <p:cNvPr id="4" name="Picture 3"/>
          <p:cNvPicPr>
            <a:picLocks noChangeAspect="1"/>
          </p:cNvPicPr>
          <p:nvPr/>
        </p:nvPicPr>
        <p:blipFill>
          <a:blip r:embed="rId3"/>
          <a:stretch>
            <a:fillRect/>
          </a:stretch>
        </p:blipFill>
        <p:spPr>
          <a:xfrm>
            <a:off x="2409527" y="2362200"/>
            <a:ext cx="4308674" cy="2872449"/>
          </a:xfrm>
          <a:prstGeom prst="rect">
            <a:avLst/>
          </a:prstGeom>
          <a:noFill/>
          <a:ln w="15875">
            <a:solidFill>
              <a:schemeClr val="accent1"/>
            </a:solidFill>
          </a:ln>
        </p:spPr>
      </p:pic>
    </p:spTree>
    <p:extLst>
      <p:ext uri="{BB962C8B-B14F-4D97-AF65-F5344CB8AC3E}">
        <p14:creationId xmlns:p14="http://schemas.microsoft.com/office/powerpoint/2010/main" val="1845461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21" y="457200"/>
            <a:ext cx="7772400" cy="615553"/>
          </a:xfrm>
        </p:spPr>
        <p:txBody>
          <a:bodyPr/>
          <a:lstStyle/>
          <a:p>
            <a:pPr algn="ctr"/>
            <a:r>
              <a:rPr lang="en-US" dirty="0" smtClean="0"/>
              <a:t>Think- Pair- Share </a:t>
            </a:r>
            <a:endParaRPr lang="en-US" dirty="0"/>
          </a:p>
        </p:txBody>
      </p:sp>
      <p:pic>
        <p:nvPicPr>
          <p:cNvPr id="5" name="Picture 4"/>
          <p:cNvPicPr>
            <a:picLocks noChangeAspect="1"/>
          </p:cNvPicPr>
          <p:nvPr/>
        </p:nvPicPr>
        <p:blipFill>
          <a:blip r:embed="rId3"/>
          <a:stretch>
            <a:fillRect/>
          </a:stretch>
        </p:blipFill>
        <p:spPr>
          <a:xfrm>
            <a:off x="457200" y="1371600"/>
            <a:ext cx="4343400" cy="4634578"/>
          </a:xfrm>
          <a:prstGeom prst="rect">
            <a:avLst/>
          </a:prstGeom>
        </p:spPr>
      </p:pic>
      <p:sp>
        <p:nvSpPr>
          <p:cNvPr id="6" name="TextBox 5"/>
          <p:cNvSpPr txBox="1"/>
          <p:nvPr/>
        </p:nvSpPr>
        <p:spPr>
          <a:xfrm>
            <a:off x="5257800" y="1828800"/>
            <a:ext cx="3733800" cy="3231654"/>
          </a:xfrm>
          <a:prstGeom prst="rect">
            <a:avLst/>
          </a:prstGeom>
          <a:noFill/>
        </p:spPr>
        <p:txBody>
          <a:bodyPr wrap="square" rtlCol="0">
            <a:spAutoFit/>
          </a:bodyPr>
          <a:lstStyle/>
          <a:p>
            <a:r>
              <a:rPr lang="en-US" sz="2400" dirty="0" smtClean="0"/>
              <a:t>1. Think on </a:t>
            </a:r>
            <a:r>
              <a:rPr lang="en-US" sz="2400" dirty="0" smtClean="0"/>
              <a:t>your </a:t>
            </a:r>
            <a:r>
              <a:rPr lang="en-US" sz="2400" dirty="0" smtClean="0"/>
              <a:t>own: </a:t>
            </a:r>
          </a:p>
          <a:p>
            <a:pPr marL="285750" indent="-285750">
              <a:buFontTx/>
              <a:buChar char="-"/>
            </a:pPr>
            <a:r>
              <a:rPr lang="en-US" sz="2400" dirty="0" smtClean="0"/>
              <a:t>What resonates with you?</a:t>
            </a:r>
          </a:p>
          <a:p>
            <a:pPr marL="285750" indent="-285750">
              <a:buFontTx/>
              <a:buChar char="-"/>
            </a:pPr>
            <a:endParaRPr lang="en-US" sz="2400" dirty="0"/>
          </a:p>
          <a:p>
            <a:r>
              <a:rPr lang="en-US" sz="2400" dirty="0" smtClean="0"/>
              <a:t>2. Pair up with someone</a:t>
            </a:r>
          </a:p>
          <a:p>
            <a:r>
              <a:rPr lang="en-US" sz="2400" dirty="0" smtClean="0"/>
              <a:t>and discuss your ideas</a:t>
            </a:r>
          </a:p>
          <a:p>
            <a:endParaRPr lang="en-US" sz="2400" dirty="0"/>
          </a:p>
          <a:p>
            <a:r>
              <a:rPr lang="en-US" sz="2400" dirty="0" smtClean="0"/>
              <a:t>3. Share with the group</a:t>
            </a:r>
          </a:p>
          <a:p>
            <a:endParaRPr lang="en-US" dirty="0"/>
          </a:p>
          <a:p>
            <a:endParaRPr lang="en-US" dirty="0"/>
          </a:p>
        </p:txBody>
      </p:sp>
    </p:spTree>
    <p:extLst>
      <p:ext uri="{BB962C8B-B14F-4D97-AF65-F5344CB8AC3E}">
        <p14:creationId xmlns:p14="http://schemas.microsoft.com/office/powerpoint/2010/main" val="2984097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625" y="2265082"/>
            <a:ext cx="7864549" cy="3539430"/>
          </a:xfrm>
          <a:prstGeom prst="rect">
            <a:avLst/>
          </a:prstGeom>
          <a:noFill/>
        </p:spPr>
        <p:txBody>
          <a:bodyPr wrap="square" rtlCol="0">
            <a:spAutoFit/>
          </a:bodyPr>
          <a:lstStyle/>
          <a:p>
            <a:endParaRPr lang="en-US" sz="2800" dirty="0" smtClean="0">
              <a:latin typeface="National" panose="02000503000000020004" pitchFamily="50" charset="0"/>
              <a:ea typeface="National" panose="02000503000000020004" pitchFamily="50" charset="0"/>
              <a:cs typeface="Arial" panose="020B0604020202020204" pitchFamily="34" charset="0"/>
            </a:endParaRPr>
          </a:p>
          <a:p>
            <a:pPr marL="285750" lvl="0" indent="-285750">
              <a:buFont typeface="Arial" panose="020B0604020202020204" pitchFamily="34" charset="0"/>
              <a:buChar char="•"/>
            </a:pPr>
            <a:r>
              <a:rPr lang="en-US" sz="2800" b="1" dirty="0">
                <a:latin typeface="National" panose="02000503000000020004" pitchFamily="50" charset="0"/>
                <a:ea typeface="National" panose="02000503000000020004" pitchFamily="50" charset="0"/>
              </a:rPr>
              <a:t>Link key orientation themes to the exchange </a:t>
            </a:r>
            <a:r>
              <a:rPr lang="en-US" sz="2800" b="1" dirty="0" smtClean="0">
                <a:latin typeface="National" panose="02000503000000020004" pitchFamily="50" charset="0"/>
                <a:ea typeface="National" panose="02000503000000020004" pitchFamily="50" charset="0"/>
              </a:rPr>
              <a:t>experience</a:t>
            </a:r>
          </a:p>
          <a:p>
            <a:pPr marL="285750" lvl="0" indent="-285750">
              <a:buFont typeface="Arial" panose="020B0604020202020204" pitchFamily="34" charset="0"/>
              <a:buChar char="•"/>
            </a:pPr>
            <a:endParaRPr lang="en-US" sz="2800" b="1" dirty="0">
              <a:latin typeface="National" panose="02000503000000020004" pitchFamily="50" charset="0"/>
              <a:ea typeface="National" panose="02000503000000020004" pitchFamily="50" charset="0"/>
            </a:endParaRPr>
          </a:p>
          <a:p>
            <a:pPr marL="285750" lvl="0" indent="-285750">
              <a:buFont typeface="Arial" panose="020B0604020202020204" pitchFamily="34" charset="0"/>
              <a:buChar char="•"/>
            </a:pPr>
            <a:r>
              <a:rPr lang="en-US" sz="2800" b="1" dirty="0">
                <a:latin typeface="National" panose="02000503000000020004" pitchFamily="50" charset="0"/>
                <a:ea typeface="National" panose="02000503000000020004" pitchFamily="50" charset="0"/>
              </a:rPr>
              <a:t>Carry out  priority tasks related to YFU </a:t>
            </a:r>
            <a:r>
              <a:rPr lang="en-US" sz="2800" b="1" dirty="0" smtClean="0">
                <a:latin typeface="National" panose="02000503000000020004" pitchFamily="50" charset="0"/>
                <a:ea typeface="National" panose="02000503000000020004" pitchFamily="50" charset="0"/>
              </a:rPr>
              <a:t>orientations</a:t>
            </a:r>
          </a:p>
          <a:p>
            <a:pPr lvl="0"/>
            <a:endParaRPr lang="en-US" sz="2800" b="1" dirty="0">
              <a:latin typeface="National" panose="02000503000000020004" pitchFamily="50" charset="0"/>
              <a:ea typeface="National" panose="02000503000000020004" pitchFamily="50" charset="0"/>
            </a:endParaRPr>
          </a:p>
          <a:p>
            <a:pPr marL="285750" indent="-285750">
              <a:buFont typeface="Arial" panose="020B0604020202020204" pitchFamily="34" charset="0"/>
              <a:buChar char="•"/>
            </a:pPr>
            <a:r>
              <a:rPr lang="en-US" sz="2800" b="1" dirty="0">
                <a:latin typeface="National" panose="02000503000000020004" pitchFamily="50" charset="0"/>
                <a:ea typeface="National" panose="02000503000000020004" pitchFamily="50" charset="0"/>
              </a:rPr>
              <a:t>Review best practices for </a:t>
            </a:r>
            <a:r>
              <a:rPr lang="en-US" sz="2800" b="1" dirty="0" smtClean="0">
                <a:latin typeface="National" panose="02000503000000020004" pitchFamily="50" charset="0"/>
                <a:ea typeface="National" panose="02000503000000020004" pitchFamily="50" charset="0"/>
              </a:rPr>
              <a:t>facilitation </a:t>
            </a:r>
            <a:endParaRPr lang="en-US" sz="2800" b="1" dirty="0">
              <a:latin typeface="National" panose="02000503000000020004" pitchFamily="50" charset="0"/>
              <a:ea typeface="National" panose="02000503000000020004" pitchFamily="50" charset="0"/>
            </a:endParaRPr>
          </a:p>
        </p:txBody>
      </p:sp>
      <p:sp>
        <p:nvSpPr>
          <p:cNvPr id="4" name="TextBox 3"/>
          <p:cNvSpPr txBox="1"/>
          <p:nvPr/>
        </p:nvSpPr>
        <p:spPr>
          <a:xfrm>
            <a:off x="1828800" y="818534"/>
            <a:ext cx="5410200" cy="769441"/>
          </a:xfrm>
          <a:prstGeom prst="rect">
            <a:avLst/>
          </a:prstGeom>
          <a:noFill/>
        </p:spPr>
        <p:txBody>
          <a:bodyPr wrap="square" rtlCol="0">
            <a:spAutoFit/>
          </a:bodyPr>
          <a:lstStyle/>
          <a:p>
            <a:pPr algn="ctr"/>
            <a:r>
              <a:rPr lang="en-US" sz="4400" b="1" dirty="0" smtClean="0">
                <a:solidFill>
                  <a:srgbClr val="682F74"/>
                </a:solidFill>
                <a:latin typeface="National" panose="02000503000000020004" pitchFamily="50" charset="0"/>
                <a:ea typeface="National" panose="02000503000000020004" pitchFamily="50" charset="0"/>
                <a:cs typeface="Arial" panose="020B0604020202020204" pitchFamily="34" charset="0"/>
              </a:rPr>
              <a:t>Session Objectives</a:t>
            </a:r>
            <a:endParaRPr lang="en-US" sz="4400" b="1" dirty="0">
              <a:solidFill>
                <a:srgbClr val="682F74"/>
              </a:solidFill>
              <a:latin typeface="National" panose="02000503000000020004" pitchFamily="50" charset="0"/>
              <a:ea typeface="National" panose="02000503000000020004" pitchFamily="50" charset="0"/>
              <a:cs typeface="Arial" panose="020B0604020202020204" pitchFamily="34" charset="0"/>
            </a:endParaRPr>
          </a:p>
        </p:txBody>
      </p:sp>
      <p:sp>
        <p:nvSpPr>
          <p:cNvPr id="2" name="Rectangle 1"/>
          <p:cNvSpPr/>
          <p:nvPr/>
        </p:nvSpPr>
        <p:spPr>
          <a:xfrm>
            <a:off x="457200" y="1695696"/>
            <a:ext cx="7162800" cy="461665"/>
          </a:xfrm>
          <a:prstGeom prst="rect">
            <a:avLst/>
          </a:prstGeom>
        </p:spPr>
        <p:txBody>
          <a:bodyPr wrap="square">
            <a:spAutoFit/>
          </a:bodyPr>
          <a:lstStyle/>
          <a:p>
            <a:r>
              <a:rPr lang="en-US" sz="2400" dirty="0">
                <a:latin typeface="National" panose="02000503000000020004" pitchFamily="50" charset="0"/>
                <a:ea typeface="National" panose="02000503000000020004" pitchFamily="50" charset="0"/>
              </a:rPr>
              <a:t>After this training session</a:t>
            </a:r>
            <a:r>
              <a:rPr lang="en-US" sz="2400" dirty="0" smtClean="0">
                <a:latin typeface="National" panose="02000503000000020004" pitchFamily="50" charset="0"/>
                <a:ea typeface="National" panose="02000503000000020004" pitchFamily="50" charset="0"/>
              </a:rPr>
              <a:t>, volunteers will </a:t>
            </a:r>
            <a:r>
              <a:rPr lang="en-US" sz="2400" dirty="0">
                <a:latin typeface="National" panose="02000503000000020004" pitchFamily="50" charset="0"/>
                <a:ea typeface="National" panose="02000503000000020004" pitchFamily="50" charset="0"/>
              </a:rPr>
              <a:t>be able to:</a:t>
            </a:r>
          </a:p>
        </p:txBody>
      </p:sp>
    </p:spTree>
    <p:extLst>
      <p:ext uri="{BB962C8B-B14F-4D97-AF65-F5344CB8AC3E}">
        <p14:creationId xmlns:p14="http://schemas.microsoft.com/office/powerpoint/2010/main" val="5101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381000"/>
            <a:ext cx="7772400" cy="615553"/>
          </a:xfrm>
        </p:spPr>
        <p:txBody>
          <a:bodyPr/>
          <a:lstStyle/>
          <a:p>
            <a:pPr algn="ctr"/>
            <a:r>
              <a:rPr lang="en-US" sz="3600" dirty="0" smtClean="0"/>
              <a:t>Tips for Setting the Tone</a:t>
            </a:r>
            <a:endParaRPr lang="en-US" sz="3600" dirty="0"/>
          </a:p>
        </p:txBody>
      </p:sp>
      <p:sp>
        <p:nvSpPr>
          <p:cNvPr id="3" name="Text Placeholder 2"/>
          <p:cNvSpPr>
            <a:spLocks noGrp="1"/>
          </p:cNvSpPr>
          <p:nvPr>
            <p:ph type="body" idx="1"/>
          </p:nvPr>
        </p:nvSpPr>
        <p:spPr>
          <a:xfrm>
            <a:off x="810307" y="1066800"/>
            <a:ext cx="7772400" cy="5029200"/>
          </a:xfrm>
        </p:spPr>
        <p:txBody>
          <a:bodyPr>
            <a:normAutofit fontScale="92500"/>
          </a:bodyPr>
          <a:lstStyle/>
          <a:p>
            <a:pPr marL="457200" indent="-457200">
              <a:buFont typeface="Arial" panose="020B0604020202020204" pitchFamily="34" charset="0"/>
              <a:buChar char="•"/>
            </a:pPr>
            <a:r>
              <a:rPr lang="en-US" sz="1800" dirty="0" smtClean="0"/>
              <a:t>Learn and use students’ names to build relationships.</a:t>
            </a:r>
          </a:p>
          <a:p>
            <a:pPr marL="457200" indent="-457200">
              <a:buFont typeface="Arial" panose="020B0604020202020204" pitchFamily="34" charset="0"/>
              <a:buChar char="•"/>
            </a:pPr>
            <a:r>
              <a:rPr lang="en-US" sz="1800" dirty="0" smtClean="0"/>
              <a:t>Listen closely and validate participation with sincere follow-up, </a:t>
            </a:r>
            <a:r>
              <a:rPr lang="en-US" sz="1800" i="1" dirty="0" smtClean="0"/>
              <a:t>“Great idea, I have never thought about it like that.” </a:t>
            </a:r>
          </a:p>
          <a:p>
            <a:pPr marL="457200" indent="-457200">
              <a:buFont typeface="Arial" panose="020B0604020202020204" pitchFamily="34" charset="0"/>
              <a:buChar char="•"/>
            </a:pPr>
            <a:r>
              <a:rPr lang="en-US" sz="1800" dirty="0" smtClean="0"/>
              <a:t>Use open-ended questions to encourage students to share.</a:t>
            </a:r>
          </a:p>
          <a:p>
            <a:pPr marL="457200" indent="-457200">
              <a:buFont typeface="Arial" panose="020B0604020202020204" pitchFamily="34" charset="0"/>
              <a:buChar char="•"/>
            </a:pPr>
            <a:r>
              <a:rPr lang="en-US" sz="1800" dirty="0" smtClean="0"/>
              <a:t>Stay neutral, don’t judge</a:t>
            </a:r>
            <a:r>
              <a:rPr lang="en-US" sz="1800" dirty="0"/>
              <a:t>;</a:t>
            </a:r>
            <a:r>
              <a:rPr lang="en-US" sz="1800" dirty="0" smtClean="0"/>
              <a:t> accept all responses. </a:t>
            </a:r>
            <a:r>
              <a:rPr lang="en-US" sz="1800" dirty="0"/>
              <a:t>C</a:t>
            </a:r>
            <a:r>
              <a:rPr lang="en-US" sz="1800" dirty="0" smtClean="0"/>
              <a:t>larify misconceptions using positive language. </a:t>
            </a:r>
          </a:p>
          <a:p>
            <a:pPr marL="457200" indent="-457200">
              <a:buFont typeface="Arial" panose="020B0604020202020204" pitchFamily="34" charset="0"/>
              <a:buChar char="•"/>
            </a:pPr>
            <a:r>
              <a:rPr lang="en-US" sz="1800" dirty="0" smtClean="0"/>
              <a:t>Keep energy high, use physical games; get students out of their chairs. </a:t>
            </a:r>
            <a:endParaRPr lang="en-US" sz="1800" dirty="0"/>
          </a:p>
          <a:p>
            <a:pPr marL="457200" indent="-457200">
              <a:buFont typeface="Arial" panose="020B0604020202020204" pitchFamily="34" charset="0"/>
              <a:buChar char="•"/>
            </a:pPr>
            <a:r>
              <a:rPr lang="en-US" sz="1800" dirty="0" smtClean="0"/>
              <a:t>Orientations are fun and active; NOT lectures or classroom-style learning.</a:t>
            </a:r>
          </a:p>
          <a:p>
            <a:pPr marL="457200" indent="-457200">
              <a:buFont typeface="Arial" panose="020B0604020202020204" pitchFamily="34" charset="0"/>
              <a:buChar char="•"/>
            </a:pPr>
            <a:r>
              <a:rPr lang="en-US" sz="1800" dirty="0" smtClean="0">
                <a:hlinkClick r:id="rId3"/>
              </a:rPr>
              <a:t>Icebreakers</a:t>
            </a:r>
            <a:r>
              <a:rPr lang="en-US" sz="1800" dirty="0" smtClean="0"/>
              <a:t>  </a:t>
            </a:r>
            <a:r>
              <a:rPr lang="en-US" sz="1800" dirty="0" smtClean="0">
                <a:hlinkClick r:id="rId4"/>
              </a:rPr>
              <a:t>Brain teasers</a:t>
            </a:r>
            <a:r>
              <a:rPr lang="en-US" sz="1800" dirty="0" smtClean="0"/>
              <a:t> &amp; </a:t>
            </a:r>
            <a:r>
              <a:rPr lang="en-US" sz="1800" dirty="0" smtClean="0">
                <a:hlinkClick r:id="rId5"/>
              </a:rPr>
              <a:t>Puzzles and Riddles</a:t>
            </a:r>
            <a:r>
              <a:rPr lang="en-US" sz="1800" dirty="0" smtClean="0"/>
              <a:t> </a:t>
            </a:r>
          </a:p>
          <a:p>
            <a:pPr marL="457200" indent="-457200">
              <a:buFont typeface="Arial" panose="020B0604020202020204" pitchFamily="34" charset="0"/>
              <a:buChar char="•"/>
            </a:pPr>
            <a:r>
              <a:rPr lang="en-US" sz="1800" dirty="0" smtClean="0">
                <a:hlinkClick r:id="rId6"/>
              </a:rPr>
              <a:t>Best Practices</a:t>
            </a:r>
            <a:endParaRPr lang="en-US" sz="1800" dirty="0" smtClean="0"/>
          </a:p>
        </p:txBody>
      </p:sp>
    </p:spTree>
    <p:extLst>
      <p:ext uri="{BB962C8B-B14F-4D97-AF65-F5344CB8AC3E}">
        <p14:creationId xmlns:p14="http://schemas.microsoft.com/office/powerpoint/2010/main" val="3901285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3" y="174478"/>
            <a:ext cx="8405154" cy="970742"/>
          </a:xfrm>
        </p:spPr>
        <p:txBody>
          <a:bodyPr/>
          <a:lstStyle/>
          <a:p>
            <a:pPr algn="ctr"/>
            <a:r>
              <a:rPr lang="en-US" sz="2800" dirty="0" smtClean="0"/>
              <a:t>Additional Tips for </a:t>
            </a:r>
            <a:r>
              <a:rPr lang="en-US" sz="2800" dirty="0"/>
              <a:t> </a:t>
            </a:r>
            <a:r>
              <a:rPr lang="en-US" sz="2800" dirty="0" smtClean="0"/>
              <a:t>Facilitation with Students and Families </a:t>
            </a:r>
            <a:endParaRPr lang="en-US" sz="2800" dirty="0"/>
          </a:p>
        </p:txBody>
      </p:sp>
      <p:sp>
        <p:nvSpPr>
          <p:cNvPr id="3" name="Text Placeholder 2"/>
          <p:cNvSpPr>
            <a:spLocks noGrp="1"/>
          </p:cNvSpPr>
          <p:nvPr>
            <p:ph type="body" idx="1"/>
          </p:nvPr>
        </p:nvSpPr>
        <p:spPr>
          <a:xfrm>
            <a:off x="322034" y="1269506"/>
            <a:ext cx="8440226" cy="5228947"/>
          </a:xfrm>
        </p:spPr>
        <p:txBody>
          <a:bodyPr>
            <a:normAutofit fontScale="77500" lnSpcReduction="20000"/>
          </a:bodyPr>
          <a:lstStyle/>
          <a:p>
            <a:pPr marL="457200" indent="-457200">
              <a:buFont typeface="Arial" panose="020B0604020202020204" pitchFamily="34" charset="0"/>
              <a:buChar char="•"/>
            </a:pPr>
            <a:r>
              <a:rPr lang="en-US" dirty="0" smtClean="0"/>
              <a:t>Discussion-based, participants do most talking</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Facilitator asks open-ended questions to spark conversation and guide learning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Participants learn from one another by sharing experiences</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All </a:t>
            </a:r>
            <a:r>
              <a:rPr lang="en-US" dirty="0"/>
              <a:t>views are “accepted” </a:t>
            </a:r>
            <a:r>
              <a:rPr lang="en-US" dirty="0" smtClean="0"/>
              <a:t>but correct </a:t>
            </a:r>
            <a:r>
              <a:rPr lang="en-US" dirty="0"/>
              <a:t>“misinformation” </a:t>
            </a: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Talk time: 70% student / 30% facilitator</a:t>
            </a:r>
            <a:endParaRPr lang="en-US" dirty="0"/>
          </a:p>
        </p:txBody>
      </p:sp>
    </p:spTree>
    <p:extLst>
      <p:ext uri="{BB962C8B-B14F-4D97-AF65-F5344CB8AC3E}">
        <p14:creationId xmlns:p14="http://schemas.microsoft.com/office/powerpoint/2010/main" val="82349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534400" cy="1470025"/>
          </a:xfrm>
        </p:spPr>
        <p:txBody>
          <a:bodyPr/>
          <a:lstStyle/>
          <a:p>
            <a:r>
              <a:rPr lang="en-US" sz="4000" dirty="0" smtClean="0"/>
              <a:t>Wrap Up: </a:t>
            </a:r>
            <a:endParaRPr lang="en-US" sz="4000" dirty="0"/>
          </a:p>
        </p:txBody>
      </p:sp>
      <p:sp>
        <p:nvSpPr>
          <p:cNvPr id="3" name="Subtitle 2"/>
          <p:cNvSpPr>
            <a:spLocks noGrp="1"/>
          </p:cNvSpPr>
          <p:nvPr>
            <p:ph type="subTitle" idx="1"/>
          </p:nvPr>
        </p:nvSpPr>
        <p:spPr>
          <a:xfrm>
            <a:off x="791400" y="1905000"/>
            <a:ext cx="8221465" cy="3886200"/>
          </a:xfrm>
        </p:spPr>
        <p:txBody>
          <a:bodyPr>
            <a:normAutofit/>
          </a:bodyPr>
          <a:lstStyle/>
          <a:p>
            <a:pPr marL="285750" lvl="0" indent="-285750">
              <a:buFont typeface="Arial" panose="020B0604020202020204" pitchFamily="34" charset="0"/>
              <a:buChar char="•"/>
            </a:pPr>
            <a:r>
              <a:rPr lang="en-US" sz="3200" dirty="0"/>
              <a:t>Link key orientation themes to the exchange experience</a:t>
            </a:r>
          </a:p>
          <a:p>
            <a:pPr lvl="0"/>
            <a:endParaRPr lang="en-US" sz="3200" dirty="0"/>
          </a:p>
          <a:p>
            <a:pPr marL="285750" lvl="0" indent="-285750">
              <a:buFont typeface="Arial" panose="020B0604020202020204" pitchFamily="34" charset="0"/>
              <a:buChar char="•"/>
            </a:pPr>
            <a:r>
              <a:rPr lang="en-US" sz="3200" dirty="0"/>
              <a:t>Carry out  priority tasks related to YFU orientations</a:t>
            </a:r>
          </a:p>
          <a:p>
            <a:pPr lvl="0"/>
            <a:r>
              <a:rPr lang="en-US" sz="3200" dirty="0"/>
              <a:t> </a:t>
            </a:r>
          </a:p>
          <a:p>
            <a:pPr lvl="0"/>
            <a:endParaRPr lang="en-US" sz="3200" dirty="0"/>
          </a:p>
          <a:p>
            <a:pPr marL="285750" indent="-285750">
              <a:buFont typeface="Arial" panose="020B0604020202020204" pitchFamily="34" charset="0"/>
              <a:buChar char="•"/>
            </a:pPr>
            <a:r>
              <a:rPr lang="en-US" sz="3200" dirty="0"/>
              <a:t>Review best practices for facilitation </a:t>
            </a:r>
          </a:p>
        </p:txBody>
      </p:sp>
    </p:spTree>
    <p:extLst>
      <p:ext uri="{BB962C8B-B14F-4D97-AF65-F5344CB8AC3E}">
        <p14:creationId xmlns:p14="http://schemas.microsoft.com/office/powerpoint/2010/main" val="351433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371600"/>
            <a:ext cx="4114800" cy="400110"/>
          </a:xfrm>
          <a:prstGeom prst="rect">
            <a:avLst/>
          </a:prstGeom>
          <a:noFill/>
        </p:spPr>
        <p:txBody>
          <a:bodyPr wrap="square" rtlCol="0">
            <a:spAutoFit/>
          </a:bodyPr>
          <a:lstStyle/>
          <a:p>
            <a:pPr algn="ctr"/>
            <a:r>
              <a:rPr lang="en-US" sz="2000" dirty="0" smtClean="0">
                <a:latin typeface="National" panose="02000503000000020004" pitchFamily="50" charset="0"/>
                <a:ea typeface="National" panose="02000503000000020004" pitchFamily="50" charset="0"/>
                <a:cs typeface="Arial" panose="020B0604020202020204" pitchFamily="34" charset="0"/>
              </a:rPr>
              <a:t>Orientation themes:</a:t>
            </a:r>
            <a:endParaRPr lang="en-US" sz="2000" dirty="0">
              <a:latin typeface="National" panose="02000503000000020004" pitchFamily="50" charset="0"/>
              <a:ea typeface="National" panose="02000503000000020004" pitchFamily="50" charset="0"/>
              <a:cs typeface="Arial" panose="020B0604020202020204" pitchFamily="34" charset="0"/>
            </a:endParaRPr>
          </a:p>
        </p:txBody>
      </p:sp>
      <p:sp>
        <p:nvSpPr>
          <p:cNvPr id="6" name="TextBox 5"/>
          <p:cNvSpPr txBox="1"/>
          <p:nvPr/>
        </p:nvSpPr>
        <p:spPr>
          <a:xfrm>
            <a:off x="4533900" y="685800"/>
            <a:ext cx="422910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National" panose="02000503000000020004" pitchFamily="50" charset="0"/>
                <a:ea typeface="National" panose="02000503000000020004" pitchFamily="50" charset="0"/>
                <a:cs typeface="Arial" panose="020B0604020202020204" pitchFamily="34" charset="0"/>
              </a:rPr>
              <a:t>Culture  Adaptation</a:t>
            </a:r>
          </a:p>
          <a:p>
            <a:pPr marL="285750" indent="-285750">
              <a:buFont typeface="Arial" panose="020B0604020202020204" pitchFamily="34" charset="0"/>
              <a:buChar char="•"/>
            </a:pPr>
            <a:r>
              <a:rPr lang="en-US" b="1" dirty="0" smtClean="0">
                <a:latin typeface="National" panose="02000503000000020004" pitchFamily="50" charset="0"/>
                <a:ea typeface="National" panose="02000503000000020004" pitchFamily="50" charset="0"/>
                <a:cs typeface="Arial" panose="020B0604020202020204" pitchFamily="34" charset="0"/>
              </a:rPr>
              <a:t>My Culture</a:t>
            </a:r>
          </a:p>
          <a:p>
            <a:pPr marL="285750" indent="-285750">
              <a:buFont typeface="Arial" panose="020B0604020202020204" pitchFamily="34" charset="0"/>
              <a:buChar char="•"/>
            </a:pPr>
            <a:r>
              <a:rPr lang="en-US" b="1" dirty="0" smtClean="0">
                <a:latin typeface="National" panose="02000503000000020004" pitchFamily="50" charset="0"/>
                <a:ea typeface="National" panose="02000503000000020004" pitchFamily="50" charset="0"/>
                <a:cs typeface="Arial" panose="020B0604020202020204" pitchFamily="34" charset="0"/>
              </a:rPr>
              <a:t>The “New” Culture</a:t>
            </a:r>
          </a:p>
          <a:p>
            <a:pPr marL="285750" indent="-285750">
              <a:buFont typeface="Arial" panose="020B0604020202020204" pitchFamily="34" charset="0"/>
              <a:buChar char="•"/>
            </a:pPr>
            <a:r>
              <a:rPr lang="en-US" b="1" dirty="0" smtClean="0">
                <a:latin typeface="National" panose="02000503000000020004" pitchFamily="50" charset="0"/>
                <a:ea typeface="National" panose="02000503000000020004" pitchFamily="50" charset="0"/>
                <a:cs typeface="Arial" panose="020B0604020202020204" pitchFamily="34" charset="0"/>
              </a:rPr>
              <a:t>YFU Rules</a:t>
            </a:r>
          </a:p>
          <a:p>
            <a:pPr marL="285750" indent="-285750">
              <a:buFont typeface="Arial" panose="020B0604020202020204" pitchFamily="34" charset="0"/>
              <a:buChar char="•"/>
            </a:pPr>
            <a:r>
              <a:rPr lang="en-US" b="1" dirty="0" smtClean="0">
                <a:latin typeface="National" panose="02000503000000020004" pitchFamily="50" charset="0"/>
                <a:ea typeface="National" panose="02000503000000020004" pitchFamily="50" charset="0"/>
                <a:cs typeface="Arial" panose="020B0604020202020204" pitchFamily="34" charset="0"/>
              </a:rPr>
              <a:t>YFU Support</a:t>
            </a:r>
          </a:p>
          <a:p>
            <a:pPr marL="285750" indent="-285750">
              <a:buFont typeface="Arial" panose="020B0604020202020204" pitchFamily="34" charset="0"/>
              <a:buChar char="•"/>
            </a:pPr>
            <a:r>
              <a:rPr lang="en-US" b="1" dirty="0" smtClean="0">
                <a:latin typeface="National" panose="02000503000000020004" pitchFamily="50" charset="0"/>
                <a:ea typeface="National" panose="02000503000000020004" pitchFamily="50" charset="0"/>
                <a:cs typeface="Arial" panose="020B0604020202020204" pitchFamily="34" charset="0"/>
              </a:rPr>
              <a:t>YFU Community</a:t>
            </a:r>
          </a:p>
          <a:p>
            <a:pPr marL="285750" indent="-285750">
              <a:buFont typeface="Arial" panose="020B0604020202020204" pitchFamily="34" charset="0"/>
              <a:buChar char="•"/>
            </a:pPr>
            <a:r>
              <a:rPr lang="en-US" b="1" dirty="0" smtClean="0">
                <a:latin typeface="National" panose="02000503000000020004" pitchFamily="50" charset="0"/>
                <a:ea typeface="National" panose="02000503000000020004" pitchFamily="50" charset="0"/>
                <a:cs typeface="Arial" panose="020B0604020202020204" pitchFamily="34" charset="0"/>
              </a:rPr>
              <a:t>Student Safety and Well-Being</a:t>
            </a:r>
            <a:endParaRPr lang="en-US" b="1" dirty="0">
              <a:latin typeface="National" panose="02000503000000020004" pitchFamily="50" charset="0"/>
              <a:ea typeface="National" panose="02000503000000020004" pitchFamily="50" charset="0"/>
              <a:cs typeface="Arial" panose="020B0604020202020204" pitchFamily="34" charset="0"/>
            </a:endParaRPr>
          </a:p>
        </p:txBody>
      </p:sp>
      <p:pic>
        <p:nvPicPr>
          <p:cNvPr id="17" name="Picture 16" descr="S:\Exchange Experience\Education and Training\Public\Orientations\Global Brand Orientation Visuals\visiting to belong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95600"/>
            <a:ext cx="7543800" cy="3759323"/>
          </a:xfrm>
          <a:prstGeom prst="rect">
            <a:avLst/>
          </a:prstGeom>
          <a:noFill/>
          <a:ln>
            <a:noFill/>
          </a:ln>
        </p:spPr>
      </p:pic>
    </p:spTree>
    <p:extLst>
      <p:ext uri="{BB962C8B-B14F-4D97-AF65-F5344CB8AC3E}">
        <p14:creationId xmlns:p14="http://schemas.microsoft.com/office/powerpoint/2010/main" val="151753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5220" y="915379"/>
            <a:ext cx="4810760" cy="523220"/>
          </a:xfrm>
          <a:prstGeom prst="rect">
            <a:avLst/>
          </a:prstGeom>
          <a:noFill/>
        </p:spPr>
        <p:txBody>
          <a:bodyPr wrap="square" rtlCol="0">
            <a:spAutoFit/>
          </a:bodyPr>
          <a:lstStyle/>
          <a:p>
            <a:r>
              <a:rPr lang="en-US" sz="2800" b="1" dirty="0">
                <a:solidFill>
                  <a:srgbClr val="682F74"/>
                </a:solidFill>
                <a:latin typeface="National" panose="02000503000000020004" pitchFamily="50" charset="0"/>
                <a:ea typeface="National" panose="02000503000000020004" pitchFamily="50" charset="0"/>
                <a:cs typeface="Arial" panose="020B0604020202020204" pitchFamily="34" charset="0"/>
              </a:rPr>
              <a:t>YFU Orientations – Why?</a:t>
            </a:r>
          </a:p>
        </p:txBody>
      </p:sp>
      <p:sp>
        <p:nvSpPr>
          <p:cNvPr id="3" name="TextBox 2"/>
          <p:cNvSpPr txBox="1"/>
          <p:nvPr/>
        </p:nvSpPr>
        <p:spPr>
          <a:xfrm>
            <a:off x="685800" y="1143000"/>
            <a:ext cx="1981200" cy="369332"/>
          </a:xfrm>
          <a:prstGeom prst="rect">
            <a:avLst/>
          </a:prstGeom>
          <a:noFill/>
        </p:spPr>
        <p:txBody>
          <a:bodyPr wrap="square" rtlCol="0">
            <a:spAutoFit/>
          </a:bodyPr>
          <a:lstStyle/>
          <a:p>
            <a:endParaRPr lang="en-US" dirty="0"/>
          </a:p>
        </p:txBody>
      </p:sp>
      <p:pic>
        <p:nvPicPr>
          <p:cNvPr id="4" name="Picture 4" descr="http://www.theemergencegroup.com/upload/Logos/state-department-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73" y="2122170"/>
            <a:ext cx="2707005" cy="27070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6319" y="3350539"/>
            <a:ext cx="2956559" cy="369332"/>
          </a:xfrm>
          <a:prstGeom prst="rect">
            <a:avLst/>
          </a:prstGeom>
          <a:noFill/>
        </p:spPr>
        <p:txBody>
          <a:bodyPr wrap="square" rtlCol="0">
            <a:spAutoFit/>
          </a:bodyPr>
          <a:lstStyle/>
          <a:p>
            <a:endParaRPr lang="en-US" dirty="0"/>
          </a:p>
        </p:txBody>
      </p:sp>
      <p:sp>
        <p:nvSpPr>
          <p:cNvPr id="7" name="AutoShape 4" descr="data:image/jpeg;base64,/9j/4AAQSkZJRgABAQAAAQABAAD/2wCEAAkGBxQTEhUUExQWFRUXGCEYGBgYGCAgHhodICQgHR0aHyEeIigiGyAlIBgfIjEkJSktLy4uHCE4ODMsNygtLywBCgoKBQUFDgUFDisZExkrKysrKysrKysrKysrKysrKysrKysrKysrKysrKysrKysrKysrKysrKysrKysrKysrK//AABEIAH4ArgMBIgACEQEDEQH/xAAcAAABBAMBAAAAAAAAAAAAAAAGAAQFBwEDCAL/xABCEAACAQIEBAQDBQMKBgMAAAABAgMEEQAFEiEGEzFBByJRYRQycSNigZGhQlKxCBUWMzRTcpKywRckJUOCs2N00f/EABQBAQAAAAAAAAAAAAAAAAAAAAD/xAAUEQEAAAAAAAAAAAAAAAAAAAAA/9oADAMBAAIRAxEAPwC8cLCwsAsLCxi+AzjF8R+e53DSRc6obRGGClrXsWNhe3a564BvEnxHNAKKWnEdRFMXLWbZlUL8rC+k3frY/TAWRqHr74ZU+axPNJAsimWKxdL7gMLg/T/cY584j49qazM4anLEm1RxKojCFibks4ZVvdSSAfoMP6HgfO6iseu8tJLIxJYvYgEWsFF7i3Y+nqMBb+S8ZUlT8TokH/LMwl1bWVb3f3TY7+2IvJfEukqKKoq90FPq1ofmtvoI6fPtb0Jt2wD5V4ESLfmV+jUullijPmU9V1FhtsNtJxKjwUy6IDm1VQAxt5pI1DHsPk3PtfAO8t8XIXyySrcKtRGdHIDfM5+S3fSe5ttY/jv/AOLNP/NYrducfs+Rffm26eujo1/T3wzPhZkiNoeTz3tpaoAa56C1wcbpfBjK2JVWlVh1Cyglb9CQQbfjgJ/MfEKjgo4at38s4BjQfMSdjt6L3J9MT9fnMECJJLKiI5AQk/MW6Aet74rCs8CKZlHKq51NttYRwBuegCbXJPXviI4i8HcxkEYFalQIUCRBwUKqOgHUD63ufwwF6lgOuPV8c88VVGeJNTSVUMnJpnjcckakPLIJdtNzvb9qwwR5D4uNW5rBBGgipXLKS27sdLFSey+YDYevXAXHhYgcu4wpJ6pqWGUSSohdtG6gAgEauhNz2xOg4DOFhYWAWFhYWAWFhYb19dHCmuWRI0uBqdgoBOw3O25wG84DJvEihWealmkMEsZKnmCwO2xDC43v3wO+MHF9VQmlno5VMUgdHFldCRpKn6kM3Q/s4g8g8P5MxmfM80UQo45hgQMCwAHma5JVSFvYbn2wA1kuZZvnFK1CBz4tS6p5Bbl6TcAv0Yn0Nz/HBvkXhJQ0amSvl+IeNTKY+iKoF2OgXZ+m56H0xM5rxnHTI0NHDoRIEqYZFQNDJHfdfLugNtOq2xO9tsNspPMZ5oqIVEs8vOgqnUFBHIArBzquhjXUmkddrX3wBnw5WUx5kFMixrFoOlVADK6hkcW6gi4ud/KcQHE2aSfGSwmsFEsVMJ4iQlpWu+ouXB1IulQVWx367jGzLOAzEUtVSxhEMNobDXCHZokdmBN0VtN1sT64LKnL4XC82NJNHQyKGt73PfAVJV12YTR1MyLI/MhpZvh7NdCbMXi7mzJYoBuDfa25V4gZO07wSpFI5EUiW5ccqjXpOlo5CpubW1Bhaxv7EFRxbRI2k1MRb91G1t+SXIxrXiuMkhYKxvf4WUA/QsoBwENRcPuaigmmpogyUsizaQpCy/Y6BvuSNDWO9rdcQMWTZjHJU1RhBerhqAyq92RtF6dWBOny6NHlJ3f0wdHiCTtQ1RH0jH8XBxg8REfPSVa/SMN/oY4CtaigqqOJ4SJuXBSaIZgG+WoeMOpKjZotL7jcLbp1MkvF4pFqmgleanPLipTMztecg8w6m8zRoLMx3tZgMGi8ZUoF5OdBbvPTyxj82UD9cSNDmNNUEPFLDMVvZlZWK369N198AG0HiA3wtCzCKaapeRCeaIlIiLq0ilgQblBYG1ywFxhZlHk+YxwtUrFFJPqCayEkuraGGpTYnUPUg9r3xPV3BVK6yBUCs8UkSkjUqc0l2cK219Z1e9h6DAxmXCdUoqIY4YpUmp0pIpC9hBEqkMShFy12ZxpPUgdr4CFj8OKzKZnqsrdKi8bII5RZ1BINxYhXIKjrb6Y8cAeJnJSrbNp2WYSKFiZCGAsbqqAbbnvia4ezqeSujSOoLRNblxsF0GKMCOZWAHMjnR/N5jZgR74meMuH8uzKQ0szIKxU1qVI5qg3sfvD1U9rdLg4Ag4Wz5a2ljqY1ZEk1aQ9r2VitzYnrpv+OJcY56zipzXLZqWhlnEdIGSNJIwER0BF9THcG25BPr2xdGWcXUdTMYKeoSWQKWIQ3AAIBNxt1I74CdwsD3FXERpVGlQzlS51GyqilVLH13dRa469QAcZ4U4hNUCGUKwXUCpurrqZNQv95GGxIIsQSDgJ++Ky8RuN6ExVeX1JljkKFVJjJBJGpGBFxa9t/rg54kzN6amkmSIzGNdRRTYkDrbY9BvilaWSPiTM4X+HMMcCXnOvVzFBuidBa5uPcX6WwGzwm4ESKFs0rkusaGSKIi+ygsZCO528o/HBnmWa10j0rmJYJWJem0TlopgVDNTzDSArMguri9ip99TzOs1SCuK1czQUqwryFAtDKTqEiyEA3I8oCXG19j2ccDcOIIaaodZUfl6kgd2KU5ceYRq26+guSQNhbAY4U4XKuZpY+RaZ5aeJXvylkUCRCRsVdvMU3AIB+k9mGbQUoVDYM39XDGt3b10oouRvubWF98NcxzaSSU01JYyL/XTMLpBfoLba5CNwl9hYtYEXeZNkUdPcrd5G+eaQ6pH+rdh7CwHYDAMQ1fUdAlHH960kx/AHlxn/AD4yvB9O39o5lU3rUPqFx0IQWjU/RRghAxnAaKakSMWjRUHoqgD9Mb8LCwCwsLCwCOIrMeHaWc3lp42YG4bSAwPqGG4P44lcLADZ4eni3pKuRbdI5/toz+JIkF/XWbemF/SNoNq6LkD++Q64fqzWBi/8wBv1OCTHhkvcGxB7HAMoqGLU00SxCR1/rQoJYdiSPmHfrvivsz4b+CMT6vi6qqmUWlACGovqE4YeeNUQEaAfMAB1uSU1GTS0l5aAAre8lITZG9TF/dP3t8rdwCdWHY+GzKmswLRk7qbq8br2NiGjdT6WI7YCHpv+fFXl+YJDK0WnU8IYIdY1LYMSUkX6nse9sVfl1X/RmsqElgacTAcmUMFBjG9uh81zZh9PUYIeJeH5IJooIyXSWR2ipadmWS6i61ckrt9o6OFJ5h09OpFsFnGPCj5hlaxThPjEjDhl6CYDzAfdY3H4+2AeUkP850kFQ6NTSOpZRcMQhNwrAgBlbSrW2tt6YlchyQU+olzI7bFiAAFBJCIo+VQWO2/Xr0xWvg7n2Z1kzCeQCmpxoYcsAl7WEd+2nqfoB3xcAwAT4mcV1WXwiWClSaP9t2Y2jPbUoFyD66tsMPBPKwlE9UY0jerkMpVAQqqCQiqCSdO7EC+2rDHxnz/MYImSnpx8M6kSTgayARuCvSMfeN/wxLDMGostoEhlhiJiS3OilkDDSCQBEQQbnqTgCHhtKwiUV3JP2pMPLH/b/Z1X742cS17xxqkNufM3LiuLhSRcyEdwigt72A74acEcQGthdy0LhJNAaHXpNgpOzgEHzdN/rj2PtMzN+kFMNPs0ztqP+WAfrgJLKMsSniWNL2G5Zj5mY7s7HuSdycOZqpEF3dVHqzAfxxXnjJx4+XxJFTkfETAkMd+Wg21W9Sdh9D6YB/B/hVczeesry9RoYRoJGJBY+Zib9bBhYdPNgL7iqFYXVlYeoIP8MbC9uuKrovDV6LOIamiNqQ3MqayNHlYWt+0tyCBvY4BfHPiWd656UOywRKBoBsGJFyzevXvttgOhI80hY6VmiLDqA6k/lfDnmD1GOfuGcjyivy1adHjhzHTsZG0s0voL7Oh6WFyMWhwpweBlUVDXIstgdSgkj5iy2PsCMAYCUeo/PGDOOtxb1vjjXMaNUq5IQPKs7Rj6Byv8MdTNwRQ/Bmm+HTk/Pp+/ptrv11WAF8ATCVfUfnjy1Qo/aX8xjjDIqZZKmCNhdXlRGHqGYAj8ji3ONfDCkkeSHKw3xcARpYWclSj9CGfow69enbAXoZlHUgfjhc9f3l/MYqqt8KzV5m1RV2+GEUahVfzOyoqEG3ygEE7ddsUx4g5XFS5jUwQrpjjeyAkmwsD1O5698B12Z1/eX8xgZz+L4SYV0e0bFUq1HRkPlWa3ZoyRc90vfoLVufCaGpymlmo10VbxxyEs7aXuAWBBuF63Fh2xcpow1PynAIMehh1Buuk4Bw6gi4te2zdev+2InhSgqoYmWrnFQ5kZlYLaynov4f74XB07PRU5Y6mCaGPqyEox/NTiBzjOKqpVUpqSZAJ0POMsITSkg17CQsQQrC1uuArfi/J6mLiAQUlQ9MtWyyghyqi4Ou46MboxA73AxfdFEURVLM5VQCzdW+8fc4pr+UFlolqKC7pEHLxmRzZVBKkFj2A3xaHBuUfC0scRqHqbC/Ndr3v+79306/XACnjBSZnLT6KEKYSp5wU2lYegvtpte4Buf0xtQ/E5PRua74GPlJzHOkBgBpCFmIsCfQ3PTE5x7k1VV0rQUsyQl9nLKSWX90EdL9CfTAz4ZI8NNUZbOsU1RRnUEDAqwcF0F2GxDXHTa6+uAlfD3N0Z56WOZJkhVHjdIljUq2oFVVQAQpT5hf5hviWc8vMwT0qKbSP8ULFrX9Ss+3+E+mA7KM2q3njrpeWkCxrcIoSNIZCRIHkkIPMhdFJU2uNRC3NsHefUBniVomAljYSwt1Godj91gSpt2Y4Ck/5R1C4q6eaxMbQ6AewZWJI9tnB/PBP/ACb6lfgaiO/mWo1kezIgH/rODOuoabN6Rop0Zd7Oh2kglH8GF7g7hgQdwcAuR+G+ZZZO0uX1EEisNLJOGAYDpq09x1BBGAtDNM/p6eSGKaVUknbREpvdmJAsLe5Audt8VvxtwtRZxWTRwTGKup1CyXXyOO1/Ui9rj9drbofDyuqsxhr8wqIQ0ToyxQq2kaDqVQWOw1bm9zvjdmfAFZFmcmY0NREHk+aKZTpN7AqSp3GwPY4Ch+KeFqnL5eVUppJF1Ybq49VPe3cdRjoHwKzqapy485i5hlMSsepUKjAE9SRqIv6WxD8ReHmZZpNE1fPTRJFcKsCsbBraiNR6nSOpttg9ouHjR0QpsvKIy/K0ylgSTdmbSVuT/wDmA5Zz/bMaj2qn/wDYcdfo14gfVL/pikqvwMqZZXlasi1u5c2ja2pjqPf1OLOjy7MRSGL4im+IvZZOS2kR2A3XVu9779PbAcoZNDrqIUuV1SoupTYi7AXB7EY6FyHIv5lqa+rqJnelMaaZpH1yMb7qQNybmw29MDFP4DVCMrrWxhlIZTy22INwevrif4k8OM0rkEdTmaOgN9Ih0gn1IUi+As7K69J4Y5ozdJFDqSLXBFxjlnxfH/V6v/GP9K46by7LHgo0gjdeZHCI0dluuoLYMVBBIvva4xVGe+C9XVzyVE1bCZJDdrRMB6bDVsLDAWV4dn/pdD/9aP8A0jExmlYsMMkrmyxoXJ9ABf8A2xB8D5LVUkAgqJ4pkjVUi0RlSFAtZiSb9u2POYv8dMKdN6aJw1Q46O6nUsCkdbEBn+mnubA+4Up2iooFYfacvUw+83mYf5mOK1yLIJ6jXGs0AF4xLC8ciTRBKhqndWJuWZiNVtJAFumD/jvOBTU13ilkSRuWxicIUDbBi5ZdAvYari1+uITgTLqOeRayKCsSWMFVkqJXYEG6MqkuyyAEHpcXAOAFvHiNJ6zL6VpkhDay0j9EuQFJ9jYjFj8C8LR5fTiGOWSUE6tTtcb/ALgGyL3sP1xTGftT5vn8kU05iiAEMLKAdRTqlzsNTFyCfYYvfh3KFpIEgWSSRUFg0rBmt6EgDYYCRkvY2sDbYkX3+m18UjmmWfzBVR171jTvUSFZIygBkQ7yPsf2bgj3IG18XewwMcTcC0dfKklUjyFF0qvMZVAvcmykG5/2GAheLcq+IWGopi06syNDFZfhludTyzDbUpG5JNwRtvj1wBxHGA9MXBjhC6ag+SNzK7COOIPuUFtCm51W79SAcEcex089RSvEzZUzssZszrEny3JNyY2G5Bva+3fB5nOQSJM1bSRrVu4UwKWUQwBFsrhbjmMQxC2I6ncXvgCjNcoZpBUU7iKoAsbi6Sr+5IO4F7hhup9iQc5fn6s4hmU09R/dudn9426SD6bjuBgVyDiaeLL0q5mkqhNUEICqpJy2OmMRoo8xJGoLe9m67YLIpaetjKlRIBbUki2ZCdwGU2ZG+tjgJcYzbA8uUVEH9mqCUH/aqAZB9Fe4kX/yL/THo55PH/aKOUDu8FpV/IWk2/wYCetjOIOHi2jY2NRGh6aZbxt/lk0n9MSsVWjC6urD1DA4DfhY86x6jGGlUdWA/HAe8LEZWZ/SxbSVMKH0aRQfyJwxPFkTbQRz1B/+KFtN/wDG4VP1wBDhtXV0cKGSV1jRerMQAPxOIbnZhN8qRUinvIebIPXyoQgPodTD2xto+GolcSys9TMOkkxvpP3EACJ1PyqD6k4Bmaqeu2h109KdmlYFZZR6RKd41P77C9vlG4OHGZZpTZfFFEAAXIjhhX5nYmwAv7m5Y/xxqr+MYFjkliYTrBKEqdB3iF7M5HcL1NuwPocOK6loqzXE/KldohcAjWIybqQRuouLg7bi4wAHR/HPWSRSFfiGjYywVLMYKlCwsIAuyBE21bm7HUvSz3xCz+PJ8tWmp2ImdTHCC2oop+Zr+iA2X8PfEznvEMOUUampmM8qgrFqA5km+wNuwFgW9vXFOUUFfVZjBmFbQyVEErKSDEXj5TjSthYgBQ2oX7i+AKPCXgrK6+kWd43aoRtMo5zizg3DjSVIuLH639MXbGlgAOwtub4j8oyKmpr/AA0EUOq2rloFv6Xt1xJYBYwwxnCwArx/k002XzU9JGmuWydlAUkaiT7D03xV1PmVbw0aeKpkWphmDExLf7LSVuUZut9XSwG3bri+8Qed8J0lXNFNUxCVogQgYnSL2JJXo3TvfARmR1tDmPJqaaQOacNoivpCOwA1MlrhgAQG6WZrdcC82XimltmLzaXiM5anMoEtUxIcXisx0IsaorWFvU3wz4m4Brp84aekcUkSogEwNt7bhVXdve9hhjwz4xVEbyQ1sDTiEkPNCvmAU2LOvy9ibgge2AIsu41qacaapAVhpRzGJGtqrTzOTcG2ooVB26nBnFxJEapaM6hOYuawAuqeqlumre9vSxwO0WZ5Pmejlyx61nWp0HyOZVsNTKwu2wANr3AtfG+HgloZlqIah3kLSSSiUjTI7ppDAAeUghB3Glel98AU008NTGrrpkjPQkXB3t3HqMMJOHaBzc09OW7nQt/4Yb8D0k9PSx000IQwRqgdXDLJbqR0YfiB1xX1FkciUtZemkFS9POb/CBW1Pc6VmU3f5uh3NvbAWT/AEWou0Edva4H6HGJOFqC12poCB3ZQf1OAGakkGuWlhqEpojSO6lHUtJHKWmZEbzG0dr2FiQepxulpZJ5HqGgmnozXmQxGJtUkfIVFcRPZmVZd7EdibbYA/EFHThLLTxBmCpsi6mPRV9SewHXDKr4yp1qPhlE0k4vdEhewAsCxYgLpFxcg2F8Cma8MzVcNNBBTfCQoZpF5pJMRPliYLqupu7OqjZNIG3TBNTZRUSSUNRMUWaFJI5wDcOrqAdP1ZEbf3GAYDi6epJ+BijZUp0qDzWIL8wEiNbfKbL8x2BNsC02d182uWLVUCOSGsp0Wwl5Eg3XSLCVCOYhFtQIB37FcvB1HBHeaZowokBkEpi+yd2k5TEEXRS5A7gdLYhs48V8ro15dN9uyKEVYlsoUdF1nYge18A9yngmQ1M1S8rwgzM0SKEs0L6WdJQVu12LCxPl3I64iOI+O6HKY3pstiSSfclYwSiHuXYbtb90Ha1thgC4o44zOtmhgl1UcM7IFRAQWVyLNqO79e1h7YLOEvC2py/NoJQVnpftAz7AqCjgBlP3tIuL/hgAzhbh6biCWqlmqSJ0ClSy3WxJ8th8oFtrYv3gXLJqahggqNJkiUoSpuCASEINh+zpw/ockp4ZHlhhSN5AA7IoGq3S9uvXEjgFhYWFgFhYWFgFhYWFgMFcQlTwzAKaoghiSPno4YgdWcEamPUm57+mJzCwFMZp4RwUuV1BUNUVei6vY7EEbIva+/qcQNVkWbZXloq/jJkfWuqENqCIdhe9wWva4Gw3x0LbDeso0lQpIiuhtdWFwbEEbfUYCjKnxBzuhpqeoqVhkScnTrj0sALW1aCoUsNxcdAcOZPHGoiKifLwpZQ4+0YalPRgCu4P1xb2eZDBVoiTxh1R1kVT01L0v6j1HQjEfn/BtNV1FNUSpdqc+UdmHVVb1VW8wH17E3CvqvxuaKQxS5fIkgt5C++4uO3e4w3k8dJC/LTL2Ml9OgyG9+lrBSb4sPNOCKaevhrpFvJEttPZiN0Yj1W5t+HoMeE4GplzP+cQPtCltNttZ2Mn1K7fr3wFX/8AGrMJ2ZaWjiuql2FnkIUdW2K7DEfl/FWfZmlQ9PNZYV1MsSKhN/2UNtRawJtq7bb7G68n4RpaaqnqYY9Mk9tQ7C27aR21Egn6YfZJkEFJzRBGEEshlcDpqIANvQbdBtufXAUFw5wBVZtQy1Uk8hnEpWJZWJVwo8w3+XzG1+xBvglyTwcSbK4xMrU9bdyW628xCqy9GFgDtuL9cXRDAqiyqFFybAW3JuT+JN8e7YCJl4ep5IoY5olfk6GQ91ZLEEEbjcfj3xLacZthYBYWFhYBYWFhY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TEhUUExQWFRUXGCEYGBgYGCAgHhodICQgHR0aHyEeIigiGyAlIBgfIjEkJSktLy4uHCE4ODMsNygtLywBCgoKBQUFDgUFDisZExkrKysrKysrKysrKysrKysrKysrKysrKysrKysrKysrKysrKysrKysrKysrKysrKysrK//AABEIAH4ArgMBIgACEQEDEQH/xAAcAAABBAMBAAAAAAAAAAAAAAAGAAQFBwEDCAL/xABCEAACAQIEBAQDBQMKBgMAAAABAgMEEQAFEiEGEzFBByJRYRQycSNigZGhQlKxCBUWMzRTcpKywRckJUOCs2N00f/EABQBAQAAAAAAAAAAAAAAAAAAAAD/xAAUEQEAAAAAAAAAAAAAAAAAAAAA/9oADAMBAAIRAxEAPwC8cLCwsAsLCxi+AzjF8R+e53DSRc6obRGGClrXsWNhe3a564BvEnxHNAKKWnEdRFMXLWbZlUL8rC+k3frY/TAWRqHr74ZU+axPNJAsimWKxdL7gMLg/T/cY584j49qazM4anLEm1RxKojCFibks4ZVvdSSAfoMP6HgfO6iseu8tJLIxJYvYgEWsFF7i3Y+nqMBb+S8ZUlT8TokH/LMwl1bWVb3f3TY7+2IvJfEukqKKoq90FPq1ofmtvoI6fPtb0Jt2wD5V4ESLfmV+jUullijPmU9V1FhtsNtJxKjwUy6IDm1VQAxt5pI1DHsPk3PtfAO8t8XIXyySrcKtRGdHIDfM5+S3fSe5ttY/jv/AOLNP/NYrducfs+Rffm26eujo1/T3wzPhZkiNoeTz3tpaoAa56C1wcbpfBjK2JVWlVh1Cyglb9CQQbfjgJ/MfEKjgo4at38s4BjQfMSdjt6L3J9MT9fnMECJJLKiI5AQk/MW6Aet74rCs8CKZlHKq51NttYRwBuegCbXJPXviI4i8HcxkEYFalQIUCRBwUKqOgHUD63ufwwF6lgOuPV8c88VVGeJNTSVUMnJpnjcckakPLIJdtNzvb9qwwR5D4uNW5rBBGgipXLKS27sdLFSey+YDYevXAXHhYgcu4wpJ6pqWGUSSohdtG6gAgEauhNz2xOg4DOFhYWAWFhYWAWFhYb19dHCmuWRI0uBqdgoBOw3O25wG84DJvEihWealmkMEsZKnmCwO2xDC43v3wO+MHF9VQmlno5VMUgdHFldCRpKn6kM3Q/s4g8g8P5MxmfM80UQo45hgQMCwAHma5JVSFvYbn2wA1kuZZvnFK1CBz4tS6p5Bbl6TcAv0Yn0Nz/HBvkXhJQ0amSvl+IeNTKY+iKoF2OgXZ+m56H0xM5rxnHTI0NHDoRIEqYZFQNDJHfdfLugNtOq2xO9tsNspPMZ5oqIVEs8vOgqnUFBHIArBzquhjXUmkddrX3wBnw5WUx5kFMixrFoOlVADK6hkcW6gi4ud/KcQHE2aSfGSwmsFEsVMJ4iQlpWu+ouXB1IulQVWx367jGzLOAzEUtVSxhEMNobDXCHZokdmBN0VtN1sT64LKnL4XC82NJNHQyKGt73PfAVJV12YTR1MyLI/MhpZvh7NdCbMXi7mzJYoBuDfa25V4gZO07wSpFI5EUiW5ccqjXpOlo5CpubW1Bhaxv7EFRxbRI2k1MRb91G1t+SXIxrXiuMkhYKxvf4WUA/QsoBwENRcPuaigmmpogyUsizaQpCy/Y6BvuSNDWO9rdcQMWTZjHJU1RhBerhqAyq92RtF6dWBOny6NHlJ3f0wdHiCTtQ1RH0jH8XBxg8REfPSVa/SMN/oY4CtaigqqOJ4SJuXBSaIZgG+WoeMOpKjZotL7jcLbp1MkvF4pFqmgleanPLipTMztecg8w6m8zRoLMx3tZgMGi8ZUoF5OdBbvPTyxj82UD9cSNDmNNUEPFLDMVvZlZWK369N198AG0HiA3wtCzCKaapeRCeaIlIiLq0ilgQblBYG1ywFxhZlHk+YxwtUrFFJPqCayEkuraGGpTYnUPUg9r3xPV3BVK6yBUCs8UkSkjUqc0l2cK219Z1e9h6DAxmXCdUoqIY4YpUmp0pIpC9hBEqkMShFy12ZxpPUgdr4CFj8OKzKZnqsrdKi8bII5RZ1BINxYhXIKjrb6Y8cAeJnJSrbNp2WYSKFiZCGAsbqqAbbnvia4ezqeSujSOoLRNblxsF0GKMCOZWAHMjnR/N5jZgR74meMuH8uzKQ0szIKxU1qVI5qg3sfvD1U9rdLg4Ag4Wz5a2ljqY1ZEk1aQ9r2VitzYnrpv+OJcY56zipzXLZqWhlnEdIGSNJIwER0BF9THcG25BPr2xdGWcXUdTMYKeoSWQKWIQ3AAIBNxt1I74CdwsD3FXERpVGlQzlS51GyqilVLH13dRa469QAcZ4U4hNUCGUKwXUCpurrqZNQv95GGxIIsQSDgJ++Ky8RuN6ExVeX1JljkKFVJjJBJGpGBFxa9t/rg54kzN6amkmSIzGNdRRTYkDrbY9BvilaWSPiTM4X+HMMcCXnOvVzFBuidBa5uPcX6WwGzwm4ESKFs0rkusaGSKIi+ygsZCO528o/HBnmWa10j0rmJYJWJem0TlopgVDNTzDSArMguri9ip99TzOs1SCuK1czQUqwryFAtDKTqEiyEA3I8oCXG19j2ccDcOIIaaodZUfl6kgd2KU5ceYRq26+guSQNhbAY4U4XKuZpY+RaZ5aeJXvylkUCRCRsVdvMU3AIB+k9mGbQUoVDYM39XDGt3b10oouRvubWF98NcxzaSSU01JYyL/XTMLpBfoLba5CNwl9hYtYEXeZNkUdPcrd5G+eaQ6pH+rdh7CwHYDAMQ1fUdAlHH960kx/AHlxn/AD4yvB9O39o5lU3rUPqFx0IQWjU/RRghAxnAaKakSMWjRUHoqgD9Mb8LCwCwsLCwCOIrMeHaWc3lp42YG4bSAwPqGG4P44lcLADZ4eni3pKuRbdI5/toz+JIkF/XWbemF/SNoNq6LkD++Q64fqzWBi/8wBv1OCTHhkvcGxB7HAMoqGLU00SxCR1/rQoJYdiSPmHfrvivsz4b+CMT6vi6qqmUWlACGovqE4YeeNUQEaAfMAB1uSU1GTS0l5aAAre8lITZG9TF/dP3t8rdwCdWHY+GzKmswLRk7qbq8br2NiGjdT6WI7YCHpv+fFXl+YJDK0WnU8IYIdY1LYMSUkX6nse9sVfl1X/RmsqElgacTAcmUMFBjG9uh81zZh9PUYIeJeH5IJooIyXSWR2ipadmWS6i61ckrt9o6OFJ5h09OpFsFnGPCj5hlaxThPjEjDhl6CYDzAfdY3H4+2AeUkP850kFQ6NTSOpZRcMQhNwrAgBlbSrW2tt6YlchyQU+olzI7bFiAAFBJCIo+VQWO2/Xr0xWvg7n2Z1kzCeQCmpxoYcsAl7WEd+2nqfoB3xcAwAT4mcV1WXwiWClSaP9t2Y2jPbUoFyD66tsMPBPKwlE9UY0jerkMpVAQqqCQiqCSdO7EC+2rDHxnz/MYImSnpx8M6kSTgayARuCvSMfeN/wxLDMGostoEhlhiJiS3OilkDDSCQBEQQbnqTgCHhtKwiUV3JP2pMPLH/b/Z1X742cS17xxqkNufM3LiuLhSRcyEdwigt72A74acEcQGthdy0LhJNAaHXpNgpOzgEHzdN/rj2PtMzN+kFMNPs0ztqP+WAfrgJLKMsSniWNL2G5Zj5mY7s7HuSdycOZqpEF3dVHqzAfxxXnjJx4+XxJFTkfETAkMd+Wg21W9Sdh9D6YB/B/hVczeesry9RoYRoJGJBY+Zib9bBhYdPNgL7iqFYXVlYeoIP8MbC9uuKrovDV6LOIamiNqQ3MqayNHlYWt+0tyCBvY4BfHPiWd656UOywRKBoBsGJFyzevXvttgOhI80hY6VmiLDqA6k/lfDnmD1GOfuGcjyivy1adHjhzHTsZG0s0voL7Oh6WFyMWhwpweBlUVDXIstgdSgkj5iy2PsCMAYCUeo/PGDOOtxb1vjjXMaNUq5IQPKs7Rj6Byv8MdTNwRQ/Bmm+HTk/Pp+/ptrv11WAF8ATCVfUfnjy1Qo/aX8xjjDIqZZKmCNhdXlRGHqGYAj8ji3ONfDCkkeSHKw3xcARpYWclSj9CGfow69enbAXoZlHUgfjhc9f3l/MYqqt8KzV5m1RV2+GEUahVfzOyoqEG3ygEE7ddsUx4g5XFS5jUwQrpjjeyAkmwsD1O5698B12Z1/eX8xgZz+L4SYV0e0bFUq1HRkPlWa3ZoyRc90vfoLVufCaGpymlmo10VbxxyEs7aXuAWBBuF63Fh2xcpow1PynAIMehh1Buuk4Bw6gi4te2zdev+2InhSgqoYmWrnFQ5kZlYLaynov4f74XB07PRU5Y6mCaGPqyEox/NTiBzjOKqpVUpqSZAJ0POMsITSkg17CQsQQrC1uuArfi/J6mLiAQUlQ9MtWyyghyqi4Ou46MboxA73AxfdFEURVLM5VQCzdW+8fc4pr+UFlolqKC7pEHLxmRzZVBKkFj2A3xaHBuUfC0scRqHqbC/Ndr3v+79306/XACnjBSZnLT6KEKYSp5wU2lYegvtpte4Buf0xtQ/E5PRua74GPlJzHOkBgBpCFmIsCfQ3PTE5x7k1VV0rQUsyQl9nLKSWX90EdL9CfTAz4ZI8NNUZbOsU1RRnUEDAqwcF0F2GxDXHTa6+uAlfD3N0Z56WOZJkhVHjdIljUq2oFVVQAQpT5hf5hviWc8vMwT0qKbSP8ULFrX9Ss+3+E+mA7KM2q3njrpeWkCxrcIoSNIZCRIHkkIPMhdFJU2uNRC3NsHefUBniVomAljYSwt1Godj91gSpt2Y4Ck/5R1C4q6eaxMbQ6AewZWJI9tnB/PBP/ACb6lfgaiO/mWo1kezIgH/rODOuoabN6Rop0Zd7Oh2kglH8GF7g7hgQdwcAuR+G+ZZZO0uX1EEisNLJOGAYDpq09x1BBGAtDNM/p6eSGKaVUknbREpvdmJAsLe5Audt8VvxtwtRZxWTRwTGKup1CyXXyOO1/Ui9rj9drbofDyuqsxhr8wqIQ0ToyxQq2kaDqVQWOw1bm9zvjdmfAFZFmcmY0NREHk+aKZTpN7AqSp3GwPY4Ch+KeFqnL5eVUppJF1Ybq49VPe3cdRjoHwKzqapy485i5hlMSsepUKjAE9SRqIv6WxD8ReHmZZpNE1fPTRJFcKsCsbBraiNR6nSOpttg9ouHjR0QpsvKIy/K0ylgSTdmbSVuT/wDmA5Zz/bMaj2qn/wDYcdfo14gfVL/pikqvwMqZZXlasi1u5c2ja2pjqPf1OLOjy7MRSGL4im+IvZZOS2kR2A3XVu9779PbAcoZNDrqIUuV1SoupTYi7AXB7EY6FyHIv5lqa+rqJnelMaaZpH1yMb7qQNybmw29MDFP4DVCMrrWxhlIZTy22INwevrif4k8OM0rkEdTmaOgN9Ih0gn1IUi+As7K69J4Y5ozdJFDqSLXBFxjlnxfH/V6v/GP9K46by7LHgo0gjdeZHCI0dluuoLYMVBBIvva4xVGe+C9XVzyVE1bCZJDdrRMB6bDVsLDAWV4dn/pdD/9aP8A0jExmlYsMMkrmyxoXJ9ABf8A2xB8D5LVUkAgqJ4pkjVUi0RlSFAtZiSb9u2POYv8dMKdN6aJw1Q46O6nUsCkdbEBn+mnubA+4Up2iooFYfacvUw+83mYf5mOK1yLIJ6jXGs0AF4xLC8ciTRBKhqndWJuWZiNVtJAFumD/jvOBTU13ilkSRuWxicIUDbBi5ZdAvYari1+uITgTLqOeRayKCsSWMFVkqJXYEG6MqkuyyAEHpcXAOAFvHiNJ6zL6VpkhDay0j9EuQFJ9jYjFj8C8LR5fTiGOWSUE6tTtcb/ALgGyL3sP1xTGftT5vn8kU05iiAEMLKAdRTqlzsNTFyCfYYvfh3KFpIEgWSSRUFg0rBmt6EgDYYCRkvY2sDbYkX3+m18UjmmWfzBVR171jTvUSFZIygBkQ7yPsf2bgj3IG18XewwMcTcC0dfKklUjyFF0qvMZVAvcmykG5/2GAheLcq+IWGopi06syNDFZfhludTyzDbUpG5JNwRtvj1wBxHGA9MXBjhC6ag+SNzK7COOIPuUFtCm51W79SAcEcex089RSvEzZUzssZszrEny3JNyY2G5Bva+3fB5nOQSJM1bSRrVu4UwKWUQwBFsrhbjmMQxC2I6ncXvgCjNcoZpBUU7iKoAsbi6Sr+5IO4F7hhup9iQc5fn6s4hmU09R/dudn9426SD6bjuBgVyDiaeLL0q5mkqhNUEICqpJy2OmMRoo8xJGoLe9m67YLIpaetjKlRIBbUki2ZCdwGU2ZG+tjgJcYzbA8uUVEH9mqCUH/aqAZB9Fe4kX/yL/THo55PH/aKOUDu8FpV/IWk2/wYCetjOIOHi2jY2NRGh6aZbxt/lk0n9MSsVWjC6urD1DA4DfhY86x6jGGlUdWA/HAe8LEZWZ/SxbSVMKH0aRQfyJwxPFkTbQRz1B/+KFtN/wDG4VP1wBDhtXV0cKGSV1jRerMQAPxOIbnZhN8qRUinvIebIPXyoQgPodTD2xto+GolcSys9TMOkkxvpP3EACJ1PyqD6k4Bmaqeu2h109KdmlYFZZR6RKd41P77C9vlG4OHGZZpTZfFFEAAXIjhhX5nYmwAv7m5Y/xxqr+MYFjkliYTrBKEqdB3iF7M5HcL1NuwPocOK6loqzXE/KldohcAjWIybqQRuouLg7bi4wAHR/HPWSRSFfiGjYywVLMYKlCwsIAuyBE21bm7HUvSz3xCz+PJ8tWmp2ImdTHCC2oop+Zr+iA2X8PfEznvEMOUUampmM8qgrFqA5km+wNuwFgW9vXFOUUFfVZjBmFbQyVEErKSDEXj5TjSthYgBQ2oX7i+AKPCXgrK6+kWd43aoRtMo5zizg3DjSVIuLH639MXbGlgAOwtub4j8oyKmpr/AA0EUOq2rloFv6Xt1xJYBYwwxnCwArx/k002XzU9JGmuWydlAUkaiT7D03xV1PmVbw0aeKpkWphmDExLf7LSVuUZut9XSwG3bri+8Qed8J0lXNFNUxCVogQgYnSL2JJXo3TvfARmR1tDmPJqaaQOacNoivpCOwA1MlrhgAQG6WZrdcC82XimltmLzaXiM5anMoEtUxIcXisx0IsaorWFvU3wz4m4Brp84aekcUkSogEwNt7bhVXdve9hhjwz4xVEbyQ1sDTiEkPNCvmAU2LOvy9ibgge2AIsu41qacaapAVhpRzGJGtqrTzOTcG2ooVB26nBnFxJEapaM6hOYuawAuqeqlumre9vSxwO0WZ5Pmejlyx61nWp0HyOZVsNTKwu2wANr3AtfG+HgloZlqIah3kLSSSiUjTI7ppDAAeUghB3Glel98AU008NTGrrpkjPQkXB3t3HqMMJOHaBzc09OW7nQt/4Yb8D0k9PSx000IQwRqgdXDLJbqR0YfiB1xX1FkciUtZemkFS9POb/CBW1Pc6VmU3f5uh3NvbAWT/AEWou0Edva4H6HGJOFqC12poCB3ZQf1OAGakkGuWlhqEpojSO6lHUtJHKWmZEbzG0dr2FiQepxulpZJ5HqGgmnozXmQxGJtUkfIVFcRPZmVZd7EdibbYA/EFHThLLTxBmCpsi6mPRV9SewHXDKr4yp1qPhlE0k4vdEhewAsCxYgLpFxcg2F8Cma8MzVcNNBBTfCQoZpF5pJMRPliYLqupu7OqjZNIG3TBNTZRUSSUNRMUWaFJI5wDcOrqAdP1ZEbf3GAYDi6epJ+BijZUp0qDzWIL8wEiNbfKbL8x2BNsC02d182uWLVUCOSGsp0Wwl5Eg3XSLCVCOYhFtQIB37FcvB1HBHeaZowokBkEpi+yd2k5TEEXRS5A7gdLYhs48V8ro15dN9uyKEVYlsoUdF1nYge18A9yngmQ1M1S8rwgzM0SKEs0L6WdJQVu12LCxPl3I64iOI+O6HKY3pstiSSfclYwSiHuXYbtb90Ha1thgC4o44zOtmhgl1UcM7IFRAQWVyLNqO79e1h7YLOEvC2py/NoJQVnpftAz7AqCjgBlP3tIuL/hgAzhbh6biCWqlmqSJ0ClSy3WxJ8th8oFtrYv3gXLJqahggqNJkiUoSpuCASEINh+zpw/ockp4ZHlhhSN5AA7IoGq3S9uvXEjgFhYWFgFhYWFgFhYWFgMFcQlTwzAKaoghiSPno4YgdWcEamPUm57+mJzCwFMZp4RwUuV1BUNUVei6vY7EEbIva+/qcQNVkWbZXloq/jJkfWuqENqCIdhe9wWva4Gw3x0LbDeso0lQpIiuhtdWFwbEEbfUYCjKnxBzuhpqeoqVhkScnTrj0sALW1aCoUsNxcdAcOZPHGoiKifLwpZQ4+0YalPRgCu4P1xb2eZDBVoiTxh1R1kVT01L0v6j1HQjEfn/BtNV1FNUSpdqc+UdmHVVb1VW8wH17E3CvqvxuaKQxS5fIkgt5C++4uO3e4w3k8dJC/LTL2Ml9OgyG9+lrBSb4sPNOCKaevhrpFvJEttPZiN0Yj1W5t+HoMeE4GplzP+cQPtCltNttZ2Mn1K7fr3wFX/8AGrMJ2ZaWjiuql2FnkIUdW2K7DEfl/FWfZmlQ9PNZYV1MsSKhN/2UNtRawJtq7bb7G68n4RpaaqnqYY9Mk9tQ7C27aR21Egn6YfZJkEFJzRBGEEshlcDpqIANvQbdBtufXAUFw5wBVZtQy1Uk8hnEpWJZWJVwo8w3+XzG1+xBvglyTwcSbK4xMrU9bdyW628xCqy9GFgDtuL9cXRDAqiyqFFybAW3JuT+JN8e7YCJl4ep5IoY5olfk6GQ91ZLEEEbjcfj3xLacZthYBYWFhYBYWFhY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http://yfuusa.org/media/Education/CSIET15-16-YFU-J1inbound-outbound-short.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372938"/>
            <a:ext cx="2362200" cy="2315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180715" y="2263141"/>
            <a:ext cx="2425065" cy="2425065"/>
          </a:xfrm>
          <a:prstGeom prst="rect">
            <a:avLst/>
          </a:prstGeom>
        </p:spPr>
      </p:pic>
    </p:spTree>
    <p:extLst>
      <p:ext uri="{BB962C8B-B14F-4D97-AF65-F5344CB8AC3E}">
        <p14:creationId xmlns:p14="http://schemas.microsoft.com/office/powerpoint/2010/main" val="20871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81000"/>
            <a:ext cx="7772400" cy="615553"/>
          </a:xfrm>
        </p:spPr>
        <p:txBody>
          <a:bodyPr/>
          <a:lstStyle/>
          <a:p>
            <a:r>
              <a:rPr lang="en-US" dirty="0" smtClean="0"/>
              <a:t>Small Group or Partner Activity</a:t>
            </a:r>
            <a:endParaRPr lang="en-US" dirty="0"/>
          </a:p>
        </p:txBody>
      </p:sp>
      <p:sp>
        <p:nvSpPr>
          <p:cNvPr id="3" name="Text Placeholder 2"/>
          <p:cNvSpPr>
            <a:spLocks noGrp="1"/>
          </p:cNvSpPr>
          <p:nvPr>
            <p:ph type="body" idx="1"/>
          </p:nvPr>
        </p:nvSpPr>
        <p:spPr>
          <a:xfrm>
            <a:off x="457200" y="1295400"/>
            <a:ext cx="8381999" cy="4953000"/>
          </a:xfrm>
        </p:spPr>
        <p:txBody>
          <a:bodyPr>
            <a:normAutofit/>
          </a:bodyPr>
          <a:lstStyle/>
          <a:p>
            <a:pPr marL="457200" indent="-457200">
              <a:buFont typeface="Arial" panose="020B0604020202020204" pitchFamily="34" charset="0"/>
              <a:buChar char="•"/>
            </a:pPr>
            <a:r>
              <a:rPr lang="en-US" dirty="0" smtClean="0"/>
              <a:t>List the key tasks associated with organizing an orientation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Next to each task, list a tip or best practice to accomplish that task.</a:t>
            </a:r>
            <a:endParaRPr lang="en-US" dirty="0"/>
          </a:p>
          <a:p>
            <a:endParaRPr lang="en-US" sz="2000" dirty="0" smtClean="0"/>
          </a:p>
          <a:p>
            <a:r>
              <a:rPr lang="en-US" sz="2000" dirty="0" smtClean="0"/>
              <a:t>EXAMPLE: </a:t>
            </a:r>
          </a:p>
          <a:p>
            <a:r>
              <a:rPr lang="en-US" sz="2000" i="1" dirty="0" smtClean="0"/>
              <a:t>invite students and families  </a:t>
            </a:r>
            <a:r>
              <a:rPr lang="en-US" sz="2000" dirty="0" smtClean="0"/>
              <a:t>- use evite, get email addresses from FD, send evites one month in advance with an RSVP required</a:t>
            </a:r>
          </a:p>
          <a:p>
            <a:r>
              <a:rPr lang="en-US" sz="2000" dirty="0"/>
              <a:t>	</a:t>
            </a:r>
            <a:r>
              <a:rPr lang="en-US" sz="2000" dirty="0" smtClean="0"/>
              <a:t>		</a:t>
            </a:r>
          </a:p>
          <a:p>
            <a:pPr marL="457200" indent="-45720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7162800" y="5105400"/>
            <a:ext cx="1871685" cy="1671147"/>
          </a:xfrm>
          <a:prstGeom prst="rect">
            <a:avLst/>
          </a:prstGeom>
        </p:spPr>
      </p:pic>
    </p:spTree>
    <p:extLst>
      <p:ext uri="{BB962C8B-B14F-4D97-AF65-F5344CB8AC3E}">
        <p14:creationId xmlns:p14="http://schemas.microsoft.com/office/powerpoint/2010/main" val="334124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9750" y="920665"/>
            <a:ext cx="5566507" cy="523220"/>
          </a:xfrm>
          <a:prstGeom prst="rect">
            <a:avLst/>
          </a:prstGeom>
          <a:noFill/>
        </p:spPr>
        <p:txBody>
          <a:bodyPr wrap="square" rtlCol="0">
            <a:spAutoFit/>
          </a:bodyPr>
          <a:lstStyle/>
          <a:p>
            <a:pPr algn="ctr"/>
            <a:r>
              <a:rPr lang="en-US" sz="2800" b="1" dirty="0" smtClean="0">
                <a:solidFill>
                  <a:srgbClr val="682F74"/>
                </a:solidFill>
                <a:latin typeface="National" panose="02000503000000020004" pitchFamily="50" charset="0"/>
                <a:ea typeface="National" panose="02000503000000020004" pitchFamily="50" charset="0"/>
                <a:cs typeface="Arial" panose="020B0604020202020204" pitchFamily="34" charset="0"/>
              </a:rPr>
              <a:t>Orientation Coordinator Duties</a:t>
            </a:r>
            <a:endParaRPr lang="en-US" sz="2800" b="1" dirty="0">
              <a:solidFill>
                <a:srgbClr val="682F74"/>
              </a:solidFill>
              <a:latin typeface="National" panose="02000503000000020004" pitchFamily="50" charset="0"/>
              <a:ea typeface="National" panose="02000503000000020004" pitchFamily="50" charset="0"/>
              <a:cs typeface="Arial" panose="020B0604020202020204" pitchFamily="34" charset="0"/>
            </a:endParaRPr>
          </a:p>
        </p:txBody>
      </p:sp>
      <p:sp>
        <p:nvSpPr>
          <p:cNvPr id="13" name="TextBox 12"/>
          <p:cNvSpPr txBox="1"/>
          <p:nvPr/>
        </p:nvSpPr>
        <p:spPr>
          <a:xfrm>
            <a:off x="805180" y="1443885"/>
            <a:ext cx="7696200" cy="2308324"/>
          </a:xfrm>
          <a:prstGeom prst="rect">
            <a:avLst/>
          </a:prstGeom>
          <a:noFill/>
        </p:spPr>
        <p:txBody>
          <a:bodyPr wrap="square" rtlCol="0">
            <a:spAutoFit/>
          </a:bodyPr>
          <a:lstStyle/>
          <a:p>
            <a:r>
              <a:rPr lang="en-US" b="1" dirty="0" smtClean="0">
                <a:latin typeface="National" panose="02000503000000020004" pitchFamily="50" charset="0"/>
                <a:ea typeface="National" panose="02000503000000020004" pitchFamily="50" charset="0"/>
              </a:rPr>
              <a:t>Main responsibilities...</a:t>
            </a:r>
          </a:p>
          <a:p>
            <a:endParaRPr lang="en-US" b="1" dirty="0" smtClean="0">
              <a:latin typeface="National" panose="02000503000000020004" pitchFamily="50" charset="0"/>
              <a:ea typeface="National" panose="02000503000000020004" pitchFamily="50" charset="0"/>
            </a:endParaRPr>
          </a:p>
          <a:p>
            <a:pPr marL="285750" indent="-285750">
              <a:buFont typeface="Arial" panose="020B0604020202020204" pitchFamily="34" charset="0"/>
              <a:buChar char="•"/>
            </a:pPr>
            <a:r>
              <a:rPr lang="en-US" b="1" dirty="0" smtClean="0">
                <a:latin typeface="National" panose="02000503000000020004" pitchFamily="50" charset="0"/>
                <a:ea typeface="National" panose="02000503000000020004" pitchFamily="50" charset="0"/>
              </a:rPr>
              <a:t>Ensure that the team is working together and everything gets done</a:t>
            </a: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rPr>
              <a:t>Invitations and RSVPS (this can be delegated)</a:t>
            </a: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rPr>
              <a:t>Scheduling the event &amp;</a:t>
            </a:r>
            <a:r>
              <a:rPr lang="en-US" dirty="0">
                <a:latin typeface="National" panose="02000503000000020004" pitchFamily="50" charset="0"/>
                <a:ea typeface="National" panose="02000503000000020004" pitchFamily="50" charset="0"/>
              </a:rPr>
              <a:t> s</a:t>
            </a:r>
            <a:r>
              <a:rPr lang="en-US" dirty="0" smtClean="0">
                <a:latin typeface="National" panose="02000503000000020004" pitchFamily="50" charset="0"/>
                <a:ea typeface="National" panose="02000503000000020004" pitchFamily="50" charset="0"/>
              </a:rPr>
              <a:t>ite </a:t>
            </a:r>
            <a:r>
              <a:rPr lang="en-US" dirty="0">
                <a:latin typeface="National" panose="02000503000000020004" pitchFamily="50" charset="0"/>
                <a:ea typeface="National" panose="02000503000000020004" pitchFamily="50" charset="0"/>
              </a:rPr>
              <a:t>s</a:t>
            </a:r>
            <a:r>
              <a:rPr lang="en-US" dirty="0" smtClean="0">
                <a:latin typeface="National" panose="02000503000000020004" pitchFamily="50" charset="0"/>
                <a:ea typeface="National" panose="02000503000000020004" pitchFamily="50" charset="0"/>
              </a:rPr>
              <a:t>election </a:t>
            </a:r>
            <a:r>
              <a:rPr lang="en-US" dirty="0">
                <a:latin typeface="National" panose="02000503000000020004" pitchFamily="50" charset="0"/>
                <a:ea typeface="National" panose="02000503000000020004" pitchFamily="50" charset="0"/>
              </a:rPr>
              <a:t>(</a:t>
            </a:r>
            <a:r>
              <a:rPr lang="en-US" dirty="0" smtClean="0">
                <a:latin typeface="National" panose="02000503000000020004" pitchFamily="50" charset="0"/>
                <a:ea typeface="National" panose="02000503000000020004" pitchFamily="50" charset="0"/>
              </a:rPr>
              <a:t>often done in collaboration with the FD)</a:t>
            </a: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rPr>
              <a:t>Staffing (facilitators, welcome table, sign-in sheets, food prep)		</a:t>
            </a: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rPr>
              <a:t>Supplies/materials (also can be delegated)</a:t>
            </a: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rPr>
              <a:t>Requesting materials from National Office</a:t>
            </a:r>
            <a:endParaRPr lang="en-US" dirty="0">
              <a:latin typeface="National" panose="02000503000000020004" pitchFamily="50" charset="0"/>
              <a:ea typeface="National" panose="02000503000000020004" pitchFamily="50" charset="0"/>
            </a:endParaRPr>
          </a:p>
        </p:txBody>
      </p:sp>
      <p:sp>
        <p:nvSpPr>
          <p:cNvPr id="15" name="TextBox 14"/>
          <p:cNvSpPr txBox="1"/>
          <p:nvPr/>
        </p:nvSpPr>
        <p:spPr>
          <a:xfrm>
            <a:off x="805180" y="4071167"/>
            <a:ext cx="4605020" cy="1200329"/>
          </a:xfrm>
          <a:prstGeom prst="rect">
            <a:avLst/>
          </a:prstGeom>
          <a:noFill/>
        </p:spPr>
        <p:txBody>
          <a:bodyPr wrap="square" rtlCol="0">
            <a:spAutoFit/>
          </a:bodyPr>
          <a:lstStyle/>
          <a:p>
            <a:r>
              <a:rPr lang="en-US" b="1" dirty="0" smtClean="0">
                <a:latin typeface="National" panose="02000503000000020004" pitchFamily="50" charset="0"/>
                <a:ea typeface="National" panose="02000503000000020004" pitchFamily="50" charset="0"/>
              </a:rPr>
              <a:t>Additional tasks, depending on the team….</a:t>
            </a: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rPr>
              <a:t>Session prep/facilitating	</a:t>
            </a: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rPr>
              <a:t>Social </a:t>
            </a:r>
            <a:r>
              <a:rPr lang="en-US" dirty="0">
                <a:latin typeface="National" panose="02000503000000020004" pitchFamily="50" charset="0"/>
                <a:ea typeface="National" panose="02000503000000020004" pitchFamily="50" charset="0"/>
              </a:rPr>
              <a:t>a</a:t>
            </a:r>
            <a:r>
              <a:rPr lang="en-US" dirty="0" smtClean="0">
                <a:latin typeface="National" panose="02000503000000020004" pitchFamily="50" charset="0"/>
                <a:ea typeface="National" panose="02000503000000020004" pitchFamily="50" charset="0"/>
              </a:rPr>
              <a:t>ctivities</a:t>
            </a:r>
          </a:p>
          <a:p>
            <a:pPr marL="285750" indent="-285750">
              <a:buFont typeface="Arial" panose="020B0604020202020204" pitchFamily="34" charset="0"/>
              <a:buChar char="•"/>
            </a:pPr>
            <a:r>
              <a:rPr lang="en-US" dirty="0" smtClean="0">
                <a:latin typeface="National" panose="02000503000000020004" pitchFamily="50" charset="0"/>
                <a:ea typeface="National" panose="02000503000000020004" pitchFamily="50" charset="0"/>
              </a:rPr>
              <a:t>Volunteer team </a:t>
            </a:r>
            <a:r>
              <a:rPr lang="en-US" dirty="0">
                <a:latin typeface="National" panose="02000503000000020004" pitchFamily="50" charset="0"/>
                <a:ea typeface="National" panose="02000503000000020004" pitchFamily="50" charset="0"/>
              </a:rPr>
              <a:t>b</a:t>
            </a:r>
            <a:r>
              <a:rPr lang="en-US" dirty="0" smtClean="0">
                <a:latin typeface="National" panose="02000503000000020004" pitchFamily="50" charset="0"/>
                <a:ea typeface="National" panose="02000503000000020004" pitchFamily="50" charset="0"/>
              </a:rPr>
              <a:t>uilding</a:t>
            </a:r>
            <a:endParaRPr lang="en-US" dirty="0">
              <a:latin typeface="National" panose="02000503000000020004" pitchFamily="50" charset="0"/>
              <a:ea typeface="National" panose="02000503000000020004" pitchFamily="50" charset="0"/>
            </a:endParaRPr>
          </a:p>
        </p:txBody>
      </p:sp>
      <p:pic>
        <p:nvPicPr>
          <p:cNvPr id="3" name="Picture 2"/>
          <p:cNvPicPr>
            <a:picLocks noChangeAspect="1"/>
          </p:cNvPicPr>
          <p:nvPr/>
        </p:nvPicPr>
        <p:blipFill>
          <a:blip r:embed="rId3"/>
          <a:stretch>
            <a:fillRect/>
          </a:stretch>
        </p:blipFill>
        <p:spPr>
          <a:xfrm>
            <a:off x="5562600" y="3276600"/>
            <a:ext cx="3124200" cy="2789464"/>
          </a:xfrm>
          <a:prstGeom prst="rect">
            <a:avLst/>
          </a:prstGeom>
        </p:spPr>
      </p:pic>
    </p:spTree>
    <p:extLst>
      <p:ext uri="{BB962C8B-B14F-4D97-AF65-F5344CB8AC3E}">
        <p14:creationId xmlns:p14="http://schemas.microsoft.com/office/powerpoint/2010/main" val="42228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88" y="394213"/>
            <a:ext cx="7947108" cy="615553"/>
          </a:xfrm>
        </p:spPr>
        <p:txBody>
          <a:bodyPr>
            <a:normAutofit/>
          </a:bodyPr>
          <a:lstStyle/>
          <a:p>
            <a:r>
              <a:rPr lang="en-US" sz="2800" dirty="0" smtClean="0"/>
              <a:t>Many flexible roles……</a:t>
            </a:r>
            <a:endParaRPr lang="en-US" sz="2800" dirty="0"/>
          </a:p>
        </p:txBody>
      </p:sp>
      <p:sp>
        <p:nvSpPr>
          <p:cNvPr id="6" name="Text Placeholder 5"/>
          <p:cNvSpPr>
            <a:spLocks noGrp="1"/>
          </p:cNvSpPr>
          <p:nvPr>
            <p:ph type="body" sz="quarter" idx="18"/>
          </p:nvPr>
        </p:nvSpPr>
        <p:spPr>
          <a:xfrm>
            <a:off x="763981" y="1239422"/>
            <a:ext cx="2969818" cy="545325"/>
          </a:xfrm>
        </p:spPr>
        <p:txBody>
          <a:bodyPr/>
          <a:lstStyle/>
          <a:p>
            <a:pPr algn="ctr"/>
            <a:r>
              <a:rPr lang="en-US" sz="2800" b="1" i="0" dirty="0">
                <a:solidFill>
                  <a:srgbClr val="642869"/>
                </a:solidFill>
                <a:latin typeface="National-Medium"/>
                <a:ea typeface="+mj-ea"/>
                <a:cs typeface="National-Medium"/>
              </a:rPr>
              <a:t>Facilitators</a:t>
            </a:r>
          </a:p>
        </p:txBody>
      </p:sp>
      <p:sp>
        <p:nvSpPr>
          <p:cNvPr id="7" name="Text Placeholder 6"/>
          <p:cNvSpPr>
            <a:spLocks noGrp="1"/>
          </p:cNvSpPr>
          <p:nvPr>
            <p:ph type="body" sz="quarter" idx="19"/>
          </p:nvPr>
        </p:nvSpPr>
        <p:spPr>
          <a:xfrm>
            <a:off x="5029200" y="1204854"/>
            <a:ext cx="2971800" cy="656548"/>
          </a:xfrm>
        </p:spPr>
        <p:txBody>
          <a:bodyPr/>
          <a:lstStyle/>
          <a:p>
            <a:pPr algn="ctr"/>
            <a:r>
              <a:rPr lang="en-US" sz="2800" b="1" i="0" dirty="0">
                <a:solidFill>
                  <a:srgbClr val="642869"/>
                </a:solidFill>
                <a:latin typeface="National-Medium"/>
                <a:ea typeface="+mj-ea"/>
                <a:cs typeface="National-Medium"/>
              </a:rPr>
              <a:t>Logistics Roles</a:t>
            </a:r>
          </a:p>
        </p:txBody>
      </p:sp>
      <p:sp>
        <p:nvSpPr>
          <p:cNvPr id="9" name="TextBox 8"/>
          <p:cNvSpPr txBox="1"/>
          <p:nvPr/>
        </p:nvSpPr>
        <p:spPr>
          <a:xfrm>
            <a:off x="763981" y="1668753"/>
            <a:ext cx="3878347" cy="4247317"/>
          </a:xfrm>
          <a:prstGeom prst="rect">
            <a:avLst/>
          </a:prstGeom>
          <a:noFill/>
        </p:spPr>
        <p:txBody>
          <a:bodyPr wrap="square" rtlCol="0">
            <a:spAutoFit/>
          </a:bodyPr>
          <a:lstStyle/>
          <a:p>
            <a:r>
              <a:rPr lang="en-US" b="1" i="1" dirty="0" smtClean="0">
                <a:solidFill>
                  <a:srgbClr val="682F74"/>
                </a:solidFill>
              </a:rPr>
              <a:t>Primary Facilitator</a:t>
            </a:r>
          </a:p>
          <a:p>
            <a:pPr marL="285750" indent="-285750">
              <a:buFontTx/>
              <a:buChar char="-"/>
            </a:pPr>
            <a:r>
              <a:rPr lang="en-US" dirty="0"/>
              <a:t>r</a:t>
            </a:r>
            <a:r>
              <a:rPr lang="en-US" dirty="0" smtClean="0"/>
              <a:t>eviews curriculum with team members</a:t>
            </a:r>
          </a:p>
          <a:p>
            <a:pPr marL="285750" indent="-285750">
              <a:buFontTx/>
              <a:buChar char="-"/>
            </a:pPr>
            <a:r>
              <a:rPr lang="en-US" dirty="0"/>
              <a:t>d</a:t>
            </a:r>
            <a:r>
              <a:rPr lang="en-US" dirty="0" smtClean="0"/>
              <a:t>evelops the agenda for the day</a:t>
            </a:r>
          </a:p>
          <a:p>
            <a:pPr marL="285750" indent="-285750">
              <a:buFontTx/>
              <a:buChar char="-"/>
            </a:pPr>
            <a:r>
              <a:rPr lang="en-US" dirty="0" smtClean="0"/>
              <a:t>is familiar with </a:t>
            </a:r>
            <a:r>
              <a:rPr lang="en-US" b="1" dirty="0" smtClean="0"/>
              <a:t>all </a:t>
            </a:r>
            <a:r>
              <a:rPr lang="en-US" dirty="0" smtClean="0"/>
              <a:t>sessions</a:t>
            </a:r>
          </a:p>
          <a:p>
            <a:pPr marL="285750" indent="-285750">
              <a:buFontTx/>
              <a:buChar char="-"/>
            </a:pPr>
            <a:r>
              <a:rPr lang="en-US" dirty="0"/>
              <a:t>l</a:t>
            </a:r>
            <a:r>
              <a:rPr lang="en-US" dirty="0" smtClean="0"/>
              <a:t>eads many sessions, co-leads with others</a:t>
            </a:r>
          </a:p>
          <a:p>
            <a:endParaRPr lang="en-US" dirty="0"/>
          </a:p>
          <a:p>
            <a:r>
              <a:rPr lang="en-US" b="1" i="1" dirty="0" smtClean="0">
                <a:solidFill>
                  <a:srgbClr val="682F74"/>
                </a:solidFill>
              </a:rPr>
              <a:t>Facilitator (2-3)</a:t>
            </a:r>
          </a:p>
          <a:p>
            <a:pPr marL="285750" indent="-285750">
              <a:buFontTx/>
              <a:buChar char="-"/>
            </a:pPr>
            <a:r>
              <a:rPr lang="en-US" dirty="0" smtClean="0"/>
              <a:t>Co-leads </a:t>
            </a:r>
            <a:r>
              <a:rPr lang="en-US" dirty="0"/>
              <a:t>and leads sessions</a:t>
            </a:r>
          </a:p>
          <a:p>
            <a:pPr marL="285750" indent="-285750">
              <a:buFontTx/>
              <a:buChar char="-"/>
            </a:pPr>
            <a:r>
              <a:rPr lang="en-US" dirty="0" smtClean="0"/>
              <a:t>reviews their assigned sessions and is prepared to lead specific activities/sessions</a:t>
            </a:r>
          </a:p>
          <a:p>
            <a:pPr marL="285750" indent="-285750">
              <a:buFontTx/>
              <a:buChar char="-"/>
            </a:pPr>
            <a:r>
              <a:rPr lang="en-US" dirty="0"/>
              <a:t>s</a:t>
            </a:r>
            <a:r>
              <a:rPr lang="en-US" dirty="0" smtClean="0"/>
              <a:t>upports the Primary Facilitator throughout the day</a:t>
            </a:r>
          </a:p>
        </p:txBody>
      </p:sp>
      <p:sp>
        <p:nvSpPr>
          <p:cNvPr id="10" name="TextBox 9"/>
          <p:cNvSpPr txBox="1"/>
          <p:nvPr/>
        </p:nvSpPr>
        <p:spPr>
          <a:xfrm>
            <a:off x="5791200" y="1861402"/>
            <a:ext cx="2596671" cy="2031325"/>
          </a:xfrm>
          <a:prstGeom prst="rect">
            <a:avLst/>
          </a:prstGeom>
          <a:noFill/>
        </p:spPr>
        <p:txBody>
          <a:bodyPr wrap="square" rtlCol="0">
            <a:spAutoFit/>
          </a:bodyPr>
          <a:lstStyle/>
          <a:p>
            <a:r>
              <a:rPr lang="en-US" dirty="0" smtClean="0"/>
              <a:t>Site Coordinator</a:t>
            </a:r>
          </a:p>
          <a:p>
            <a:endParaRPr lang="en-US" dirty="0" smtClean="0"/>
          </a:p>
          <a:p>
            <a:endParaRPr lang="en-US" dirty="0"/>
          </a:p>
          <a:p>
            <a:r>
              <a:rPr lang="en-US" dirty="0" smtClean="0"/>
              <a:t>Food Coordinator</a:t>
            </a:r>
          </a:p>
          <a:p>
            <a:endParaRPr lang="en-US" dirty="0" smtClean="0"/>
          </a:p>
          <a:p>
            <a:endParaRPr lang="en-US" dirty="0"/>
          </a:p>
          <a:p>
            <a:r>
              <a:rPr lang="en-US" dirty="0" smtClean="0"/>
              <a:t>Set Up and Clean Up </a:t>
            </a:r>
            <a:endParaRPr lang="en-US" dirty="0"/>
          </a:p>
        </p:txBody>
      </p:sp>
      <p:sp>
        <p:nvSpPr>
          <p:cNvPr id="11" name="Rounded Rectangle 10"/>
          <p:cNvSpPr/>
          <p:nvPr/>
        </p:nvSpPr>
        <p:spPr>
          <a:xfrm>
            <a:off x="4651036" y="4191000"/>
            <a:ext cx="4038600" cy="18179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n/>
                <a:solidFill>
                  <a:schemeClr val="bg2">
                    <a:lumMod val="75000"/>
                  </a:schemeClr>
                </a:solidFill>
                <a:effectLst>
                  <a:outerShdw blurRad="38100" dist="19050" dir="2700000" algn="tl" rotWithShape="0">
                    <a:schemeClr val="dk1">
                      <a:lumMod val="50000"/>
                      <a:alpha val="40000"/>
                    </a:schemeClr>
                  </a:outerShdw>
                </a:effectLst>
              </a:rPr>
              <a:t>Volunteers can take on more than one role.</a:t>
            </a:r>
            <a:endParaRPr lang="en-US" sz="2800" b="1" dirty="0">
              <a:ln/>
              <a:solidFill>
                <a:schemeClr val="bg2">
                  <a:lumMod val="75000"/>
                </a:schemeClr>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357770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28650" y="2107113"/>
            <a:ext cx="7515297" cy="1798370"/>
          </a:xfrm>
          <a:prstGeom prst="rect">
            <a:avLst/>
          </a:prstGeom>
        </p:spPr>
      </p:pic>
      <p:sp>
        <p:nvSpPr>
          <p:cNvPr id="6" name="TextBox 5"/>
          <p:cNvSpPr txBox="1"/>
          <p:nvPr/>
        </p:nvSpPr>
        <p:spPr>
          <a:xfrm>
            <a:off x="914400" y="1143000"/>
            <a:ext cx="7543799" cy="830997"/>
          </a:xfrm>
          <a:prstGeom prst="rect">
            <a:avLst/>
          </a:prstGeom>
          <a:noFill/>
        </p:spPr>
        <p:txBody>
          <a:bodyPr wrap="square" rtlCol="0">
            <a:spAutoFit/>
          </a:bodyPr>
          <a:lstStyle/>
          <a:p>
            <a:pPr algn="ctr"/>
            <a:r>
              <a:rPr lang="en-US" sz="2400" dirty="0" smtClean="0">
                <a:solidFill>
                  <a:srgbClr val="7030A0"/>
                </a:solidFill>
                <a:latin typeface="National" panose="02000503000000020004" pitchFamily="50" charset="0"/>
                <a:ea typeface="National" panose="02000503000000020004" pitchFamily="50" charset="0"/>
              </a:rPr>
              <a:t>DELEGATE: On-line sign-up tools make it easy to get volunteer help.</a:t>
            </a:r>
            <a:endParaRPr lang="en-US" sz="2400" dirty="0">
              <a:solidFill>
                <a:srgbClr val="7030A0"/>
              </a:solidFill>
              <a:latin typeface="National" panose="02000503000000020004" pitchFamily="50" charset="0"/>
              <a:ea typeface="National" panose="02000503000000020004" pitchFamily="50" charset="0"/>
            </a:endParaRPr>
          </a:p>
        </p:txBody>
      </p:sp>
      <p:sp>
        <p:nvSpPr>
          <p:cNvPr id="7" name="TextBox 6"/>
          <p:cNvSpPr txBox="1"/>
          <p:nvPr/>
        </p:nvSpPr>
        <p:spPr>
          <a:xfrm>
            <a:off x="2286000" y="4038600"/>
            <a:ext cx="4267200" cy="2739211"/>
          </a:xfrm>
          <a:prstGeom prst="rect">
            <a:avLst/>
          </a:prstGeom>
          <a:noFill/>
        </p:spPr>
        <p:txBody>
          <a:bodyPr wrap="square" rtlCol="0">
            <a:spAutoFit/>
          </a:bodyPr>
          <a:lstStyle/>
          <a:p>
            <a:pPr algn="ctr"/>
            <a:r>
              <a:rPr lang="en-US" sz="2800" b="1" dirty="0" err="1" smtClean="0">
                <a:solidFill>
                  <a:srgbClr val="7030A0"/>
                </a:solidFill>
                <a:latin typeface="National" panose="02000503000000020004" pitchFamily="50" charset="0"/>
                <a:ea typeface="National" panose="02000503000000020004" pitchFamily="50" charset="0"/>
              </a:rPr>
              <a:t>SignUpGenius.com</a:t>
            </a:r>
            <a:endParaRPr lang="en-US" sz="2800" b="1" dirty="0" smtClean="0">
              <a:solidFill>
                <a:srgbClr val="7030A0"/>
              </a:solidFill>
              <a:latin typeface="National" panose="02000503000000020004" pitchFamily="50" charset="0"/>
              <a:ea typeface="National" panose="02000503000000020004" pitchFamily="50" charset="0"/>
            </a:endParaRPr>
          </a:p>
          <a:p>
            <a:pPr algn="ctr"/>
            <a:endParaRPr lang="en-US" sz="2800" b="1" dirty="0">
              <a:solidFill>
                <a:srgbClr val="7030A0"/>
              </a:solidFill>
              <a:latin typeface="National" panose="02000503000000020004" pitchFamily="50" charset="0"/>
              <a:ea typeface="National" panose="02000503000000020004" pitchFamily="50" charset="0"/>
            </a:endParaRPr>
          </a:p>
          <a:p>
            <a:pPr algn="ctr"/>
            <a:r>
              <a:rPr lang="en-US" sz="2800" b="1" dirty="0" err="1" smtClean="0">
                <a:solidFill>
                  <a:srgbClr val="7030A0"/>
                </a:solidFill>
                <a:latin typeface="National" panose="02000503000000020004" pitchFamily="50" charset="0"/>
                <a:ea typeface="National" panose="02000503000000020004" pitchFamily="50" charset="0"/>
              </a:rPr>
              <a:t>SignUp.com</a:t>
            </a:r>
            <a:endParaRPr lang="en-US" sz="2800" b="1" dirty="0" smtClean="0">
              <a:solidFill>
                <a:srgbClr val="7030A0"/>
              </a:solidFill>
              <a:latin typeface="National" panose="02000503000000020004" pitchFamily="50" charset="0"/>
              <a:ea typeface="National" panose="02000503000000020004" pitchFamily="50" charset="0"/>
            </a:endParaRPr>
          </a:p>
          <a:p>
            <a:pPr algn="ctr"/>
            <a:endParaRPr lang="en-US" sz="2800" b="1" dirty="0">
              <a:solidFill>
                <a:srgbClr val="7030A0"/>
              </a:solidFill>
              <a:latin typeface="National" panose="02000503000000020004" pitchFamily="50" charset="0"/>
              <a:ea typeface="National" panose="02000503000000020004" pitchFamily="50" charset="0"/>
            </a:endParaRPr>
          </a:p>
          <a:p>
            <a:pPr algn="ctr"/>
            <a:r>
              <a:rPr lang="en-US" sz="2800" b="1" dirty="0" err="1" smtClean="0">
                <a:solidFill>
                  <a:srgbClr val="7030A0"/>
                </a:solidFill>
                <a:latin typeface="National" panose="02000503000000020004" pitchFamily="50" charset="0"/>
                <a:ea typeface="National" panose="02000503000000020004" pitchFamily="50" charset="0"/>
              </a:rPr>
              <a:t>Volunteersignup.org</a:t>
            </a:r>
            <a:endParaRPr lang="en-US" sz="2800" b="1" dirty="0" smtClean="0">
              <a:solidFill>
                <a:srgbClr val="7030A0"/>
              </a:solidFill>
              <a:latin typeface="National" panose="02000503000000020004" pitchFamily="50" charset="0"/>
              <a:ea typeface="National" panose="02000503000000020004" pitchFamily="50" charset="0"/>
            </a:endParaRPr>
          </a:p>
          <a:p>
            <a:pPr algn="ctr"/>
            <a:endParaRPr lang="en-US" sz="3200" b="1" dirty="0">
              <a:solidFill>
                <a:srgbClr val="7030A0"/>
              </a:solidFill>
              <a:latin typeface="National" panose="02000503000000020004" pitchFamily="50" charset="0"/>
              <a:ea typeface="National" panose="02000503000000020004" pitchFamily="50" charset="0"/>
            </a:endParaRPr>
          </a:p>
        </p:txBody>
      </p:sp>
    </p:spTree>
    <p:extLst>
      <p:ext uri="{BB962C8B-B14F-4D97-AF65-F5344CB8AC3E}">
        <p14:creationId xmlns:p14="http://schemas.microsoft.com/office/powerpoint/2010/main" val="330630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838200"/>
            <a:ext cx="7162800" cy="954107"/>
          </a:xfrm>
          <a:prstGeom prst="rect">
            <a:avLst/>
          </a:prstGeom>
          <a:noFill/>
        </p:spPr>
        <p:txBody>
          <a:bodyPr wrap="square" rtlCol="0">
            <a:spAutoFit/>
          </a:bodyPr>
          <a:lstStyle/>
          <a:p>
            <a:pPr algn="ctr"/>
            <a:r>
              <a:rPr lang="en-US" sz="2800" b="1" dirty="0" smtClean="0">
                <a:solidFill>
                  <a:srgbClr val="682F74"/>
                </a:solidFill>
                <a:latin typeface="National" panose="02000503000000020004" pitchFamily="50" charset="0"/>
                <a:ea typeface="National" panose="02000503000000020004" pitchFamily="50" charset="0"/>
                <a:cs typeface="Arial" panose="020B0604020202020204" pitchFamily="34" charset="0"/>
              </a:rPr>
              <a:t>Orientations at </a:t>
            </a:r>
            <a:r>
              <a:rPr lang="en-US" sz="2800" b="1" dirty="0" err="1" smtClean="0">
                <a:solidFill>
                  <a:srgbClr val="682F74"/>
                </a:solidFill>
                <a:latin typeface="National" panose="02000503000000020004" pitchFamily="50" charset="0"/>
                <a:ea typeface="National" panose="02000503000000020004" pitchFamily="50" charset="0"/>
                <a:cs typeface="Arial" panose="020B0604020202020204" pitchFamily="34" charset="0"/>
              </a:rPr>
              <a:t>my.yfu</a:t>
            </a:r>
            <a:endParaRPr lang="en-US" sz="2800" b="1" dirty="0" smtClean="0">
              <a:solidFill>
                <a:srgbClr val="682F74"/>
              </a:solidFill>
              <a:latin typeface="National" panose="02000503000000020004" pitchFamily="50" charset="0"/>
              <a:ea typeface="National" panose="02000503000000020004" pitchFamily="50" charset="0"/>
              <a:cs typeface="Arial" panose="020B0604020202020204" pitchFamily="34" charset="0"/>
            </a:endParaRPr>
          </a:p>
          <a:p>
            <a:pPr algn="ctr"/>
            <a:r>
              <a:rPr lang="en-US" sz="2800" b="1" dirty="0">
                <a:solidFill>
                  <a:srgbClr val="682F74"/>
                </a:solidFill>
                <a:latin typeface="National" panose="02000503000000020004" pitchFamily="50" charset="0"/>
                <a:ea typeface="National" panose="02000503000000020004" pitchFamily="50" charset="0"/>
                <a:cs typeface="Arial" panose="020B0604020202020204" pitchFamily="34" charset="0"/>
              </a:rPr>
              <a:t>http://www.yfuusa.org/orientations</a:t>
            </a:r>
          </a:p>
        </p:txBody>
      </p:sp>
      <p:pic>
        <p:nvPicPr>
          <p:cNvPr id="4" name="Picture 3"/>
          <p:cNvPicPr>
            <a:picLocks noChangeAspect="1"/>
          </p:cNvPicPr>
          <p:nvPr/>
        </p:nvPicPr>
        <p:blipFill>
          <a:blip r:embed="rId3"/>
          <a:stretch>
            <a:fillRect/>
          </a:stretch>
        </p:blipFill>
        <p:spPr>
          <a:xfrm>
            <a:off x="2057400" y="1981200"/>
            <a:ext cx="5410200" cy="4328160"/>
          </a:xfrm>
          <a:prstGeom prst="rect">
            <a:avLst/>
          </a:prstGeom>
          <a:ln w="15875">
            <a:solidFill>
              <a:schemeClr val="accent1"/>
            </a:solidFill>
          </a:ln>
        </p:spPr>
      </p:pic>
      <p:sp>
        <p:nvSpPr>
          <p:cNvPr id="7" name="Down Arrow 6"/>
          <p:cNvSpPr/>
          <p:nvPr/>
        </p:nvSpPr>
        <p:spPr>
          <a:xfrm rot="15156343">
            <a:off x="1387460" y="4405511"/>
            <a:ext cx="364017" cy="2057400"/>
          </a:xfrm>
          <a:prstGeom prst="down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93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YFU PowerPOint2016">
  <a:themeElements>
    <a:clrScheme name="Global Rebranding 2015">
      <a:dk1>
        <a:srgbClr val="3C3C3B"/>
      </a:dk1>
      <a:lt1>
        <a:sysClr val="window" lastClr="FFFFFF"/>
      </a:lt1>
      <a:dk2>
        <a:srgbClr val="461E50"/>
      </a:dk2>
      <a:lt2>
        <a:srgbClr val="8A4D89"/>
      </a:lt2>
      <a:accent1>
        <a:srgbClr val="2EA8A0"/>
      </a:accent1>
      <a:accent2>
        <a:srgbClr val="E47823"/>
      </a:accent2>
      <a:accent3>
        <a:srgbClr val="CD003F"/>
      </a:accent3>
      <a:accent4>
        <a:srgbClr val="2797C9"/>
      </a:accent4>
      <a:accent5>
        <a:srgbClr val="9CC63E"/>
      </a:accent5>
      <a:accent6>
        <a:srgbClr val="004662"/>
      </a:accent6>
      <a:hlink>
        <a:srgbClr val="C61B78"/>
      </a:hlink>
      <a:folHlink>
        <a:srgbClr val="C61B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FU PowerPOint2016" id="{38E66603-889E-47EF-BD8F-118DB1ACFF98}" vid="{6B5C7A2F-C318-4244-ACF1-016D4AC2D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11419</TotalTime>
  <Words>2094</Words>
  <Application>Microsoft Office PowerPoint</Application>
  <PresentationFormat>On-screen Show (4:3)</PresentationFormat>
  <Paragraphs>311</Paragraphs>
  <Slides>22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Century Gothic</vt:lpstr>
      <vt:lpstr>Futura</vt:lpstr>
      <vt:lpstr>Futura Book</vt:lpstr>
      <vt:lpstr>Futura Medium</vt:lpstr>
      <vt:lpstr>National</vt:lpstr>
      <vt:lpstr>National-Book</vt:lpstr>
      <vt:lpstr>National-Medium</vt:lpstr>
      <vt:lpstr>Times New Roman</vt:lpstr>
      <vt:lpstr>YFU PowerPOint2016</vt:lpstr>
      <vt:lpstr>Overview of Orientations </vt:lpstr>
      <vt:lpstr>PowerPoint Presentation</vt:lpstr>
      <vt:lpstr>PowerPoint Presentation</vt:lpstr>
      <vt:lpstr>PowerPoint Presentation</vt:lpstr>
      <vt:lpstr>Small Group or Partner Activity</vt:lpstr>
      <vt:lpstr>PowerPoint Presentation</vt:lpstr>
      <vt:lpstr>Many flexible roles……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Facilitation</vt:lpstr>
      <vt:lpstr>The nuts and bolts of what they learn is OVERSHADOWED by how we make them feel.   This impacts motivation.</vt:lpstr>
      <vt:lpstr>Setting the tone: List ideas and actions that a facilitator can do to set the right tone and make students feel welcome and excited to be at the orientation.</vt:lpstr>
      <vt:lpstr>Think- Pair- Share </vt:lpstr>
      <vt:lpstr>Tips for Setting the Tone</vt:lpstr>
      <vt:lpstr>Additional Tips for  Facilitation with Students and Families </vt:lpstr>
      <vt:lpstr>Wrap Up: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Coordinator</dc:title>
  <dc:creator>Gordon Snow</dc:creator>
  <cp:lastModifiedBy>Kristie Rotz</cp:lastModifiedBy>
  <cp:revision>358</cp:revision>
  <cp:lastPrinted>2016-02-18T16:57:23Z</cp:lastPrinted>
  <dcterms:created xsi:type="dcterms:W3CDTF">2015-10-15T18:02:13Z</dcterms:created>
  <dcterms:modified xsi:type="dcterms:W3CDTF">2017-11-30T21:06:11Z</dcterms:modified>
</cp:coreProperties>
</file>