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0" r:id="rId4"/>
    <p:sldId id="294" r:id="rId5"/>
    <p:sldId id="295" r:id="rId6"/>
    <p:sldId id="29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4956" autoAdjust="0"/>
  </p:normalViewPr>
  <p:slideViewPr>
    <p:cSldViewPr snapToGrid="0">
      <p:cViewPr varScale="1">
        <p:scale>
          <a:sx n="57" d="100"/>
          <a:sy n="57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AB535-305C-481C-A44A-F523E2847B8D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2A871-5FDC-45E4-9DD3-D493E504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0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 you complete</a:t>
            </a:r>
            <a:r>
              <a:rPr lang="en-US" baseline="0" dirty="0" smtClean="0"/>
              <a:t> this template with this opening slide to include the location, date and Trainers. </a:t>
            </a:r>
          </a:p>
          <a:p>
            <a:r>
              <a:rPr lang="en-US" baseline="0" dirty="0" smtClean="0"/>
              <a:t>This welcome can be quick- 20 minutes or longer (45 min) depending on group size and time allotted for building trust and ice-breakers. The </a:t>
            </a:r>
            <a:r>
              <a:rPr lang="en-US" baseline="0" dirty="0" err="1" smtClean="0"/>
              <a:t>KWL</a:t>
            </a:r>
            <a:r>
              <a:rPr lang="en-US" baseline="0" dirty="0" smtClean="0"/>
              <a:t> chart (slide 5) is a critical part of the welcome in order to pre-assess the group, and validate all the experience in the room.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2A871-5FDC-45E4-9DD3-D493E50432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09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fontAlgn="base">
              <a:buFont typeface="Arial" panose="020B0604020202020204" pitchFamily="34" charset="0"/>
              <a:buNone/>
            </a:pPr>
            <a:r>
              <a:rPr lang="en-US" sz="3200" dirty="0" smtClean="0"/>
              <a:t>Introduce the main goals for the day- these are </a:t>
            </a:r>
            <a:r>
              <a:rPr lang="en-US" sz="3200" dirty="0" smtClean="0"/>
              <a:t>not </a:t>
            </a:r>
            <a:r>
              <a:rPr lang="en-US" sz="3200" dirty="0" smtClean="0"/>
              <a:t>session</a:t>
            </a:r>
            <a:r>
              <a:rPr lang="en-US" sz="3200" baseline="0" dirty="0" smtClean="0"/>
              <a:t> objectives, but rather the picture of the day- which includes YFU thanking volunteers. </a:t>
            </a:r>
          </a:p>
          <a:p>
            <a:pPr marL="0" lvl="1" indent="0" fontAlgn="base">
              <a:buFont typeface="Arial" panose="020B0604020202020204" pitchFamily="34" charset="0"/>
              <a:buNone/>
            </a:pPr>
            <a:r>
              <a:rPr lang="en-US" sz="3200" baseline="0" dirty="0" smtClean="0"/>
              <a:t>ADD the technical areas that will be the main focus- some examples:</a:t>
            </a:r>
          </a:p>
          <a:p>
            <a:pPr marL="0" lvl="1" indent="0" fontAlgn="base">
              <a:buFont typeface="Arial" panose="020B0604020202020204" pitchFamily="34" charset="0"/>
              <a:buNone/>
            </a:pPr>
            <a:endParaRPr lang="en-US" sz="3200" dirty="0" smtClean="0"/>
          </a:p>
          <a:p>
            <a:pPr marL="457200" lvl="1" indent="-457200" fontAlgn="base">
              <a:buFont typeface="Arial" panose="020B0604020202020204" pitchFamily="34" charset="0"/>
              <a:buChar char="•"/>
            </a:pPr>
            <a:r>
              <a:rPr lang="en-US" sz="3200" dirty="0" smtClean="0"/>
              <a:t>Supporting students and families while meeting YFU standards</a:t>
            </a:r>
            <a:endParaRPr lang="en-US" sz="2800" dirty="0" smtClean="0"/>
          </a:p>
          <a:p>
            <a:pPr marL="457200" lvl="1" indent="-457200" fontAlgn="base">
              <a:buFont typeface="Arial" panose="020B0604020202020204" pitchFamily="34" charset="0"/>
              <a:buChar char="•"/>
            </a:pPr>
            <a:r>
              <a:rPr lang="en-US" sz="3200" dirty="0" smtClean="0"/>
              <a:t>Strengthening and growing the volunteer community</a:t>
            </a:r>
          </a:p>
          <a:p>
            <a:pPr marL="457200" lvl="1" indent="-457200" fontAlgn="base">
              <a:buFont typeface="Arial" panose="020B0604020202020204" pitchFamily="34" charset="0"/>
              <a:buChar char="•"/>
            </a:pPr>
            <a:r>
              <a:rPr lang="en-US" sz="3200" dirty="0" smtClean="0"/>
              <a:t>Supporting students</a:t>
            </a:r>
            <a:r>
              <a:rPr lang="en-US" sz="3200" baseline="0" dirty="0" smtClean="0"/>
              <a:t> and families through challenges</a:t>
            </a:r>
          </a:p>
          <a:p>
            <a:pPr marL="457200" lvl="1" indent="-457200" fontAlgn="base">
              <a:buFont typeface="Arial" panose="020B0604020202020204" pitchFamily="34" charset="0"/>
              <a:buChar char="•"/>
            </a:pPr>
            <a:r>
              <a:rPr lang="en-US" sz="3200" baseline="0" dirty="0" smtClean="0"/>
              <a:t>Recruiting SA students and host families for international students</a:t>
            </a:r>
          </a:p>
          <a:p>
            <a:pPr marL="457200" lvl="1" indent="-457200" fontAlgn="base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2A871-5FDC-45E4-9DD3-D493E50432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30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do introductions:</a:t>
            </a:r>
          </a:p>
          <a:p>
            <a:r>
              <a:rPr lang="en-US" dirty="0" smtClean="0"/>
              <a:t>Icebreaker,</a:t>
            </a:r>
            <a:r>
              <a:rPr lang="en-US" baseline="0" dirty="0" smtClean="0"/>
              <a:t> name game, activity to connect with participants and build trust!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2A871-5FDC-45E4-9DD3-D493E50432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34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the session names. This is also a good time to go over the agenda-</a:t>
            </a:r>
            <a:r>
              <a:rPr lang="en-US" baseline="0" dirty="0" smtClean="0"/>
              <a:t> either added on this slide and/or posted in the room.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2A871-5FDC-45E4-9DD3-D493E50432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7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called a KWL chart.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Looking back at the names of the sessions (bring slide 4 back up), talk with your partner about what you already know about these topics and what you want to know (W). Leave the L blank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Provide participants  minutes to talk, then share out. Take notes of who has strengths in certain areas and what areas people have misinformation. Validate peoples’ </a:t>
            </a:r>
            <a:r>
              <a:rPr lang="en-US" baseline="0" dirty="0" smtClean="0"/>
              <a:t>experiences</a:t>
            </a:r>
            <a:r>
              <a:rPr lang="en-US" baseline="0" dirty="0" smtClean="0"/>
              <a:t>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A270-56AC-4B01-8047-C763EC88C0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4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over  where</a:t>
            </a:r>
            <a:r>
              <a:rPr lang="en-US" baseline="0" dirty="0" smtClean="0"/>
              <a:t> the bathrooms are located and any information about the site. Look over the sign-in sheet and make sure all participants have signed in.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2A871-5FDC-45E4-9DD3-D493E50432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rgbClr val="642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2074224"/>
            <a:ext cx="7306200" cy="1470025"/>
          </a:xfrm>
        </p:spPr>
        <p:txBody>
          <a:bodyPr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9270" y="3599999"/>
            <a:ext cx="7298929" cy="57830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FFFFFF"/>
                </a:solidFill>
                <a:latin typeface="National-Medium"/>
                <a:cs typeface="National-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Bild 6" descr="YFU_Landscape_Logo_Name_white_rgb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600000" cy="1336133"/>
          </a:xfrm>
          <a:prstGeom prst="rect">
            <a:avLst/>
          </a:prstGeom>
        </p:spPr>
      </p:pic>
      <p:sp>
        <p:nvSpPr>
          <p:cNvPr id="8" name="Datumsplatzhalter 3"/>
          <p:cNvSpPr txBox="1">
            <a:spLocks/>
          </p:cNvSpPr>
          <p:nvPr/>
        </p:nvSpPr>
        <p:spPr>
          <a:xfrm>
            <a:off x="7932149" y="6300000"/>
            <a:ext cx="754649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1DF5D83-A94A-BF45-8E34-D708791BFCBD}" type="datetime1">
              <a:rPr lang="de-DE" b="0" i="0" smtClean="0">
                <a:solidFill>
                  <a:srgbClr val="FFFFFF"/>
                </a:solidFill>
                <a:latin typeface="National-Book"/>
                <a:cs typeface="National-Book"/>
              </a:rPr>
              <a:pPr algn="r"/>
              <a:t>28.11.2017</a:t>
            </a:fld>
            <a:endParaRPr lang="de-DE" b="0" i="0" dirty="0">
              <a:solidFill>
                <a:srgbClr val="FFFFFF"/>
              </a:solidFill>
              <a:latin typeface="National-Book"/>
              <a:cs typeface="National-Book"/>
            </a:endParaRPr>
          </a:p>
        </p:txBody>
      </p:sp>
    </p:spTree>
    <p:extLst>
      <p:ext uri="{BB962C8B-B14F-4D97-AF65-F5344CB8AC3E}">
        <p14:creationId xmlns:p14="http://schemas.microsoft.com/office/powerpoint/2010/main" val="427014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YFU_Landscape_Logo_Name_rgb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00000" cy="133613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2074224"/>
            <a:ext cx="7306200" cy="1470025"/>
          </a:xfrm>
        </p:spPr>
        <p:txBody>
          <a:bodyPr>
            <a:noAutofit/>
          </a:bodyPr>
          <a:lstStyle>
            <a:lvl1pPr algn="l">
              <a:defRPr sz="5000" b="1">
                <a:solidFill>
                  <a:srgbClr val="642869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59270" y="3599999"/>
            <a:ext cx="7298929" cy="57830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35556"/>
                </a:solidFill>
                <a:latin typeface="National-Medium"/>
                <a:cs typeface="National-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umsplatzhalter 3"/>
          <p:cNvSpPr txBox="1">
            <a:spLocks/>
          </p:cNvSpPr>
          <p:nvPr/>
        </p:nvSpPr>
        <p:spPr>
          <a:xfrm>
            <a:off x="7932149" y="6300000"/>
            <a:ext cx="754649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1DF5D83-A94A-BF45-8E34-D708791BFCBD}" type="datetime1">
              <a:rPr lang="de-DE" b="0" i="0" smtClean="0">
                <a:solidFill>
                  <a:srgbClr val="555555"/>
                </a:solidFill>
                <a:latin typeface="National-Book"/>
                <a:cs typeface="National-Book"/>
              </a:rPr>
              <a:pPr algn="r"/>
              <a:t>28.11.2017</a:t>
            </a:fld>
            <a:endParaRPr lang="de-DE" b="0" i="0" dirty="0">
              <a:solidFill>
                <a:srgbClr val="555555"/>
              </a:solidFill>
              <a:latin typeface="National-Book"/>
              <a:cs typeface="National-Book"/>
            </a:endParaRPr>
          </a:p>
        </p:txBody>
      </p:sp>
    </p:spTree>
    <p:extLst>
      <p:ext uri="{BB962C8B-B14F-4D97-AF65-F5344CB8AC3E}">
        <p14:creationId xmlns:p14="http://schemas.microsoft.com/office/powerpoint/2010/main" val="241600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307" y="1080000"/>
            <a:ext cx="7772400" cy="615553"/>
          </a:xfrm>
        </p:spPr>
        <p:txBody>
          <a:bodyPr anchor="t">
            <a:noAutofit/>
          </a:bodyPr>
          <a:lstStyle>
            <a:lvl1pPr algn="l">
              <a:defRPr lang="en-US" sz="4000" b="1" dirty="0">
                <a:solidFill>
                  <a:srgbClr val="642869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307" y="1809393"/>
            <a:ext cx="7772400" cy="4091120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lang="en-US" sz="3000" b="0" i="0" baseline="0" dirty="0" smtClean="0">
                <a:solidFill>
                  <a:srgbClr val="535556"/>
                </a:solidFill>
                <a:latin typeface="National-Medium"/>
                <a:cs typeface="National-Medium"/>
              </a:defRPr>
            </a:lvl1pPr>
            <a:lvl2pPr marL="0" marR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 sz="3000">
                <a:solidFill>
                  <a:srgbClr val="535556"/>
                </a:solidFill>
                <a:latin typeface="National-Book"/>
                <a:cs typeface="National-Book"/>
              </a:defRPr>
            </a:lvl2pPr>
            <a:lvl3pPr marL="252000" marR="0" indent="-25200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rgbClr val="535556"/>
                </a:solidFill>
              </a:defRPr>
            </a:lvl3pPr>
            <a:lvl4pPr marL="468000" marR="0" indent="-27000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>
                <a:solidFill>
                  <a:srgbClr val="535556"/>
                </a:solidFill>
              </a:defRPr>
            </a:lvl4pPr>
            <a:lvl5pPr marL="0" marR="0" indent="0" algn="l" defTabSz="457200" rtl="0" eaLnBrk="1" fontAlgn="auto" latinLnBrk="0" hangingPunct="1">
              <a:lnSpc>
                <a:spcPts val="14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solidFill>
                  <a:srgbClr val="535556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</a:rPr>
              <a:t>Click to 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</a:rPr>
              <a:t>Second level</a:t>
            </a:r>
          </a:p>
          <a:p>
            <a:pPr marL="0" marR="0" lvl="2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</a:rPr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</a:rPr>
              <a:t>Fourth level</a:t>
            </a:r>
          </a:p>
          <a:p>
            <a:pPr marL="0" marR="0" lvl="4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</a:rPr>
              <a:t>Fifth level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National"/>
              <a:ea typeface="+mn-ea"/>
              <a:cs typeface="National-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3627" y="3758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5" name="Bild 5" descr="YFU_Landscape_Logo_Name_rgb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708"/>
            <a:ext cx="2520000" cy="935292"/>
          </a:xfrm>
          <a:prstGeom prst="rect">
            <a:avLst/>
          </a:prstGeom>
        </p:spPr>
      </p:pic>
      <p:sp>
        <p:nvSpPr>
          <p:cNvPr id="26" name="Datumsplatzhalter 2"/>
          <p:cNvSpPr>
            <a:spLocks noGrp="1"/>
          </p:cNvSpPr>
          <p:nvPr>
            <p:ph type="dt" sz="half" idx="10"/>
          </p:nvPr>
        </p:nvSpPr>
        <p:spPr>
          <a:xfrm>
            <a:off x="7525351" y="6300000"/>
            <a:ext cx="754649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0519FB5C-ECF6-784A-9511-4C56E4C56DC1}" type="datetime1">
              <a:rPr lang="de-DE" smtClean="0"/>
              <a:pPr/>
              <a:t>28.11.2017</a:t>
            </a:fld>
            <a:endParaRPr lang="de-DE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29751" y="6306705"/>
            <a:ext cx="2895600" cy="184666"/>
          </a:xfrm>
          <a:prstGeom prst="rect">
            <a:avLst/>
          </a:prstGeom>
        </p:spPr>
        <p:txBody>
          <a:bodyPr anchor="t"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endParaRPr lang="de-DE" dirty="0"/>
          </a:p>
        </p:txBody>
      </p:sp>
      <p:sp>
        <p:nvSpPr>
          <p:cNvPr id="2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80000" y="6300000"/>
            <a:ext cx="459271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632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0307" y="1080000"/>
            <a:ext cx="7772400" cy="615553"/>
          </a:xfrm>
        </p:spPr>
        <p:txBody>
          <a:bodyPr anchor="t">
            <a:noAutofit/>
          </a:bodyPr>
          <a:lstStyle>
            <a:lvl1pPr algn="l">
              <a:defRPr lang="en-US" sz="4000" b="1" dirty="0">
                <a:solidFill>
                  <a:srgbClr val="642869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792163" y="1800000"/>
            <a:ext cx="3600000" cy="4100513"/>
          </a:xfrm>
        </p:spPr>
        <p:txBody>
          <a:bodyPr/>
          <a:lstStyle>
            <a:lvl1pPr>
              <a:defRPr sz="3000" b="1" i="0">
                <a:solidFill>
                  <a:srgbClr val="535556"/>
                </a:solidFill>
                <a:latin typeface="National-Medium"/>
                <a:cs typeface="National-Medium"/>
              </a:defRPr>
            </a:lvl1pPr>
            <a:lvl2pPr>
              <a:defRPr sz="2400" b="0" i="0">
                <a:solidFill>
                  <a:srgbClr val="535556"/>
                </a:solidFill>
                <a:latin typeface="National-Book"/>
                <a:cs typeface="National-Book"/>
              </a:defRPr>
            </a:lvl2pPr>
            <a:lvl3pPr>
              <a:defRPr sz="2400" b="0" i="0" baseline="0">
                <a:solidFill>
                  <a:srgbClr val="535556"/>
                </a:solidFill>
                <a:latin typeface="National-Book"/>
                <a:cs typeface="National-Book"/>
              </a:defRPr>
            </a:lvl3pPr>
            <a:lvl4pPr>
              <a:defRPr sz="2400" b="0" i="0">
                <a:solidFill>
                  <a:srgbClr val="535556"/>
                </a:solidFill>
                <a:latin typeface="National-Book"/>
                <a:cs typeface="National-Book"/>
              </a:defRPr>
            </a:lvl4pPr>
            <a:lvl5pPr>
              <a:defRPr sz="1200" i="1" baseline="0">
                <a:solidFill>
                  <a:srgbClr val="535556"/>
                </a:solidFill>
                <a:latin typeface="National-Book"/>
                <a:cs typeface="National-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680000" y="1800000"/>
            <a:ext cx="3600000" cy="4100513"/>
          </a:xfrm>
        </p:spPr>
        <p:txBody>
          <a:bodyPr/>
          <a:lstStyle>
            <a:lvl1pPr>
              <a:defRPr sz="3000" b="1" i="0">
                <a:solidFill>
                  <a:srgbClr val="535556"/>
                </a:solidFill>
                <a:latin typeface="National-Medium"/>
                <a:cs typeface="National-Medium"/>
              </a:defRPr>
            </a:lvl1pPr>
            <a:lvl2pPr>
              <a:defRPr sz="2400" b="0" i="0">
                <a:solidFill>
                  <a:srgbClr val="535556"/>
                </a:solidFill>
                <a:latin typeface="National-Book"/>
                <a:cs typeface="National-Book"/>
              </a:defRPr>
            </a:lvl2pPr>
            <a:lvl3pPr>
              <a:defRPr sz="2400" b="0" i="0">
                <a:solidFill>
                  <a:srgbClr val="535556"/>
                </a:solidFill>
                <a:latin typeface="National-Book"/>
                <a:cs typeface="National-Book"/>
              </a:defRPr>
            </a:lvl3pPr>
            <a:lvl4pPr>
              <a:defRPr sz="2400" b="0" i="0">
                <a:solidFill>
                  <a:srgbClr val="535556"/>
                </a:solidFill>
                <a:latin typeface="National-Book"/>
                <a:cs typeface="National-Book"/>
              </a:defRPr>
            </a:lvl4pPr>
            <a:lvl5pPr>
              <a:defRPr sz="1200" i="1" baseline="0">
                <a:solidFill>
                  <a:srgbClr val="535556"/>
                </a:solidFill>
                <a:latin typeface="National-Book"/>
                <a:cs typeface="National-Book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pic>
        <p:nvPicPr>
          <p:cNvPr id="17" name="Bild 5" descr="YFU_Landscape_Logo_Name_rgb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708"/>
            <a:ext cx="2520000" cy="935292"/>
          </a:xfrm>
          <a:prstGeom prst="rect">
            <a:avLst/>
          </a:prstGeom>
        </p:spPr>
      </p:pic>
      <p:sp>
        <p:nvSpPr>
          <p:cNvPr id="18" name="Datumsplatzhalter 2"/>
          <p:cNvSpPr>
            <a:spLocks noGrp="1"/>
          </p:cNvSpPr>
          <p:nvPr>
            <p:ph type="dt" sz="half" idx="10"/>
          </p:nvPr>
        </p:nvSpPr>
        <p:spPr>
          <a:xfrm>
            <a:off x="7525351" y="6300000"/>
            <a:ext cx="754649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0519FB5C-ECF6-784A-9511-4C56E4C56DC1}" type="datetime1">
              <a:rPr lang="de-DE" smtClean="0"/>
              <a:pPr/>
              <a:t>28.11.2017</a:t>
            </a:fld>
            <a:endParaRPr lang="de-DE" dirty="0"/>
          </a:p>
        </p:txBody>
      </p:sp>
      <p:sp>
        <p:nvSpPr>
          <p:cNvPr id="1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29751" y="6306705"/>
            <a:ext cx="2895600" cy="184666"/>
          </a:xfrm>
          <a:prstGeom prst="rect">
            <a:avLst/>
          </a:prstGeom>
        </p:spPr>
        <p:txBody>
          <a:bodyPr anchor="t"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endParaRPr lang="de-DE" dirty="0"/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80000" y="6300000"/>
            <a:ext cx="459271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890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8213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9" name="Bild 5" descr="YFU_Landscape_Logo_Name_rgb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708"/>
            <a:ext cx="2520000" cy="935292"/>
          </a:xfrm>
          <a:prstGeom prst="rect">
            <a:avLst/>
          </a:prstGeom>
        </p:spPr>
      </p:pic>
      <p:sp>
        <p:nvSpPr>
          <p:cNvPr id="20" name="Datumsplatzhalter 2"/>
          <p:cNvSpPr>
            <a:spLocks noGrp="1"/>
          </p:cNvSpPr>
          <p:nvPr>
            <p:ph type="dt" sz="half" idx="10"/>
          </p:nvPr>
        </p:nvSpPr>
        <p:spPr>
          <a:xfrm>
            <a:off x="7525351" y="6300000"/>
            <a:ext cx="754649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0519FB5C-ECF6-784A-9511-4C56E4C56DC1}" type="datetime1">
              <a:rPr lang="de-DE" smtClean="0"/>
              <a:pPr/>
              <a:t>28.11.2017</a:t>
            </a:fld>
            <a:endParaRPr lang="de-DE" dirty="0"/>
          </a:p>
        </p:txBody>
      </p:sp>
      <p:sp>
        <p:nvSpPr>
          <p:cNvPr id="2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29751" y="6306705"/>
            <a:ext cx="2895600" cy="184666"/>
          </a:xfrm>
          <a:prstGeom prst="rect">
            <a:avLst/>
          </a:prstGeom>
        </p:spPr>
        <p:txBody>
          <a:bodyPr anchor="t"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endParaRPr lang="de-DE" dirty="0"/>
          </a:p>
        </p:txBody>
      </p:sp>
      <p:sp>
        <p:nvSpPr>
          <p:cNvPr id="2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80000" y="6300000"/>
            <a:ext cx="459271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971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164" y="1080000"/>
            <a:ext cx="7947108" cy="615553"/>
          </a:xfrm>
        </p:spPr>
        <p:txBody>
          <a:bodyPr/>
          <a:lstStyle>
            <a:lvl1pPr algn="l">
              <a:defRPr b="1" i="0" baseline="0">
                <a:solidFill>
                  <a:srgbClr val="642869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Bildplatzhalter 9"/>
          <p:cNvSpPr>
            <a:spLocks noGrp="1"/>
          </p:cNvSpPr>
          <p:nvPr>
            <p:ph type="pic" sz="quarter" idx="15"/>
          </p:nvPr>
        </p:nvSpPr>
        <p:spPr>
          <a:xfrm>
            <a:off x="792164" y="1910665"/>
            <a:ext cx="2520000" cy="36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6"/>
          </p:nvPr>
        </p:nvSpPr>
        <p:spPr>
          <a:xfrm>
            <a:off x="3503997" y="1910665"/>
            <a:ext cx="2520000" cy="36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9" name="Bildplatzhalter 9"/>
          <p:cNvSpPr>
            <a:spLocks noGrp="1"/>
          </p:cNvSpPr>
          <p:nvPr>
            <p:ph type="pic" sz="quarter" idx="17"/>
          </p:nvPr>
        </p:nvSpPr>
        <p:spPr>
          <a:xfrm>
            <a:off x="6219271" y="1910665"/>
            <a:ext cx="2520000" cy="36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92165" y="5645709"/>
            <a:ext cx="2520000" cy="184666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400" b="0" i="1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pPr lvl="0"/>
            <a:r>
              <a:rPr lang="de-DE" dirty="0" smtClean="0"/>
              <a:t>Caption</a:t>
            </a:r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503997" y="5645709"/>
            <a:ext cx="2520000" cy="184666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400" b="0" i="1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Caption</a:t>
            </a:r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219272" y="5645709"/>
            <a:ext cx="2520000" cy="184666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400" b="0" i="1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pPr lvl="0"/>
            <a:r>
              <a:rPr lang="de-DE" dirty="0" smtClean="0"/>
              <a:t>Caption</a:t>
            </a:r>
            <a:endParaRPr lang="de-DE" dirty="0"/>
          </a:p>
        </p:txBody>
      </p:sp>
      <p:sp>
        <p:nvSpPr>
          <p:cNvPr id="13" name="Datumsplatzhalter 2"/>
          <p:cNvSpPr>
            <a:spLocks noGrp="1"/>
          </p:cNvSpPr>
          <p:nvPr>
            <p:ph type="dt" sz="half" idx="10"/>
          </p:nvPr>
        </p:nvSpPr>
        <p:spPr>
          <a:xfrm>
            <a:off x="7525351" y="6300000"/>
            <a:ext cx="754649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0519FB5C-ECF6-784A-9511-4C56E4C56DC1}" type="datetime1">
              <a:rPr lang="de-DE" smtClean="0"/>
              <a:pPr/>
              <a:t>28.11.2017</a:t>
            </a:fld>
            <a:endParaRPr lang="de-DE" dirty="0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29751" y="6306705"/>
            <a:ext cx="2895600" cy="184666"/>
          </a:xfrm>
          <a:prstGeom prst="rect">
            <a:avLst/>
          </a:prstGeom>
        </p:spPr>
        <p:txBody>
          <a:bodyPr anchor="t"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80000" y="6300000"/>
            <a:ext cx="459271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6" name="Bild 5" descr="YFU_Landscape_Logo_Name_rgb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708"/>
            <a:ext cx="2520000" cy="93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0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2164" y="1080000"/>
            <a:ext cx="7947108" cy="615553"/>
          </a:xfrm>
        </p:spPr>
        <p:txBody>
          <a:bodyPr/>
          <a:lstStyle>
            <a:lvl1pPr algn="l">
              <a:defRPr b="1" i="0">
                <a:solidFill>
                  <a:srgbClr val="642869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92163" y="1800225"/>
            <a:ext cx="5231834" cy="2986088"/>
          </a:xfrm>
        </p:spPr>
        <p:txBody>
          <a:bodyPr/>
          <a:lstStyle>
            <a:lvl1pPr>
              <a:defRPr sz="3000" b="1" i="0" baseline="0">
                <a:latin typeface="National-Medium"/>
                <a:cs typeface="National-Medium"/>
              </a:defRPr>
            </a:lvl1pPr>
            <a:lvl2pPr>
              <a:defRPr sz="3000">
                <a:latin typeface="National-Book"/>
                <a:cs typeface="National-Book"/>
              </a:defRPr>
            </a:lvl2pPr>
            <a:lvl3pPr>
              <a:defRPr sz="2400">
                <a:latin typeface="National-Book"/>
                <a:cs typeface="National-Book"/>
              </a:defRPr>
            </a:lvl3pPr>
            <a:lvl4pPr>
              <a:defRPr sz="2400">
                <a:latin typeface="National-Book"/>
                <a:cs typeface="National-Book"/>
              </a:defRPr>
            </a:lvl4pPr>
            <a:lvl5pPr>
              <a:defRPr sz="1200" i="1">
                <a:latin typeface="National-Book"/>
                <a:cs typeface="National-Book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19271" y="5547241"/>
            <a:ext cx="2520001" cy="184666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400" b="0" i="1">
                <a:latin typeface="National-Book"/>
                <a:cs typeface="National-Book"/>
              </a:defRPr>
            </a:lvl1pPr>
          </a:lstStyle>
          <a:p>
            <a:pPr lvl="0"/>
            <a:r>
              <a:rPr lang="de-DE" dirty="0" smtClean="0"/>
              <a:t>Caption</a:t>
            </a:r>
            <a:endParaRPr lang="de-DE" dirty="0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7"/>
          </p:nvPr>
        </p:nvSpPr>
        <p:spPr>
          <a:xfrm>
            <a:off x="6219271" y="1800225"/>
            <a:ext cx="2520000" cy="36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pic>
        <p:nvPicPr>
          <p:cNvPr id="12" name="Bild 5" descr="YFU_Landscape_Logo_Name_rgb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708"/>
            <a:ext cx="2520000" cy="935292"/>
          </a:xfrm>
          <a:prstGeom prst="rect">
            <a:avLst/>
          </a:prstGeom>
        </p:spPr>
      </p:pic>
      <p:sp>
        <p:nvSpPr>
          <p:cNvPr id="13" name="Datumsplatzhalter 2"/>
          <p:cNvSpPr>
            <a:spLocks noGrp="1"/>
          </p:cNvSpPr>
          <p:nvPr>
            <p:ph type="dt" sz="half" idx="10"/>
          </p:nvPr>
        </p:nvSpPr>
        <p:spPr>
          <a:xfrm>
            <a:off x="7525351" y="6300000"/>
            <a:ext cx="754649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0519FB5C-ECF6-784A-9511-4C56E4C56DC1}" type="datetime1">
              <a:rPr lang="de-DE" smtClean="0"/>
              <a:pPr/>
              <a:t>28.11.2017</a:t>
            </a:fld>
            <a:endParaRPr lang="de-DE" dirty="0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29751" y="6306705"/>
            <a:ext cx="2895600" cy="184666"/>
          </a:xfrm>
          <a:prstGeom prst="rect">
            <a:avLst/>
          </a:prstGeom>
        </p:spPr>
        <p:txBody>
          <a:bodyPr anchor="t"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80000" y="6300000"/>
            <a:ext cx="459271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61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stGroup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696" y="616661"/>
            <a:ext cx="10849158" cy="65094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51696" y="6110184"/>
            <a:ext cx="11200470" cy="860307"/>
          </a:xfrm>
          <a:prstGeom prst="rect">
            <a:avLst/>
          </a:prstGeom>
          <a:solidFill>
            <a:schemeClr val="dk1">
              <a:alpha val="3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51696" y="-18308"/>
            <a:ext cx="9953051" cy="634969"/>
          </a:xfrm>
          <a:prstGeom prst="rect">
            <a:avLst/>
          </a:prstGeom>
          <a:solidFill>
            <a:srgbClr val="4AC4D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C4D7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1782" y="-112683"/>
            <a:ext cx="8229600" cy="749500"/>
          </a:xfrm>
        </p:spPr>
        <p:txBody>
          <a:bodyPr>
            <a:normAutofit/>
          </a:bodyPr>
          <a:lstStyle>
            <a:lvl1pPr>
              <a:defRPr sz="370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GB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7" y="6280177"/>
            <a:ext cx="4955268" cy="4231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216812" y="-358196"/>
            <a:ext cx="1889060" cy="8020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382291" y="6970491"/>
            <a:ext cx="9738859" cy="7093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274161" y="-630620"/>
            <a:ext cx="1228282" cy="80336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5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F33A-9213-47E8-9AE4-B7DEDA47D99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F3FD-A147-4004-8B7D-E75C397CF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2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042322"/>
            <a:ext cx="8163866" cy="7063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30387"/>
            <a:ext cx="8229600" cy="392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</a:rPr>
              <a:t>Click to 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</a:rPr>
              <a:t>Second level</a:t>
            </a:r>
          </a:p>
          <a:p>
            <a:pPr marL="0" marR="0" lvl="2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</a:rPr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</a:rPr>
              <a:t>Fourth level</a:t>
            </a:r>
          </a:p>
          <a:p>
            <a:pPr marL="0" marR="0" lvl="4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</a:rPr>
              <a:t>Fifth level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National"/>
              <a:ea typeface="+mn-ea"/>
              <a:cs typeface="National-Book"/>
            </a:endParaRPr>
          </a:p>
        </p:txBody>
      </p:sp>
      <p:sp>
        <p:nvSpPr>
          <p:cNvPr id="16" name="Datumsplatzhalter 2"/>
          <p:cNvSpPr>
            <a:spLocks noGrp="1"/>
          </p:cNvSpPr>
          <p:nvPr>
            <p:ph type="dt" sz="half" idx="2"/>
          </p:nvPr>
        </p:nvSpPr>
        <p:spPr>
          <a:xfrm>
            <a:off x="7525351" y="6300000"/>
            <a:ext cx="754649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0519FB5C-ECF6-784A-9511-4C56E4C56DC1}" type="datetime1">
              <a:rPr lang="de-DE" smtClean="0"/>
              <a:pPr/>
              <a:t>28.11.2017</a:t>
            </a:fld>
            <a:endParaRPr lang="de-DE" dirty="0"/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29751" y="6306705"/>
            <a:ext cx="2895600" cy="184666"/>
          </a:xfrm>
          <a:prstGeom prst="rect">
            <a:avLst/>
          </a:prstGeom>
        </p:spPr>
        <p:txBody>
          <a:bodyPr anchor="t"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endParaRPr lang="de-DE" dirty="0"/>
          </a:p>
        </p:txBody>
      </p:sp>
      <p:sp>
        <p:nvSpPr>
          <p:cNvPr id="1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80000" y="6300000"/>
            <a:ext cx="459271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136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642869"/>
          </a:solidFill>
          <a:latin typeface="National-Medium"/>
          <a:ea typeface="+mj-ea"/>
          <a:cs typeface="National-Medium"/>
        </a:defRPr>
      </a:lvl1pPr>
    </p:titleStyle>
    <p:bodyStyle>
      <a:lvl1pPr marL="0" marR="0" indent="0" algn="l" defTabSz="457200" rtl="0" eaLnBrk="1" fontAlgn="auto" latinLnBrk="0" hangingPunct="1">
        <a:lnSpc>
          <a:spcPts val="3400"/>
        </a:lnSpc>
        <a:spcBef>
          <a:spcPts val="0"/>
        </a:spcBef>
        <a:spcAft>
          <a:spcPts val="500"/>
        </a:spcAft>
        <a:buClrTx/>
        <a:buSzTx/>
        <a:buFontTx/>
        <a:buNone/>
        <a:tabLst/>
        <a:defRPr sz="3200" kern="1200">
          <a:solidFill>
            <a:srgbClr val="535556"/>
          </a:solidFill>
          <a:latin typeface="+mn-lt"/>
          <a:ea typeface="+mn-ea"/>
          <a:cs typeface="+mn-cs"/>
        </a:defRPr>
      </a:lvl1pPr>
      <a:lvl2pPr marL="0" marR="0" indent="0" algn="l" defTabSz="457200" rtl="0" eaLnBrk="1" fontAlgn="auto" latinLnBrk="0" hangingPunct="1">
        <a:lnSpc>
          <a:spcPts val="3400"/>
        </a:lnSpc>
        <a:spcBef>
          <a:spcPts val="0"/>
        </a:spcBef>
        <a:spcAft>
          <a:spcPts val="1000"/>
        </a:spcAft>
        <a:buClrTx/>
        <a:buSzPct val="100000"/>
        <a:buFontTx/>
        <a:buNone/>
        <a:tabLst/>
        <a:defRPr sz="2800" kern="1200">
          <a:solidFill>
            <a:srgbClr val="535556"/>
          </a:solidFill>
          <a:latin typeface="+mn-lt"/>
          <a:ea typeface="+mn-ea"/>
          <a:cs typeface="+mn-cs"/>
        </a:defRPr>
      </a:lvl2pPr>
      <a:lvl3pPr marL="252000" marR="0" indent="-252000" algn="l" defTabSz="457200" rtl="0" eaLnBrk="1" fontAlgn="auto" latinLnBrk="0" hangingPunct="1">
        <a:lnSpc>
          <a:spcPts val="2800"/>
        </a:lnSpc>
        <a:spcBef>
          <a:spcPts val="0"/>
        </a:spcBef>
        <a:spcAft>
          <a:spcPts val="0"/>
        </a:spcAft>
        <a:buClrTx/>
        <a:buSzTx/>
        <a:buFont typeface="Arial"/>
        <a:buChar char="•"/>
        <a:tabLst/>
        <a:defRPr sz="2400" kern="1200">
          <a:solidFill>
            <a:srgbClr val="535556"/>
          </a:solidFill>
          <a:latin typeface="+mn-lt"/>
          <a:ea typeface="+mn-ea"/>
          <a:cs typeface="+mn-cs"/>
        </a:defRPr>
      </a:lvl3pPr>
      <a:lvl4pPr marL="468000" marR="0" indent="-270000" algn="l" defTabSz="457200" rtl="0" eaLnBrk="1" fontAlgn="auto" latinLnBrk="0" hangingPunct="1">
        <a:lnSpc>
          <a:spcPts val="2800"/>
        </a:lnSpc>
        <a:spcBef>
          <a:spcPts val="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rgbClr val="535556"/>
          </a:solidFill>
          <a:latin typeface="+mn-lt"/>
          <a:ea typeface="+mn-ea"/>
          <a:cs typeface="+mn-cs"/>
        </a:defRPr>
      </a:lvl4pPr>
      <a:lvl5pPr marL="0" marR="0" indent="0" algn="l" defTabSz="457200" rtl="0" eaLnBrk="1" fontAlgn="auto" latinLnBrk="0" hangingPunct="1">
        <a:lnSpc>
          <a:spcPts val="14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kern="1200">
          <a:solidFill>
            <a:srgbClr val="53555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 LOCATION</a:t>
            </a:r>
            <a:br>
              <a:rPr lang="en-US" dirty="0" smtClean="0"/>
            </a:br>
            <a:r>
              <a:rPr lang="en-US" dirty="0" smtClean="0"/>
              <a:t>Volunteer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138" y="3791588"/>
            <a:ext cx="7467895" cy="1250297"/>
          </a:xfrm>
        </p:spPr>
        <p:txBody>
          <a:bodyPr>
            <a:normAutofit/>
          </a:bodyPr>
          <a:lstStyle/>
          <a:p>
            <a:r>
              <a:rPr lang="en-US" dirty="0" smtClean="0"/>
              <a:t>Date: </a:t>
            </a:r>
          </a:p>
          <a:p>
            <a:r>
              <a:rPr lang="en-US" dirty="0" smtClean="0"/>
              <a:t>Trainers:</a:t>
            </a:r>
          </a:p>
        </p:txBody>
      </p:sp>
    </p:spTree>
    <p:extLst>
      <p:ext uri="{BB962C8B-B14F-4D97-AF65-F5344CB8AC3E}">
        <p14:creationId xmlns:p14="http://schemas.microsoft.com/office/powerpoint/2010/main" val="35181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307" y="426857"/>
            <a:ext cx="7772400" cy="615553"/>
          </a:xfrm>
        </p:spPr>
        <p:txBody>
          <a:bodyPr/>
          <a:lstStyle/>
          <a:p>
            <a:r>
              <a:rPr lang="en-US" dirty="0" smtClean="0"/>
              <a:t>Goals for the day: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307" y="1280160"/>
            <a:ext cx="7772400" cy="4620353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en-US" sz="3200" dirty="0" smtClean="0"/>
              <a:t>1. Recognize and thank volunteers for their  </a:t>
            </a:r>
            <a:r>
              <a:rPr lang="en-US" sz="3200" dirty="0"/>
              <a:t>outstanding </a:t>
            </a:r>
            <a:r>
              <a:rPr lang="en-US" sz="3200" dirty="0" smtClean="0"/>
              <a:t>efforts </a:t>
            </a:r>
            <a:r>
              <a:rPr lang="en-US" sz="3200" dirty="0"/>
              <a:t>and celebrate accomplishments</a:t>
            </a:r>
            <a:endParaRPr lang="en-US" sz="2800" dirty="0"/>
          </a:p>
          <a:p>
            <a:pPr fontAlgn="base"/>
            <a:r>
              <a:rPr lang="en-US" sz="3200" dirty="0"/>
              <a:t>  </a:t>
            </a:r>
            <a:endParaRPr lang="en-US" sz="2800" dirty="0"/>
          </a:p>
          <a:p>
            <a:pPr marL="514350" lvl="0" indent="-514350" fontAlgn="base">
              <a:buAutoNum type="arabicPeriod" startAt="2"/>
            </a:pPr>
            <a:r>
              <a:rPr lang="en-US" sz="3200" dirty="0" smtClean="0"/>
              <a:t>Provide volunteers with information to carry out activities  in </a:t>
            </a:r>
            <a:r>
              <a:rPr lang="en-US" sz="3200" dirty="0"/>
              <a:t>critical YFU programming areas</a:t>
            </a:r>
            <a:r>
              <a:rPr lang="en-US" sz="3200" dirty="0" smtClean="0"/>
              <a:t>:</a:t>
            </a:r>
          </a:p>
          <a:p>
            <a:pPr marL="514350" lvl="0" indent="-514350" fontAlgn="base">
              <a:buAutoNum type="arabicPeriod" startAt="2"/>
            </a:pPr>
            <a:endParaRPr lang="en-US" sz="2800" dirty="0"/>
          </a:p>
          <a:p>
            <a:pPr marL="457200" lvl="1" indent="-457200" fontAlgn="base">
              <a:buFont typeface="Arial" panose="020B0604020202020204" pitchFamily="34" charset="0"/>
              <a:buChar char="•"/>
            </a:pPr>
            <a:r>
              <a:rPr lang="en-US" sz="3200" dirty="0" smtClean="0"/>
              <a:t>ADD technical area</a:t>
            </a:r>
            <a:endParaRPr lang="en-US" sz="2800" dirty="0" smtClean="0"/>
          </a:p>
          <a:p>
            <a:pPr marL="457200" lvl="1" indent="-457200" fontAlgn="base">
              <a:buFont typeface="Arial" panose="020B0604020202020204" pitchFamily="34" charset="0"/>
              <a:buChar char="•"/>
            </a:pPr>
            <a:r>
              <a:rPr lang="en-US" sz="3200" dirty="0" smtClean="0"/>
              <a:t>ADD technical area </a:t>
            </a:r>
            <a:r>
              <a:rPr lang="en-US" sz="3200" dirty="0"/>
              <a:t> </a:t>
            </a:r>
            <a:endParaRPr lang="en-US" sz="36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01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19" y="557485"/>
            <a:ext cx="7772400" cy="615553"/>
          </a:xfrm>
        </p:spPr>
        <p:txBody>
          <a:bodyPr/>
          <a:lstStyle/>
          <a:p>
            <a:r>
              <a:rPr lang="en-US" dirty="0" smtClean="0"/>
              <a:t>Volunteers and Host </a:t>
            </a:r>
            <a:r>
              <a:rPr lang="en-US" dirty="0"/>
              <a:t>F</a:t>
            </a:r>
            <a:r>
              <a:rPr lang="en-US" dirty="0" smtClean="0"/>
              <a:t>amilies are what make YFU</a:t>
            </a:r>
            <a:r>
              <a:rPr lang="en-US" dirty="0"/>
              <a:t> </a:t>
            </a:r>
            <a:r>
              <a:rPr lang="en-US" dirty="0" smtClean="0"/>
              <a:t>special!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52" y="2369369"/>
            <a:ext cx="4417906" cy="33134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865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165" y="950818"/>
            <a:ext cx="7306200" cy="5484815"/>
          </a:xfrm>
        </p:spPr>
        <p:txBody>
          <a:bodyPr/>
          <a:lstStyle/>
          <a:p>
            <a:pPr algn="ctr"/>
            <a:r>
              <a:rPr lang="en-US" u="sng" dirty="0" smtClean="0"/>
              <a:t>Today’s sessions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 session  names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5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307" y="350239"/>
            <a:ext cx="7772400" cy="1126869"/>
          </a:xfrm>
        </p:spPr>
        <p:txBody>
          <a:bodyPr/>
          <a:lstStyle/>
          <a:p>
            <a:r>
              <a:rPr lang="en-US" sz="3600" dirty="0" smtClean="0"/>
              <a:t>Quick Warm Up: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0307" y="1167554"/>
            <a:ext cx="7772400" cy="409112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Form teams of two or three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Together complete  “K &amp; W” of the K-W-L chart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99746" y="2601310"/>
          <a:ext cx="7154007" cy="3548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669"/>
                <a:gridCol w="2384669"/>
                <a:gridCol w="2384669"/>
              </a:tblGrid>
              <a:tr h="1017603"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  </a:t>
                      </a:r>
                      <a:r>
                        <a:rPr lang="en-US" sz="2400" dirty="0" smtClean="0"/>
                        <a:t>   </a:t>
                      </a:r>
                    </a:p>
                    <a:p>
                      <a:pPr algn="ctr"/>
                      <a:r>
                        <a:rPr lang="en-US" sz="1400" dirty="0" smtClean="0"/>
                        <a:t>(we already KNOW)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W </a:t>
                      </a:r>
                      <a:r>
                        <a:rPr lang="en-US" sz="3200" dirty="0" smtClean="0"/>
                        <a:t>    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(WANT to know)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L </a:t>
                      </a:r>
                      <a:r>
                        <a:rPr lang="en-US" sz="3200" dirty="0" smtClean="0"/>
                        <a:t>    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(what we learned)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235985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Leave</a:t>
                      </a:r>
                      <a:r>
                        <a:rPr lang="en-US" baseline="0" dirty="0" smtClean="0"/>
                        <a:t> blank for now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595" y="2786742"/>
            <a:ext cx="5160806" cy="3663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7497" y="1019444"/>
            <a:ext cx="7306200" cy="1470025"/>
          </a:xfrm>
        </p:spPr>
        <p:txBody>
          <a:bodyPr/>
          <a:lstStyle/>
          <a:p>
            <a:pPr algn="ctr"/>
            <a:r>
              <a:rPr lang="en-US" sz="3200" dirty="0" smtClean="0"/>
              <a:t>Additional </a:t>
            </a:r>
            <a:r>
              <a:rPr lang="en-US" sz="3200" dirty="0"/>
              <a:t>L</a:t>
            </a:r>
            <a:r>
              <a:rPr lang="en-US" sz="3200" dirty="0" smtClean="0"/>
              <a:t>ogistics &amp; </a:t>
            </a:r>
            <a:br>
              <a:rPr lang="en-US" sz="3200" dirty="0" smtClean="0"/>
            </a:br>
            <a:r>
              <a:rPr lang="en-US" sz="3200" dirty="0" smtClean="0"/>
              <a:t>Sign-in Sheet Reminder!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3359441"/>
      </p:ext>
    </p:extLst>
  </p:cSld>
  <p:clrMapOvr>
    <a:masterClrMapping/>
  </p:clrMapOvr>
</p:sld>
</file>

<file path=ppt/theme/theme1.xml><?xml version="1.0" encoding="utf-8"?>
<a:theme xmlns:a="http://schemas.openxmlformats.org/drawingml/2006/main" name="YFU PowerPOint2016">
  <a:themeElements>
    <a:clrScheme name="Global Rebranding 2015">
      <a:dk1>
        <a:srgbClr val="3C3C3B"/>
      </a:dk1>
      <a:lt1>
        <a:sysClr val="window" lastClr="FFFFFF"/>
      </a:lt1>
      <a:dk2>
        <a:srgbClr val="461E50"/>
      </a:dk2>
      <a:lt2>
        <a:srgbClr val="8A4D89"/>
      </a:lt2>
      <a:accent1>
        <a:srgbClr val="2EA8A0"/>
      </a:accent1>
      <a:accent2>
        <a:srgbClr val="E47823"/>
      </a:accent2>
      <a:accent3>
        <a:srgbClr val="CD003F"/>
      </a:accent3>
      <a:accent4>
        <a:srgbClr val="2797C9"/>
      </a:accent4>
      <a:accent5>
        <a:srgbClr val="9CC63E"/>
      </a:accent5>
      <a:accent6>
        <a:srgbClr val="004662"/>
      </a:accent6>
      <a:hlink>
        <a:srgbClr val="C61B78"/>
      </a:hlink>
      <a:folHlink>
        <a:srgbClr val="C61B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YFU PowerPOint2016" id="{38E66603-889E-47EF-BD8F-118DB1ACFF98}" vid="{6B5C7A2F-C318-4244-ACF1-016D4AC2DD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YFU PowerPOint2016</Template>
  <TotalTime>2725</TotalTime>
  <Words>384</Words>
  <Application>Microsoft Office PowerPoint</Application>
  <PresentationFormat>On-screen Show (4:3)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National</vt:lpstr>
      <vt:lpstr>National-Book</vt:lpstr>
      <vt:lpstr>National-Medium</vt:lpstr>
      <vt:lpstr>YFU PowerPOint2016</vt:lpstr>
      <vt:lpstr>ADD LOCATION Volunteer Training</vt:lpstr>
      <vt:lpstr>Goals for the day:</vt:lpstr>
      <vt:lpstr>Volunteers and Host Families are what make YFU special!</vt:lpstr>
      <vt:lpstr>Today’s sessions  Add session  names      </vt:lpstr>
      <vt:lpstr>Quick Warm Up:      </vt:lpstr>
      <vt:lpstr>Additional Logistics &amp;  Sign-in Sheet Reminder!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Kristie Rotz</dc:creator>
  <cp:lastModifiedBy>Kristie Rotz</cp:lastModifiedBy>
  <cp:revision>116</cp:revision>
  <dcterms:created xsi:type="dcterms:W3CDTF">2017-02-23T20:53:56Z</dcterms:created>
  <dcterms:modified xsi:type="dcterms:W3CDTF">2017-11-29T01:52:10Z</dcterms:modified>
</cp:coreProperties>
</file>